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2.xml" ContentType="application/vnd.openxmlformats-officedocument.themeOverride+xml"/>
  <Override PartName="/ppt/notesSlides/notesSlide7.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notesSlides/notesSlide9.xml" ContentType="application/vnd.openxmlformats-officedocument.presentationml.notesSlide+xml"/>
  <Override PartName="/ppt/theme/themeOverride6.xml" ContentType="application/vnd.openxmlformats-officedocument.themeOverride+xml"/>
  <Override PartName="/ppt/theme/themeOverride7.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9.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0.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1.xml" ContentType="application/vnd.openxmlformats-officedocument.themeOverride+xml"/>
  <Override PartName="/ppt/notesSlides/notesSlide18.xml" ContentType="application/vnd.openxmlformats-officedocument.presentationml.notesSlide+xml"/>
  <Override PartName="/ppt/theme/themeOverride12.xml" ContentType="application/vnd.openxmlformats-officedocument.themeOverride+xml"/>
  <Override PartName="/ppt/theme/themeOverride13.xml" ContentType="application/vnd.openxmlformats-officedocument.themeOverride+xml"/>
  <Override PartName="/ppt/notesSlides/notesSlide19.xml" ContentType="application/vnd.openxmlformats-officedocument.presentationml.notesSlide+xml"/>
  <Override PartName="/ppt/theme/themeOverride14.xml" ContentType="application/vnd.openxmlformats-officedocument.themeOverride+xml"/>
  <Override PartName="/ppt/notesSlides/notesSlide20.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9.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heme/themeOverride20.xml" ContentType="application/vnd.openxmlformats-officedocument.themeOverride+xml"/>
  <Override PartName="/ppt/notesSlides/notesSlide27.xml" ContentType="application/vnd.openxmlformats-officedocument.presentationml.notesSlide+xml"/>
  <Override PartName="/ppt/theme/themeOverride21.xml" ContentType="application/vnd.openxmlformats-officedocument.themeOverride+xml"/>
  <Override PartName="/ppt/theme/themeOverride22.xml" ContentType="application/vnd.openxmlformats-officedocument.themeOverride+xml"/>
  <Override PartName="/ppt/notesSlides/notesSlide28.xml" ContentType="application/vnd.openxmlformats-officedocument.presentationml.notesSlide+xml"/>
  <Override PartName="/ppt/theme/themeOverride23.xml" ContentType="application/vnd.openxmlformats-officedocument.themeOverride+xml"/>
  <Override PartName="/ppt/notesSlides/notesSlide29.xml" ContentType="application/vnd.openxmlformats-officedocument.presentationml.notesSlide+xml"/>
  <Override PartName="/ppt/theme/themeOverride24.xml" ContentType="application/vnd.openxmlformats-officedocument.themeOverride+xml"/>
  <Override PartName="/ppt/theme/themeOverride25.xml" ContentType="application/vnd.openxmlformats-officedocument.themeOverride+xml"/>
  <Override PartName="/ppt/notesSlides/notesSlide30.xml" ContentType="application/vnd.openxmlformats-officedocument.presentationml.notesSlide+xml"/>
  <Override PartName="/ppt/theme/themeOverride26.xml" ContentType="application/vnd.openxmlformats-officedocument.themeOverride+xml"/>
  <Override PartName="/ppt/theme/themeOverride27.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heme/themeOverride28.xml" ContentType="application/vnd.openxmlformats-officedocument.themeOverride+xml"/>
  <Override PartName="/ppt/notesSlides/notesSlide33.xml" ContentType="application/vnd.openxmlformats-officedocument.presentationml.notesSlide+xml"/>
  <Override PartName="/ppt/theme/themeOverride29.xml" ContentType="application/vnd.openxmlformats-officedocument.themeOverride+xml"/>
  <Override PartName="/ppt/theme/themeOverride30.xml" ContentType="application/vnd.openxmlformats-officedocument.themeOverride+xml"/>
  <Override PartName="/ppt/notesSlides/notesSlide34.xml" ContentType="application/vnd.openxmlformats-officedocument.presentationml.notesSlide+xml"/>
  <Override PartName="/ppt/theme/themeOverride31.xml" ContentType="application/vnd.openxmlformats-officedocument.themeOverride+xml"/>
  <Override PartName="/ppt/notesSlides/notesSlide35.xml" ContentType="application/vnd.openxmlformats-officedocument.presentationml.notesSlide+xml"/>
  <Override PartName="/ppt/theme/themeOverride32.xml" ContentType="application/vnd.openxmlformats-officedocument.themeOverride+xml"/>
  <Override PartName="/ppt/notesSlides/notesSlide36.xml" ContentType="application/vnd.openxmlformats-officedocument.presentationml.notesSlide+xml"/>
  <Override PartName="/ppt/theme/themeOverride33.xml" ContentType="application/vnd.openxmlformats-officedocument.themeOverride+xml"/>
  <Override PartName="/ppt/notesSlides/notesSlide37.xml" ContentType="application/vnd.openxmlformats-officedocument.presentationml.notesSlide+xml"/>
  <Override PartName="/ppt/theme/themeOverride34.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heme/themeOverride35.xml" ContentType="application/vnd.openxmlformats-officedocument.themeOverride+xml"/>
  <Override PartName="/ppt/theme/themeOverride36.xml" ContentType="application/vnd.openxmlformats-officedocument.themeOverride+xml"/>
  <Override PartName="/ppt/notesSlides/notesSlide40.xml" ContentType="application/vnd.openxmlformats-officedocument.presentationml.notesSlide+xml"/>
  <Override PartName="/ppt/theme/themeOverride37.xml" ContentType="application/vnd.openxmlformats-officedocument.themeOverride+xml"/>
  <Override PartName="/ppt/notesSlides/notesSlide41.xml" ContentType="application/vnd.openxmlformats-officedocument.presentationml.notesSlide+xml"/>
  <Override PartName="/ppt/theme/themeOverride38.xml" ContentType="application/vnd.openxmlformats-officedocument.themeOverride+xml"/>
  <Override PartName="/ppt/theme/themeOverride39.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Override40.xml" ContentType="application/vnd.openxmlformats-officedocument.themeOverride+xml"/>
  <Override PartName="/ppt/theme/themeOverride41.xml" ContentType="application/vnd.openxmlformats-officedocument.themeOverride+xml"/>
  <Override PartName="/ppt/notesSlides/notesSlide44.xml" ContentType="application/vnd.openxmlformats-officedocument.presentationml.notesSlide+xml"/>
  <Override PartName="/ppt/theme/themeOverride42.xml" ContentType="application/vnd.openxmlformats-officedocument.themeOverride+xml"/>
  <Override PartName="/ppt/theme/themeOverride43.xml" ContentType="application/vnd.openxmlformats-officedocument.themeOverride+xml"/>
  <Override PartName="/ppt/notesSlides/notesSlide45.xml" ContentType="application/vnd.openxmlformats-officedocument.presentationml.notesSlide+xml"/>
  <Override PartName="/ppt/theme/themeOverride44.xml" ContentType="application/vnd.openxmlformats-officedocument.themeOverride+xml"/>
  <Override PartName="/ppt/theme/themeOverride45.xml" ContentType="application/vnd.openxmlformats-officedocument.themeOverride+xml"/>
  <Override PartName="/ppt/notesSlides/notesSlide46.xml" ContentType="application/vnd.openxmlformats-officedocument.presentationml.notesSlide+xml"/>
  <Override PartName="/ppt/theme/themeOverride46.xml" ContentType="application/vnd.openxmlformats-officedocument.themeOverride+xml"/>
  <Override PartName="/ppt/notesSlides/notesSlide47.xml" ContentType="application/vnd.openxmlformats-officedocument.presentationml.notesSlide+xml"/>
  <Override PartName="/ppt/theme/themeOverride47.xml" ContentType="application/vnd.openxmlformats-officedocument.themeOverride+xml"/>
  <Override PartName="/ppt/theme/themeOverride48.xml" ContentType="application/vnd.openxmlformats-officedocument.themeOverride+xml"/>
  <Override PartName="/ppt/notesSlides/notesSlide48.xml" ContentType="application/vnd.openxmlformats-officedocument.presentationml.notesSlide+xml"/>
  <Override PartName="/ppt/theme/themeOverride49.xml" ContentType="application/vnd.openxmlformats-officedocument.themeOverride+xml"/>
  <Override PartName="/ppt/notesSlides/notesSlide49.xml" ContentType="application/vnd.openxmlformats-officedocument.presentationml.notesSlide+xml"/>
  <Override PartName="/ppt/theme/themeOverride50.xml" ContentType="application/vnd.openxmlformats-officedocument.themeOverride+xml"/>
  <Override PartName="/ppt/notesSlides/notesSlide50.xml" ContentType="application/vnd.openxmlformats-officedocument.presentationml.notesSlide+xml"/>
  <Override PartName="/ppt/theme/themeOverride51.xml" ContentType="application/vnd.openxmlformats-officedocument.themeOverride+xml"/>
  <Override PartName="/ppt/theme/themeOverride52.xml" ContentType="application/vnd.openxmlformats-officedocument.themeOverr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heme/themeOverride53.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heme/themeOverride54.xml" ContentType="application/vnd.openxmlformats-officedocument.themeOverride+xml"/>
  <Override PartName="/ppt/notesSlides/notesSlide55.xml" ContentType="application/vnd.openxmlformats-officedocument.presentationml.notesSlide+xml"/>
  <Override PartName="/ppt/theme/themeOverride55.xml" ContentType="application/vnd.openxmlformats-officedocument.themeOverride+xml"/>
  <Override PartName="/ppt/notesSlides/notesSlide56.xml" ContentType="application/vnd.openxmlformats-officedocument.presentationml.notesSlide+xml"/>
  <Override PartName="/ppt/theme/themeOverride56.xml" ContentType="application/vnd.openxmlformats-officedocument.themeOverride+xml"/>
  <Override PartName="/ppt/theme/themeOverride57.xml" ContentType="application/vnd.openxmlformats-officedocument.themeOverr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heme/themeOverride58.xml" ContentType="application/vnd.openxmlformats-officedocument.themeOverride+xml"/>
  <Override PartName="/ppt/notesSlides/notesSlide59.xml" ContentType="application/vnd.openxmlformats-officedocument.presentationml.notesSlide+xml"/>
  <Override PartName="/ppt/theme/themeOverride59.xml" ContentType="application/vnd.openxmlformats-officedocument.themeOverride+xml"/>
  <Override PartName="/ppt/notesSlides/notesSlide60.xml" ContentType="application/vnd.openxmlformats-officedocument.presentationml.notesSlide+xml"/>
  <Override PartName="/ppt/theme/themeOverride60.xml" ContentType="application/vnd.openxmlformats-officedocument.themeOverride+xml"/>
  <Override PartName="/ppt/theme/themeOverride61.xml" ContentType="application/vnd.openxmlformats-officedocument.themeOverride+xml"/>
  <Override PartName="/ppt/notesSlides/notesSlide61.xml" ContentType="application/vnd.openxmlformats-officedocument.presentationml.notesSlide+xml"/>
  <Override PartName="/ppt/theme/themeOverride62.xml" ContentType="application/vnd.openxmlformats-officedocument.themeOverride+xml"/>
  <Override PartName="/ppt/notesSlides/notesSlide62.xml" ContentType="application/vnd.openxmlformats-officedocument.presentationml.notesSlide+xml"/>
  <Override PartName="/ppt/theme/themeOverride63.xml" ContentType="application/vnd.openxmlformats-officedocument.themeOverride+xml"/>
  <Override PartName="/ppt/theme/themeOverride64.xml" ContentType="application/vnd.openxmlformats-officedocument.themeOverr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heme/themeOverride65.xml" ContentType="application/vnd.openxmlformats-officedocument.themeOverride+xml"/>
  <Override PartName="/ppt/notesSlides/notesSlide65.xml" ContentType="application/vnd.openxmlformats-officedocument.presentationml.notesSlide+xml"/>
  <Override PartName="/ppt/theme/themeOverride66.xml" ContentType="application/vnd.openxmlformats-officedocument.themeOverride+xml"/>
  <Override PartName="/ppt/notesSlides/notesSlide66.xml" ContentType="application/vnd.openxmlformats-officedocument.presentationml.notesSlide+xml"/>
  <Override PartName="/ppt/theme/themeOverride67.xml" ContentType="application/vnd.openxmlformats-officedocument.themeOverride+xml"/>
  <Override PartName="/ppt/notesSlides/notesSlide67.xml" ContentType="application/vnd.openxmlformats-officedocument.presentationml.notesSlide+xml"/>
  <Override PartName="/ppt/theme/themeOverride68.xml" ContentType="application/vnd.openxmlformats-officedocument.themeOverride+xml"/>
  <Override PartName="/ppt/theme/themeOverride69.xml" ContentType="application/vnd.openxmlformats-officedocument.themeOverride+xml"/>
  <Override PartName="/ppt/notesSlides/notesSlide68.xml" ContentType="application/vnd.openxmlformats-officedocument.presentationml.notesSlide+xml"/>
  <Override PartName="/ppt/theme/themeOverride70.xml" ContentType="application/vnd.openxmlformats-officedocument.themeOverride+xml"/>
  <Override PartName="/ppt/notesSlides/notesSlide69.xml" ContentType="application/vnd.openxmlformats-officedocument.presentationml.notesSlide+xml"/>
  <Override PartName="/ppt/theme/themeOverride71.xml" ContentType="application/vnd.openxmlformats-officedocument.themeOverride+xml"/>
  <Override PartName="/ppt/theme/themeOverride72.xml" ContentType="application/vnd.openxmlformats-officedocument.themeOverride+xml"/>
  <Override PartName="/ppt/notesSlides/notesSlide70.xml" ContentType="application/vnd.openxmlformats-officedocument.presentationml.notesSlide+xml"/>
  <Override PartName="/ppt/theme/themeOverride73.xml" ContentType="application/vnd.openxmlformats-officedocument.themeOverride+xml"/>
  <Override PartName="/ppt/theme/themeOverride74.xml" ContentType="application/vnd.openxmlformats-officedocument.themeOverride+xml"/>
  <Override PartName="/ppt/notesSlides/notesSlide71.xml" ContentType="application/vnd.openxmlformats-officedocument.presentationml.notesSlide+xml"/>
  <Override PartName="/ppt/theme/themeOverride75.xml" ContentType="application/vnd.openxmlformats-officedocument.themeOverride+xml"/>
  <Override PartName="/ppt/notesSlides/notesSlide72.xml" ContentType="application/vnd.openxmlformats-officedocument.presentationml.notesSlide+xml"/>
  <Override PartName="/ppt/theme/themeOverride76.xml" ContentType="application/vnd.openxmlformats-officedocument.themeOverride+xml"/>
  <Override PartName="/ppt/notesSlides/notesSlide73.xml" ContentType="application/vnd.openxmlformats-officedocument.presentationml.notesSlide+xml"/>
  <Override PartName="/ppt/theme/themeOverride77.xml" ContentType="application/vnd.openxmlformats-officedocument.themeOverride+xml"/>
  <Override PartName="/ppt/theme/themeOverride78.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heme/themeOverride79.xml" ContentType="application/vnd.openxmlformats-officedocument.themeOverride+xml"/>
  <Override PartName="/ppt/notesSlides/notesSlide76.xml" ContentType="application/vnd.openxmlformats-officedocument.presentationml.notesSlide+xml"/>
  <Override PartName="/ppt/theme/themeOverride80.xml" ContentType="application/vnd.openxmlformats-officedocument.themeOverride+xml"/>
  <Override PartName="/ppt/theme/themeOverride81.xml" ContentType="application/vnd.openxmlformats-officedocument.themeOverride+xml"/>
  <Override PartName="/ppt/notesSlides/notesSlide77.xml" ContentType="application/vnd.openxmlformats-officedocument.presentationml.notesSlide+xml"/>
  <Override PartName="/ppt/theme/themeOverride82.xml" ContentType="application/vnd.openxmlformats-officedocument.themeOverride+xml"/>
  <Override PartName="/ppt/theme/themeOverride83.xml" ContentType="application/vnd.openxmlformats-officedocument.themeOverride+xml"/>
  <Override PartName="/ppt/notesSlides/notesSlide78.xml" ContentType="application/vnd.openxmlformats-officedocument.presentationml.notesSlide+xml"/>
  <Override PartName="/ppt/theme/themeOverride84.xml" ContentType="application/vnd.openxmlformats-officedocument.themeOverride+xml"/>
  <Override PartName="/ppt/theme/themeOverride85.xml" ContentType="application/vnd.openxmlformats-officedocument.themeOverr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heme/themeOverride86.xml" ContentType="application/vnd.openxmlformats-officedocument.themeOverride+xml"/>
  <Override PartName="/ppt/notesSlides/notesSlide81.xml" ContentType="application/vnd.openxmlformats-officedocument.presentationml.notesSlide+xml"/>
  <Override PartName="/ppt/theme/themeOverride87.xml" ContentType="application/vnd.openxmlformats-officedocument.themeOverride+xml"/>
  <Override PartName="/ppt/notesSlides/notesSlide82.xml" ContentType="application/vnd.openxmlformats-officedocument.presentationml.notesSlide+xml"/>
  <Override PartName="/ppt/theme/themeOverride88.xml" ContentType="application/vnd.openxmlformats-officedocument.themeOverr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theme/themeOverride89.xml" ContentType="application/vnd.openxmlformats-officedocument.themeOverride+xml"/>
  <Override PartName="/ppt/notesSlides/notesSlide85.xml" ContentType="application/vnd.openxmlformats-officedocument.presentationml.notesSlide+xml"/>
  <Override PartName="/ppt/theme/themeOverride90.xml" ContentType="application/vnd.openxmlformats-officedocument.themeOverride+xml"/>
  <Override PartName="/ppt/theme/themeOverride91.xml" ContentType="application/vnd.openxmlformats-officedocument.themeOverride+xml"/>
  <Override PartName="/ppt/notesSlides/notesSlide86.xml" ContentType="application/vnd.openxmlformats-officedocument.presentationml.notesSlide+xml"/>
  <Override PartName="/ppt/theme/themeOverride92.xml" ContentType="application/vnd.openxmlformats-officedocument.themeOverride+xml"/>
  <Override PartName="/ppt/theme/themeOverride93.xml" ContentType="application/vnd.openxmlformats-officedocument.themeOverride+xml"/>
  <Override PartName="/ppt/notesSlides/notesSlide87.xml" ContentType="application/vnd.openxmlformats-officedocument.presentationml.notesSlide+xml"/>
  <Override PartName="/ppt/theme/themeOverride94.xml" ContentType="application/vnd.openxmlformats-officedocument.themeOverride+xml"/>
  <Override PartName="/ppt/theme/themeOverride95.xml" ContentType="application/vnd.openxmlformats-officedocument.themeOverride+xml"/>
  <Override PartName="/ppt/notesSlides/notesSlide88.xml" ContentType="application/vnd.openxmlformats-officedocument.presentationml.notesSlide+xml"/>
  <Override PartName="/ppt/theme/themeOverride96.xml" ContentType="application/vnd.openxmlformats-officedocument.themeOverride+xml"/>
  <Override PartName="/ppt/notesSlides/notesSlide89.xml" ContentType="application/vnd.openxmlformats-officedocument.presentationml.notesSlide+xml"/>
  <Override PartName="/ppt/theme/themeOverride97.xml" ContentType="application/vnd.openxmlformats-officedocument.themeOverride+xml"/>
  <Override PartName="/ppt/theme/themeOverride98.xml" ContentType="application/vnd.openxmlformats-officedocument.themeOverride+xml"/>
  <Override PartName="/ppt/notesSlides/notesSlide90.xml" ContentType="application/vnd.openxmlformats-officedocument.presentationml.notesSlide+xml"/>
  <Override PartName="/ppt/theme/themeOverride99.xml" ContentType="application/vnd.openxmlformats-officedocument.themeOverr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696" r:id="rId4"/>
    <p:sldMasterId id="2147483708" r:id="rId5"/>
    <p:sldMasterId id="2147483720" r:id="rId6"/>
    <p:sldMasterId id="2147483732" r:id="rId7"/>
  </p:sldMasterIdLst>
  <p:notesMasterIdLst>
    <p:notesMasterId r:id="rId156"/>
  </p:notesMasterIdLst>
  <p:sldIdLst>
    <p:sldId id="256" r:id="rId8"/>
    <p:sldId id="266" r:id="rId9"/>
    <p:sldId id="262" r:id="rId10"/>
    <p:sldId id="949" r:id="rId11"/>
    <p:sldId id="668" r:id="rId12"/>
    <p:sldId id="265" r:id="rId13"/>
    <p:sldId id="264" r:id="rId14"/>
    <p:sldId id="948" r:id="rId15"/>
    <p:sldId id="257" r:id="rId16"/>
    <p:sldId id="872" r:id="rId17"/>
    <p:sldId id="876" r:id="rId18"/>
    <p:sldId id="957" r:id="rId19"/>
    <p:sldId id="951" r:id="rId20"/>
    <p:sldId id="998" r:id="rId21"/>
    <p:sldId id="999" r:id="rId22"/>
    <p:sldId id="1002" r:id="rId23"/>
    <p:sldId id="1000" r:id="rId24"/>
    <p:sldId id="1006" r:id="rId25"/>
    <p:sldId id="1007" r:id="rId26"/>
    <p:sldId id="1003" r:id="rId27"/>
    <p:sldId id="1008" r:id="rId28"/>
    <p:sldId id="1004" r:id="rId29"/>
    <p:sldId id="1009" r:id="rId30"/>
    <p:sldId id="1005" r:id="rId31"/>
    <p:sldId id="977" r:id="rId32"/>
    <p:sldId id="973" r:id="rId33"/>
    <p:sldId id="978" r:id="rId34"/>
    <p:sldId id="979" r:id="rId35"/>
    <p:sldId id="980" r:id="rId36"/>
    <p:sldId id="984" r:id="rId37"/>
    <p:sldId id="981" r:id="rId38"/>
    <p:sldId id="985" r:id="rId39"/>
    <p:sldId id="994" r:id="rId40"/>
    <p:sldId id="952" r:id="rId41"/>
    <p:sldId id="995" r:id="rId42"/>
    <p:sldId id="950" r:id="rId43"/>
    <p:sldId id="877" r:id="rId44"/>
    <p:sldId id="878" r:id="rId45"/>
    <p:sldId id="879" r:id="rId46"/>
    <p:sldId id="880" r:id="rId47"/>
    <p:sldId id="881" r:id="rId48"/>
    <p:sldId id="882" r:id="rId49"/>
    <p:sldId id="883" r:id="rId50"/>
    <p:sldId id="884" r:id="rId51"/>
    <p:sldId id="885" r:id="rId52"/>
    <p:sldId id="893" r:id="rId53"/>
    <p:sldId id="894" r:id="rId54"/>
    <p:sldId id="895" r:id="rId55"/>
    <p:sldId id="891" r:id="rId56"/>
    <p:sldId id="886" r:id="rId57"/>
    <p:sldId id="887" r:id="rId58"/>
    <p:sldId id="888" r:id="rId59"/>
    <p:sldId id="890" r:id="rId60"/>
    <p:sldId id="896" r:id="rId61"/>
    <p:sldId id="687" r:id="rId62"/>
    <p:sldId id="688" r:id="rId63"/>
    <p:sldId id="697" r:id="rId64"/>
    <p:sldId id="897" r:id="rId65"/>
    <p:sldId id="898" r:id="rId66"/>
    <p:sldId id="899" r:id="rId67"/>
    <p:sldId id="900" r:id="rId68"/>
    <p:sldId id="901" r:id="rId69"/>
    <p:sldId id="902" r:id="rId70"/>
    <p:sldId id="903" r:id="rId71"/>
    <p:sldId id="996" r:id="rId72"/>
    <p:sldId id="874" r:id="rId73"/>
    <p:sldId id="875" r:id="rId74"/>
    <p:sldId id="715" r:id="rId75"/>
    <p:sldId id="716" r:id="rId76"/>
    <p:sldId id="844" r:id="rId77"/>
    <p:sldId id="719" r:id="rId78"/>
    <p:sldId id="720" r:id="rId79"/>
    <p:sldId id="721" r:id="rId80"/>
    <p:sldId id="846" r:id="rId81"/>
    <p:sldId id="845" r:id="rId82"/>
    <p:sldId id="847" r:id="rId83"/>
    <p:sldId id="848" r:id="rId84"/>
    <p:sldId id="849" r:id="rId85"/>
    <p:sldId id="850" r:id="rId86"/>
    <p:sldId id="853" r:id="rId87"/>
    <p:sldId id="854" r:id="rId88"/>
    <p:sldId id="855" r:id="rId89"/>
    <p:sldId id="851" r:id="rId90"/>
    <p:sldId id="852" r:id="rId91"/>
    <p:sldId id="856" r:id="rId92"/>
    <p:sldId id="857" r:id="rId93"/>
    <p:sldId id="858" r:id="rId94"/>
    <p:sldId id="859" r:id="rId95"/>
    <p:sldId id="860" r:id="rId96"/>
    <p:sldId id="861" r:id="rId97"/>
    <p:sldId id="862" r:id="rId98"/>
    <p:sldId id="863" r:id="rId99"/>
    <p:sldId id="864" r:id="rId100"/>
    <p:sldId id="865" r:id="rId101"/>
    <p:sldId id="866" r:id="rId102"/>
    <p:sldId id="867" r:id="rId103"/>
    <p:sldId id="869" r:id="rId104"/>
    <p:sldId id="868" r:id="rId105"/>
    <p:sldId id="870" r:id="rId106"/>
    <p:sldId id="871" r:id="rId107"/>
    <p:sldId id="997" r:id="rId108"/>
    <p:sldId id="905" r:id="rId109"/>
    <p:sldId id="906" r:id="rId110"/>
    <p:sldId id="907" r:id="rId111"/>
    <p:sldId id="908" r:id="rId112"/>
    <p:sldId id="909" r:id="rId113"/>
    <p:sldId id="910" r:id="rId114"/>
    <p:sldId id="912" r:id="rId115"/>
    <p:sldId id="911" r:id="rId116"/>
    <p:sldId id="913" r:id="rId117"/>
    <p:sldId id="914" r:id="rId118"/>
    <p:sldId id="915" r:id="rId119"/>
    <p:sldId id="916" r:id="rId120"/>
    <p:sldId id="917" r:id="rId121"/>
    <p:sldId id="918" r:id="rId122"/>
    <p:sldId id="919" r:id="rId123"/>
    <p:sldId id="920" r:id="rId124"/>
    <p:sldId id="921" r:id="rId125"/>
    <p:sldId id="922" r:id="rId126"/>
    <p:sldId id="923" r:id="rId127"/>
    <p:sldId id="924" r:id="rId128"/>
    <p:sldId id="925" r:id="rId129"/>
    <p:sldId id="926" r:id="rId130"/>
    <p:sldId id="927" r:id="rId131"/>
    <p:sldId id="928" r:id="rId132"/>
    <p:sldId id="930" r:id="rId133"/>
    <p:sldId id="931" r:id="rId134"/>
    <p:sldId id="932" r:id="rId135"/>
    <p:sldId id="933" r:id="rId136"/>
    <p:sldId id="934" r:id="rId137"/>
    <p:sldId id="935" r:id="rId138"/>
    <p:sldId id="936" r:id="rId139"/>
    <p:sldId id="937" r:id="rId140"/>
    <p:sldId id="938" r:id="rId141"/>
    <p:sldId id="939" r:id="rId142"/>
    <p:sldId id="940" r:id="rId143"/>
    <p:sldId id="941" r:id="rId144"/>
    <p:sldId id="942" r:id="rId145"/>
    <p:sldId id="943" r:id="rId146"/>
    <p:sldId id="944" r:id="rId147"/>
    <p:sldId id="945" r:id="rId148"/>
    <p:sldId id="947" r:id="rId149"/>
    <p:sldId id="986" r:id="rId150"/>
    <p:sldId id="889" r:id="rId151"/>
    <p:sldId id="990" r:id="rId152"/>
    <p:sldId id="991" r:id="rId153"/>
    <p:sldId id="992" r:id="rId154"/>
    <p:sldId id="993" r:id="rId1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F8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061" autoAdjust="0"/>
  </p:normalViewPr>
  <p:slideViewPr>
    <p:cSldViewPr snapToGrid="0">
      <p:cViewPr varScale="1">
        <p:scale>
          <a:sx n="66" d="100"/>
          <a:sy n="66" d="100"/>
        </p:scale>
        <p:origin x="792" y="66"/>
      </p:cViewPr>
      <p:guideLst/>
    </p:cSldViewPr>
  </p:slideViewPr>
  <p:notesTextViewPr>
    <p:cViewPr>
      <p:scale>
        <a:sx n="1" d="1"/>
        <a:sy n="1" d="1"/>
      </p:scale>
      <p:origin x="0" y="-516"/>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59" Type="http://schemas.openxmlformats.org/officeDocument/2006/relationships/viewProps" Target="viewProps.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slide" Target="slides/slide142.xml"/><Relationship Id="rId5" Type="http://schemas.openxmlformats.org/officeDocument/2006/relationships/slideMaster" Target="slideMasters/slideMaster5.xml"/><Relationship Id="rId95" Type="http://schemas.openxmlformats.org/officeDocument/2006/relationships/slide" Target="slides/slide88.xml"/><Relationship Id="rId160" Type="http://schemas.openxmlformats.org/officeDocument/2006/relationships/theme" Target="theme/theme1.xml"/><Relationship Id="rId22" Type="http://schemas.openxmlformats.org/officeDocument/2006/relationships/slide" Target="slides/slide15.xml"/><Relationship Id="rId43" Type="http://schemas.openxmlformats.org/officeDocument/2006/relationships/slide" Target="slides/slide36.xml"/><Relationship Id="rId64" Type="http://schemas.openxmlformats.org/officeDocument/2006/relationships/slide" Target="slides/slide57.xml"/><Relationship Id="rId118" Type="http://schemas.openxmlformats.org/officeDocument/2006/relationships/slide" Target="slides/slide111.xml"/><Relationship Id="rId139" Type="http://schemas.openxmlformats.org/officeDocument/2006/relationships/slide" Target="slides/slide132.xml"/><Relationship Id="rId85" Type="http://schemas.openxmlformats.org/officeDocument/2006/relationships/slide" Target="slides/slide78.xml"/><Relationship Id="rId150" Type="http://schemas.openxmlformats.org/officeDocument/2006/relationships/slide" Target="slides/slide143.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slide" Target="slides/slide138.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slide" Target="slides/slide144.xml"/><Relationship Id="rId156" Type="http://schemas.openxmlformats.org/officeDocument/2006/relationships/notesMaster" Target="notesMasters/notesMaster1.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commentAuthors" Target="commentAuthors.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4" Type="http://schemas.openxmlformats.org/officeDocument/2006/relationships/slideMaster" Target="slideMasters/slideMaster4.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54" Type="http://schemas.openxmlformats.org/officeDocument/2006/relationships/slide" Target="slides/slide147.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 Id="rId27" Type="http://schemas.openxmlformats.org/officeDocument/2006/relationships/slide" Target="slides/slide20.xml"/><Relationship Id="rId48" Type="http://schemas.openxmlformats.org/officeDocument/2006/relationships/slide" Target="slides/slide41.xml"/><Relationship Id="rId69" Type="http://schemas.openxmlformats.org/officeDocument/2006/relationships/slide" Target="slides/slide62.xml"/><Relationship Id="rId113" Type="http://schemas.openxmlformats.org/officeDocument/2006/relationships/slide" Target="slides/slide106.xml"/><Relationship Id="rId134" Type="http://schemas.openxmlformats.org/officeDocument/2006/relationships/slide" Target="slides/slide127.xml"/><Relationship Id="rId80" Type="http://schemas.openxmlformats.org/officeDocument/2006/relationships/slide" Target="slides/slide73.xml"/><Relationship Id="rId155" Type="http://schemas.openxmlformats.org/officeDocument/2006/relationships/slide" Target="slides/slide1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D745DF-4E7A-438D-B470-1D05EF5F482D}" type="datetimeFigureOut">
              <a:rPr lang="en-US" smtClean="0"/>
              <a:t>9/13/2026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FF58ED-4031-4BC8-AEF2-F64D9FC96E33}" type="slidenum">
              <a:rPr lang="en-US" smtClean="0"/>
              <a:t>‹#›</a:t>
            </a:fld>
            <a:endParaRPr lang="en-US"/>
          </a:p>
        </p:txBody>
      </p:sp>
    </p:spTree>
    <p:extLst>
      <p:ext uri="{BB962C8B-B14F-4D97-AF65-F5344CB8AC3E}">
        <p14:creationId xmlns:p14="http://schemas.microsoft.com/office/powerpoint/2010/main" val="3575668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a:t>
            </a:fld>
            <a:endParaRPr lang="en-US"/>
          </a:p>
        </p:txBody>
      </p:sp>
    </p:spTree>
    <p:extLst>
      <p:ext uri="{BB962C8B-B14F-4D97-AF65-F5344CB8AC3E}">
        <p14:creationId xmlns:p14="http://schemas.microsoft.com/office/powerpoint/2010/main" val="1231467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18</a:t>
            </a:fld>
            <a:endParaRPr lang="en-US"/>
          </a:p>
        </p:txBody>
      </p:sp>
    </p:spTree>
    <p:extLst>
      <p:ext uri="{BB962C8B-B14F-4D97-AF65-F5344CB8AC3E}">
        <p14:creationId xmlns:p14="http://schemas.microsoft.com/office/powerpoint/2010/main" val="873226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CC246-F09F-F4FA-5268-72B692F749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19719E-7FA5-2E2A-F7F9-BD8FC590F1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568C7E-61DD-3F99-2A16-77D66878D0DB}"/>
              </a:ext>
            </a:extLst>
          </p:cNvPr>
          <p:cNvSpPr>
            <a:spLocks noGrp="1"/>
          </p:cNvSpPr>
          <p:nvPr>
            <p:ph type="body" idx="1"/>
          </p:nvPr>
        </p:nvSpPr>
        <p:spPr/>
        <p:txBody>
          <a:bodyPr/>
          <a:lstStyle/>
          <a:p>
            <a:endParaRPr lang="ar-EG"/>
          </a:p>
        </p:txBody>
      </p:sp>
      <p:sp>
        <p:nvSpPr>
          <p:cNvPr id="4" name="Slide Number Placeholder 3">
            <a:extLst>
              <a:ext uri="{FF2B5EF4-FFF2-40B4-BE49-F238E27FC236}">
                <a16:creationId xmlns:a16="http://schemas.microsoft.com/office/drawing/2014/main" id="{B39FAA14-7C98-5F38-44EF-C51A8505BD5E}"/>
              </a:ext>
            </a:extLst>
          </p:cNvPr>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55891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20</a:t>
            </a:fld>
            <a:endParaRPr lang="en-US"/>
          </a:p>
        </p:txBody>
      </p:sp>
    </p:spTree>
    <p:extLst>
      <p:ext uri="{BB962C8B-B14F-4D97-AF65-F5344CB8AC3E}">
        <p14:creationId xmlns:p14="http://schemas.microsoft.com/office/powerpoint/2010/main" val="1283622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6554E-B3BB-66DD-8819-C6205121F4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F802F6-BEF0-C10A-BA72-CF5352E63D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79422-5068-0C6E-C63B-B1492685A767}"/>
              </a:ext>
            </a:extLst>
          </p:cNvPr>
          <p:cNvSpPr>
            <a:spLocks noGrp="1"/>
          </p:cNvSpPr>
          <p:nvPr>
            <p:ph type="body" idx="1"/>
          </p:nvPr>
        </p:nvSpPr>
        <p:spPr/>
        <p:txBody>
          <a:bodyPr/>
          <a:lstStyle/>
          <a:p>
            <a:endParaRPr lang="ar-EG"/>
          </a:p>
        </p:txBody>
      </p:sp>
      <p:sp>
        <p:nvSpPr>
          <p:cNvPr id="4" name="Slide Number Placeholder 3">
            <a:extLst>
              <a:ext uri="{FF2B5EF4-FFF2-40B4-BE49-F238E27FC236}">
                <a16:creationId xmlns:a16="http://schemas.microsoft.com/office/drawing/2014/main" id="{4CDF6468-DA2E-6DBA-3EC6-F16864E71036}"/>
              </a:ext>
            </a:extLst>
          </p:cNvPr>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8548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22</a:t>
            </a:fld>
            <a:endParaRPr lang="en-US"/>
          </a:p>
        </p:txBody>
      </p:sp>
    </p:spTree>
    <p:extLst>
      <p:ext uri="{BB962C8B-B14F-4D97-AF65-F5344CB8AC3E}">
        <p14:creationId xmlns:p14="http://schemas.microsoft.com/office/powerpoint/2010/main" val="379217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5AB75-79CE-6AE5-13C9-4F59319046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E1CFC1-8CF3-A935-1C0D-2807F4B7E4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F28D99-18D0-1A63-E4F8-17ECB14270E6}"/>
              </a:ext>
            </a:extLst>
          </p:cNvPr>
          <p:cNvSpPr>
            <a:spLocks noGrp="1"/>
          </p:cNvSpPr>
          <p:nvPr>
            <p:ph type="body" idx="1"/>
          </p:nvPr>
        </p:nvSpPr>
        <p:spPr/>
        <p:txBody>
          <a:bodyPr/>
          <a:lstStyle/>
          <a:p>
            <a:endParaRPr lang="ar-EG"/>
          </a:p>
        </p:txBody>
      </p:sp>
      <p:sp>
        <p:nvSpPr>
          <p:cNvPr id="4" name="Slide Number Placeholder 3">
            <a:extLst>
              <a:ext uri="{FF2B5EF4-FFF2-40B4-BE49-F238E27FC236}">
                <a16:creationId xmlns:a16="http://schemas.microsoft.com/office/drawing/2014/main" id="{95334D21-B90C-3507-C1D8-CF830DD7145D}"/>
              </a:ext>
            </a:extLst>
          </p:cNvPr>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16795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24</a:t>
            </a:fld>
            <a:endParaRPr lang="en-US"/>
          </a:p>
        </p:txBody>
      </p:sp>
    </p:spTree>
    <p:extLst>
      <p:ext uri="{BB962C8B-B14F-4D97-AF65-F5344CB8AC3E}">
        <p14:creationId xmlns:p14="http://schemas.microsoft.com/office/powerpoint/2010/main" val="1876291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29763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26</a:t>
            </a:fld>
            <a:endParaRPr lang="en-US"/>
          </a:p>
        </p:txBody>
      </p:sp>
    </p:spTree>
    <p:extLst>
      <p:ext uri="{BB962C8B-B14F-4D97-AF65-F5344CB8AC3E}">
        <p14:creationId xmlns:p14="http://schemas.microsoft.com/office/powerpoint/2010/main" val="3081784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28</a:t>
            </a:fld>
            <a:endParaRPr lang="en-US"/>
          </a:p>
        </p:txBody>
      </p:sp>
    </p:spTree>
    <p:extLst>
      <p:ext uri="{BB962C8B-B14F-4D97-AF65-F5344CB8AC3E}">
        <p14:creationId xmlns:p14="http://schemas.microsoft.com/office/powerpoint/2010/main" val="315896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4</a:t>
            </a:fld>
            <a:endParaRPr lang="en-US"/>
          </a:p>
        </p:txBody>
      </p:sp>
    </p:spTree>
    <p:extLst>
      <p:ext uri="{BB962C8B-B14F-4D97-AF65-F5344CB8AC3E}">
        <p14:creationId xmlns:p14="http://schemas.microsoft.com/office/powerpoint/2010/main" val="3620045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66431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32</a:t>
            </a:fld>
            <a:endParaRPr lang="en-US"/>
          </a:p>
        </p:txBody>
      </p:sp>
    </p:spTree>
    <p:extLst>
      <p:ext uri="{BB962C8B-B14F-4D97-AF65-F5344CB8AC3E}">
        <p14:creationId xmlns:p14="http://schemas.microsoft.com/office/powerpoint/2010/main" val="3087361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29487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36</a:t>
            </a:fld>
            <a:endParaRPr lang="en-US"/>
          </a:p>
        </p:txBody>
      </p:sp>
    </p:spTree>
    <p:extLst>
      <p:ext uri="{BB962C8B-B14F-4D97-AF65-F5344CB8AC3E}">
        <p14:creationId xmlns:p14="http://schemas.microsoft.com/office/powerpoint/2010/main" val="4186992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31036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38</a:t>
            </a:fld>
            <a:endParaRPr lang="en-US"/>
          </a:p>
        </p:txBody>
      </p:sp>
    </p:spTree>
    <p:extLst>
      <p:ext uri="{BB962C8B-B14F-4D97-AF65-F5344CB8AC3E}">
        <p14:creationId xmlns:p14="http://schemas.microsoft.com/office/powerpoint/2010/main" val="200340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77285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40</a:t>
            </a:fld>
            <a:endParaRPr lang="en-US"/>
          </a:p>
        </p:txBody>
      </p:sp>
    </p:spTree>
    <p:extLst>
      <p:ext uri="{BB962C8B-B14F-4D97-AF65-F5344CB8AC3E}">
        <p14:creationId xmlns:p14="http://schemas.microsoft.com/office/powerpoint/2010/main" val="4057504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42</a:t>
            </a:fld>
            <a:endParaRPr lang="en-US"/>
          </a:p>
        </p:txBody>
      </p:sp>
    </p:spTree>
    <p:extLst>
      <p:ext uri="{BB962C8B-B14F-4D97-AF65-F5344CB8AC3E}">
        <p14:creationId xmlns:p14="http://schemas.microsoft.com/office/powerpoint/2010/main" val="33374722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86818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5</a:t>
            </a:fld>
            <a:endParaRPr lang="en-US"/>
          </a:p>
        </p:txBody>
      </p:sp>
    </p:spTree>
    <p:extLst>
      <p:ext uri="{BB962C8B-B14F-4D97-AF65-F5344CB8AC3E}">
        <p14:creationId xmlns:p14="http://schemas.microsoft.com/office/powerpoint/2010/main" val="2616866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46</a:t>
            </a:fld>
            <a:endParaRPr lang="en-US"/>
          </a:p>
        </p:txBody>
      </p:sp>
    </p:spTree>
    <p:extLst>
      <p:ext uri="{BB962C8B-B14F-4D97-AF65-F5344CB8AC3E}">
        <p14:creationId xmlns:p14="http://schemas.microsoft.com/office/powerpoint/2010/main" val="2363382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48</a:t>
            </a:fld>
            <a:endParaRPr lang="en-US"/>
          </a:p>
        </p:txBody>
      </p:sp>
    </p:spTree>
    <p:extLst>
      <p:ext uri="{BB962C8B-B14F-4D97-AF65-F5344CB8AC3E}">
        <p14:creationId xmlns:p14="http://schemas.microsoft.com/office/powerpoint/2010/main" val="1307504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816489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50</a:t>
            </a:fld>
            <a:endParaRPr lang="en-US"/>
          </a:p>
        </p:txBody>
      </p:sp>
    </p:spTree>
    <p:extLst>
      <p:ext uri="{BB962C8B-B14F-4D97-AF65-F5344CB8AC3E}">
        <p14:creationId xmlns:p14="http://schemas.microsoft.com/office/powerpoint/2010/main" val="29161814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52</a:t>
            </a:fld>
            <a:endParaRPr lang="en-US"/>
          </a:p>
        </p:txBody>
      </p:sp>
    </p:spTree>
    <p:extLst>
      <p:ext uri="{BB962C8B-B14F-4D97-AF65-F5344CB8AC3E}">
        <p14:creationId xmlns:p14="http://schemas.microsoft.com/office/powerpoint/2010/main" val="1813426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69324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437136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864367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7443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073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6</a:t>
            </a:fld>
            <a:endParaRPr lang="en-US"/>
          </a:p>
        </p:txBody>
      </p:sp>
    </p:spTree>
    <p:extLst>
      <p:ext uri="{BB962C8B-B14F-4D97-AF65-F5344CB8AC3E}">
        <p14:creationId xmlns:p14="http://schemas.microsoft.com/office/powerpoint/2010/main" val="7783395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60</a:t>
            </a:fld>
            <a:endParaRPr lang="en-US"/>
          </a:p>
        </p:txBody>
      </p:sp>
    </p:spTree>
    <p:extLst>
      <p:ext uri="{BB962C8B-B14F-4D97-AF65-F5344CB8AC3E}">
        <p14:creationId xmlns:p14="http://schemas.microsoft.com/office/powerpoint/2010/main" val="1307729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01131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64</a:t>
            </a:fld>
            <a:endParaRPr lang="en-US"/>
          </a:p>
        </p:txBody>
      </p:sp>
    </p:spTree>
    <p:extLst>
      <p:ext uri="{BB962C8B-B14F-4D97-AF65-F5344CB8AC3E}">
        <p14:creationId xmlns:p14="http://schemas.microsoft.com/office/powerpoint/2010/main" val="3577250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95491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68</a:t>
            </a:fld>
            <a:endParaRPr lang="en-US"/>
          </a:p>
        </p:txBody>
      </p:sp>
    </p:spTree>
    <p:extLst>
      <p:ext uri="{BB962C8B-B14F-4D97-AF65-F5344CB8AC3E}">
        <p14:creationId xmlns:p14="http://schemas.microsoft.com/office/powerpoint/2010/main" val="40235183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70</a:t>
            </a:fld>
            <a:endParaRPr lang="en-US"/>
          </a:p>
        </p:txBody>
      </p:sp>
    </p:spTree>
    <p:extLst>
      <p:ext uri="{BB962C8B-B14F-4D97-AF65-F5344CB8AC3E}">
        <p14:creationId xmlns:p14="http://schemas.microsoft.com/office/powerpoint/2010/main" val="17352201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72</a:t>
            </a:fld>
            <a:endParaRPr lang="en-US"/>
          </a:p>
        </p:txBody>
      </p:sp>
    </p:spTree>
    <p:extLst>
      <p:ext uri="{BB962C8B-B14F-4D97-AF65-F5344CB8AC3E}">
        <p14:creationId xmlns:p14="http://schemas.microsoft.com/office/powerpoint/2010/main" val="948620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142689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76</a:t>
            </a:fld>
            <a:endParaRPr lang="en-US"/>
          </a:p>
        </p:txBody>
      </p:sp>
    </p:spTree>
    <p:extLst>
      <p:ext uri="{BB962C8B-B14F-4D97-AF65-F5344CB8AC3E}">
        <p14:creationId xmlns:p14="http://schemas.microsoft.com/office/powerpoint/2010/main" val="3199537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11816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8</a:t>
            </a:fld>
            <a:endParaRPr lang="en-US"/>
          </a:p>
        </p:txBody>
      </p:sp>
    </p:spTree>
    <p:extLst>
      <p:ext uri="{BB962C8B-B14F-4D97-AF65-F5344CB8AC3E}">
        <p14:creationId xmlns:p14="http://schemas.microsoft.com/office/powerpoint/2010/main" val="7088042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929044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82</a:t>
            </a:fld>
            <a:endParaRPr lang="en-US"/>
          </a:p>
        </p:txBody>
      </p:sp>
    </p:spTree>
    <p:extLst>
      <p:ext uri="{BB962C8B-B14F-4D97-AF65-F5344CB8AC3E}">
        <p14:creationId xmlns:p14="http://schemas.microsoft.com/office/powerpoint/2010/main" val="14124205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4450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84</a:t>
            </a:fld>
            <a:endParaRPr lang="en-US"/>
          </a:p>
        </p:txBody>
      </p:sp>
    </p:spTree>
    <p:extLst>
      <p:ext uri="{BB962C8B-B14F-4D97-AF65-F5344CB8AC3E}">
        <p14:creationId xmlns:p14="http://schemas.microsoft.com/office/powerpoint/2010/main" val="4103158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279826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86</a:t>
            </a:fld>
            <a:endParaRPr lang="en-US"/>
          </a:p>
        </p:txBody>
      </p:sp>
    </p:spTree>
    <p:extLst>
      <p:ext uri="{BB962C8B-B14F-4D97-AF65-F5344CB8AC3E}">
        <p14:creationId xmlns:p14="http://schemas.microsoft.com/office/powerpoint/2010/main" val="20245239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26002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90</a:t>
            </a:fld>
            <a:endParaRPr lang="en-US"/>
          </a:p>
        </p:txBody>
      </p:sp>
    </p:spTree>
    <p:extLst>
      <p:ext uri="{BB962C8B-B14F-4D97-AF65-F5344CB8AC3E}">
        <p14:creationId xmlns:p14="http://schemas.microsoft.com/office/powerpoint/2010/main" val="37340681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24776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92</a:t>
            </a:fld>
            <a:endParaRPr lang="en-US"/>
          </a:p>
        </p:txBody>
      </p:sp>
    </p:spTree>
    <p:extLst>
      <p:ext uri="{BB962C8B-B14F-4D97-AF65-F5344CB8AC3E}">
        <p14:creationId xmlns:p14="http://schemas.microsoft.com/office/powerpoint/2010/main" val="1720957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348684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881270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96</a:t>
            </a:fld>
            <a:endParaRPr lang="en-US"/>
          </a:p>
        </p:txBody>
      </p:sp>
    </p:spTree>
    <p:extLst>
      <p:ext uri="{BB962C8B-B14F-4D97-AF65-F5344CB8AC3E}">
        <p14:creationId xmlns:p14="http://schemas.microsoft.com/office/powerpoint/2010/main" val="14184968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971530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100</a:t>
            </a:fld>
            <a:endParaRPr lang="en-US"/>
          </a:p>
        </p:txBody>
      </p:sp>
    </p:spTree>
    <p:extLst>
      <p:ext uri="{BB962C8B-B14F-4D97-AF65-F5344CB8AC3E}">
        <p14:creationId xmlns:p14="http://schemas.microsoft.com/office/powerpoint/2010/main" val="7723012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43315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550244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337715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098964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110</a:t>
            </a:fld>
            <a:endParaRPr lang="en-US"/>
          </a:p>
        </p:txBody>
      </p:sp>
    </p:spTree>
    <p:extLst>
      <p:ext uri="{BB962C8B-B14F-4D97-AF65-F5344CB8AC3E}">
        <p14:creationId xmlns:p14="http://schemas.microsoft.com/office/powerpoint/2010/main" val="37003075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57436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880081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114</a:t>
            </a:fld>
            <a:endParaRPr lang="en-US"/>
          </a:p>
        </p:txBody>
      </p:sp>
    </p:spTree>
    <p:extLst>
      <p:ext uri="{BB962C8B-B14F-4D97-AF65-F5344CB8AC3E}">
        <p14:creationId xmlns:p14="http://schemas.microsoft.com/office/powerpoint/2010/main" val="15055957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116</a:t>
            </a:fld>
            <a:endParaRPr lang="en-US"/>
          </a:p>
        </p:txBody>
      </p:sp>
    </p:spTree>
    <p:extLst>
      <p:ext uri="{BB962C8B-B14F-4D97-AF65-F5344CB8AC3E}">
        <p14:creationId xmlns:p14="http://schemas.microsoft.com/office/powerpoint/2010/main" val="18966217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984453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189434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122</a:t>
            </a:fld>
            <a:endParaRPr lang="en-US"/>
          </a:p>
        </p:txBody>
      </p:sp>
    </p:spTree>
    <p:extLst>
      <p:ext uri="{BB962C8B-B14F-4D97-AF65-F5344CB8AC3E}">
        <p14:creationId xmlns:p14="http://schemas.microsoft.com/office/powerpoint/2010/main" val="26150910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789762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124</a:t>
            </a:fld>
            <a:endParaRPr lang="en-US"/>
          </a:p>
        </p:txBody>
      </p:sp>
    </p:spTree>
    <p:extLst>
      <p:ext uri="{BB962C8B-B14F-4D97-AF65-F5344CB8AC3E}">
        <p14:creationId xmlns:p14="http://schemas.microsoft.com/office/powerpoint/2010/main" val="14516311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126</a:t>
            </a:fld>
            <a:endParaRPr lang="en-US"/>
          </a:p>
        </p:txBody>
      </p:sp>
    </p:spTree>
    <p:extLst>
      <p:ext uri="{BB962C8B-B14F-4D97-AF65-F5344CB8AC3E}">
        <p14:creationId xmlns:p14="http://schemas.microsoft.com/office/powerpoint/2010/main" val="25493125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128</a:t>
            </a:fld>
            <a:endParaRPr lang="en-US"/>
          </a:p>
        </p:txBody>
      </p:sp>
    </p:spTree>
    <p:extLst>
      <p:ext uri="{BB962C8B-B14F-4D97-AF65-F5344CB8AC3E}">
        <p14:creationId xmlns:p14="http://schemas.microsoft.com/office/powerpoint/2010/main" val="768362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130</a:t>
            </a:fld>
            <a:endParaRPr lang="en-US"/>
          </a:p>
        </p:txBody>
      </p:sp>
    </p:spTree>
    <p:extLst>
      <p:ext uri="{BB962C8B-B14F-4D97-AF65-F5344CB8AC3E}">
        <p14:creationId xmlns:p14="http://schemas.microsoft.com/office/powerpoint/2010/main" val="2185080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a:t>
            </a:fld>
            <a:endParaRPr lang="en-US"/>
          </a:p>
        </p:txBody>
      </p:sp>
    </p:spTree>
    <p:extLst>
      <p:ext uri="{BB962C8B-B14F-4D97-AF65-F5344CB8AC3E}">
        <p14:creationId xmlns:p14="http://schemas.microsoft.com/office/powerpoint/2010/main" val="23255402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233161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132</a:t>
            </a:fld>
            <a:endParaRPr lang="en-US"/>
          </a:p>
        </p:txBody>
      </p:sp>
    </p:spTree>
    <p:extLst>
      <p:ext uri="{BB962C8B-B14F-4D97-AF65-F5344CB8AC3E}">
        <p14:creationId xmlns:p14="http://schemas.microsoft.com/office/powerpoint/2010/main" val="41253585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985805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DEAC9C4-6D0F-42A9-93AB-9871E4798633}"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251431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320655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136</a:t>
            </a:fld>
            <a:endParaRPr lang="en-US"/>
          </a:p>
        </p:txBody>
      </p:sp>
    </p:spTree>
    <p:extLst>
      <p:ext uri="{BB962C8B-B14F-4D97-AF65-F5344CB8AC3E}">
        <p14:creationId xmlns:p14="http://schemas.microsoft.com/office/powerpoint/2010/main" val="15434456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138</a:t>
            </a:fld>
            <a:endParaRPr lang="en-US"/>
          </a:p>
        </p:txBody>
      </p:sp>
    </p:spTree>
    <p:extLst>
      <p:ext uri="{BB962C8B-B14F-4D97-AF65-F5344CB8AC3E}">
        <p14:creationId xmlns:p14="http://schemas.microsoft.com/office/powerpoint/2010/main" val="48589644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140</a:t>
            </a:fld>
            <a:endParaRPr lang="en-US"/>
          </a:p>
        </p:txBody>
      </p:sp>
    </p:spTree>
    <p:extLst>
      <p:ext uri="{BB962C8B-B14F-4D97-AF65-F5344CB8AC3E}">
        <p14:creationId xmlns:p14="http://schemas.microsoft.com/office/powerpoint/2010/main" val="239802301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142</a:t>
            </a:fld>
            <a:endParaRPr lang="en-US"/>
          </a:p>
        </p:txBody>
      </p:sp>
    </p:spTree>
    <p:extLst>
      <p:ext uri="{BB962C8B-B14F-4D97-AF65-F5344CB8AC3E}">
        <p14:creationId xmlns:p14="http://schemas.microsoft.com/office/powerpoint/2010/main" val="3595925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144</a:t>
            </a:fld>
            <a:endParaRPr lang="en-US"/>
          </a:p>
        </p:txBody>
      </p:sp>
    </p:spTree>
    <p:extLst>
      <p:ext uri="{BB962C8B-B14F-4D97-AF65-F5344CB8AC3E}">
        <p14:creationId xmlns:p14="http://schemas.microsoft.com/office/powerpoint/2010/main" val="3926376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D9228-3C9A-C9DD-0800-694AB9BCF2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76E380-ED7A-FABB-F0DE-9451F4AF2B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DB9DC2-BB18-43E5-056C-3F0C97E824B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C733D7D-EF67-7AC8-B012-D1E59DB4073F}"/>
              </a:ext>
            </a:extLst>
          </p:cNvPr>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6185058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146</a:t>
            </a:fld>
            <a:endParaRPr lang="en-US"/>
          </a:p>
        </p:txBody>
      </p:sp>
    </p:spTree>
    <p:extLst>
      <p:ext uri="{BB962C8B-B14F-4D97-AF65-F5344CB8AC3E}">
        <p14:creationId xmlns:p14="http://schemas.microsoft.com/office/powerpoint/2010/main" val="11830874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EFFF58ED-4031-4BC8-AEF2-F64D9FC96E33}" type="slidenum">
              <a:rPr lang="en-US" smtClean="0"/>
              <a:t>148</a:t>
            </a:fld>
            <a:endParaRPr lang="en-US"/>
          </a:p>
        </p:txBody>
      </p:sp>
    </p:spTree>
    <p:extLst>
      <p:ext uri="{BB962C8B-B14F-4D97-AF65-F5344CB8AC3E}">
        <p14:creationId xmlns:p14="http://schemas.microsoft.com/office/powerpoint/2010/main" val="40981692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D5F47-3CE8-4C5F-90C9-B98383B045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BC98D7-08FF-44B1-925B-393464A483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61F4608-0D7B-4DB9-BEA6-3E9F03A58DF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3089CD5-0D7F-4F09-BA39-FC6A7E4C5A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D680B-6ED6-4A21-BCD9-103A29028AA6}"/>
              </a:ext>
            </a:extLst>
          </p:cNvPr>
          <p:cNvSpPr>
            <a:spLocks noGrp="1"/>
          </p:cNvSpPr>
          <p:nvPr>
            <p:ph type="sldNum" sz="quarter" idx="12"/>
          </p:nvPr>
        </p:nvSpPr>
        <p:spPr/>
        <p:txBody>
          <a:bodyPr/>
          <a:lstStyle/>
          <a:p>
            <a:fld id="{8D3ECF8E-7B48-4360-9CCF-2FD94FBFB8DB}" type="slidenum">
              <a:rPr lang="en-US" smtClean="0"/>
              <a:t>‹#›</a:t>
            </a:fld>
            <a:endParaRPr lang="en-US"/>
          </a:p>
        </p:txBody>
      </p:sp>
      <p:pic>
        <p:nvPicPr>
          <p:cNvPr id="8" name="صورة 7">
            <a:extLst>
              <a:ext uri="{FF2B5EF4-FFF2-40B4-BE49-F238E27FC236}">
                <a16:creationId xmlns:a16="http://schemas.microsoft.com/office/drawing/2014/main" id="{AC68A395-BC63-39DF-253A-A66F0F74B6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407" y="6538912"/>
            <a:ext cx="1563559" cy="228814"/>
          </a:xfrm>
          <a:prstGeom prst="rect">
            <a:avLst/>
          </a:prstGeom>
        </p:spPr>
      </p:pic>
    </p:spTree>
    <p:extLst>
      <p:ext uri="{BB962C8B-B14F-4D97-AF65-F5344CB8AC3E}">
        <p14:creationId xmlns:p14="http://schemas.microsoft.com/office/powerpoint/2010/main" val="360241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2C6AC-744C-4515-BDEF-0BD21D6E50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B0C68E-1C29-4EDF-BCF9-9DB494A6E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67FC24-4233-4395-BC0C-9CB53BAEFE9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73DA62-9C30-4BD3-8E13-877E1D20C0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D9044B-CEE2-471B-A561-A92C266120D6}"/>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3642700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F3458-ECBA-41DF-B741-2B174F1DB3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BCDF34-02A9-4500-A46E-C4FF084DFEF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1B639C-3F54-495E-AEB8-112EC5A9059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85D6DFC-8ED4-4202-92CC-FC6C71B0CD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B8435F-F6A9-4C3E-875F-258799849C7C}"/>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29551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pic>
        <p:nvPicPr>
          <p:cNvPr id="8" name="صورة 7">
            <a:extLst>
              <a:ext uri="{FF2B5EF4-FFF2-40B4-BE49-F238E27FC236}">
                <a16:creationId xmlns:a16="http://schemas.microsoft.com/office/drawing/2014/main" id="{4640C30C-69B4-08E1-77FD-A2D939445D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408" y="6607068"/>
            <a:ext cx="1563559" cy="228814"/>
          </a:xfrm>
          <a:prstGeom prst="rect">
            <a:avLst/>
          </a:prstGeom>
        </p:spPr>
      </p:pic>
    </p:spTree>
    <p:extLst>
      <p:ext uri="{BB962C8B-B14F-4D97-AF65-F5344CB8AC3E}">
        <p14:creationId xmlns:p14="http://schemas.microsoft.com/office/powerpoint/2010/main" val="3214828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91921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09525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69828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80038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450367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91465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56953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A167F-D45C-4AC6-AA12-2632E6C6B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BB1C83-C594-4AFE-A63D-0AC3F1474E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962FEA-908D-480D-AB4B-F40A493B11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680AE58-ACB9-468F-BD20-8638F284D3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52BB53-90C2-4264-AF1C-AFC9C6CAB43F}"/>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959193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91701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57158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63370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41961AEC-65E2-4721-ADA6-A3B70671F9AA}"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7827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A81A10C-3115-426F-B22C-32549EF3FC3D}"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52546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B5987C-BDAA-48D7-B666-B4A83A544AF1}"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49693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A3008922-763D-425B-8B20-73E421999F41}"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601359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E3739F9-0C09-496F-8446-D23F7BF0EC30}" type="datetime8">
              <a:rPr lang="ar-EG" smtClean="0"/>
              <a:t>13 أيلول،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26180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188A486C-2D80-4018-9AE1-011EA9C01F7B}" type="datetime8">
              <a:rPr lang="ar-EG" smtClean="0"/>
              <a:t>13 أيلول،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856581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E9BD1-F938-4C16-85C5-8100FE28C166}" type="datetime8">
              <a:rPr lang="ar-EG" smtClean="0"/>
              <a:t>13 أيلول،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صورة 5">
            <a:extLst>
              <a:ext uri="{FF2B5EF4-FFF2-40B4-BE49-F238E27FC236}">
                <a16:creationId xmlns:a16="http://schemas.microsoft.com/office/drawing/2014/main" id="{30EA55E6-3CA1-7343-5A58-B91C5E4644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13707" y="6492661"/>
            <a:ext cx="1563559" cy="228814"/>
          </a:xfrm>
          <a:prstGeom prst="rect">
            <a:avLst/>
          </a:prstGeom>
        </p:spPr>
      </p:pic>
    </p:spTree>
    <p:extLst>
      <p:ext uri="{BB962C8B-B14F-4D97-AF65-F5344CB8AC3E}">
        <p14:creationId xmlns:p14="http://schemas.microsoft.com/office/powerpoint/2010/main" val="2675904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F6D10-3F6E-4BBB-8223-EB3050427D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778C1B-82C8-49A5-8DC8-63DD7D1DD0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9133ED-35BE-4F67-A78C-B0597AB5E7F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4264BC8-436F-4B16-A66A-F6E44B286E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77FC77-7FD7-4189-99C8-7AF1F465D6AF}"/>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8464072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3C335B-2365-4AFA-8248-5C22C04D69D4}"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657984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BD0D6D-EAAF-478A-B1FA-1387448C1C55}"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392007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904EE162-ADC4-4605-9DE5-7D9B0987C53B}"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326541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A6B5FD70-D4D2-4171-8FA9-DCD3717A33D2}"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045372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7646082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677304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690302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015421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13 أيلول،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61010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13 أيلول،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44283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7F0EF-C1FD-43A7-8092-E685989F83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BC3261-69A2-48E2-ACFA-7370BCB5DD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6F5F74-6D31-4475-9B78-7CF9000C0FB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2305B5-0E10-4C7E-96C6-16E22DAF0C52}"/>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E55A035-1358-4945-B74B-503EC0DBB1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A3D911-E176-4D89-B4E9-AD63EED45245}"/>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5173000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13 أيلول،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115699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15722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299785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498505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416353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AF120163-3E19-492F-9800-6F8F90ADBD4B}"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069232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6CC01390-FF5C-4603-A9F1-96D461C06E87}"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593576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3FA79-D72B-410A-BE05-F93BFA4FA75D}"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6726740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7B98CBB8-A379-4BA1-BA2B-6B55C2AA93C1}"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601071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BB33D94-D855-4B26-8FC4-A51C59010E74}" type="datetime8">
              <a:rPr lang="ar-EG" smtClean="0"/>
              <a:t>13 أيلول،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22657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0A22A-798E-461A-96D3-A9EBDEE506B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DEAD0A-B371-45F3-BFD8-DCB0AF2FCD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085AF0-8674-4C70-BCC9-537A3537BD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A7F45A7-458F-4078-8D24-AC2A7D8C5B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BB6FB4-0C1B-472C-9447-B338BAA6B4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BDCFE2-F7C0-4893-891D-0034204BC49D}"/>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4CFA6672-0D53-4512-9AA5-27902EFA95E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7C47F1-F27E-4094-9E04-E664A1A040EC}"/>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24982441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8BFB8BA-ADBB-44AB-A305-23AFEF1B6C22}" type="datetime8">
              <a:rPr lang="ar-EG" smtClean="0"/>
              <a:t>13 أيلول،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585262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08E49-BEAA-40FB-AA51-9D31FA896D51}" type="datetime8">
              <a:rPr lang="ar-EG" smtClean="0"/>
              <a:t>13 أيلول،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160697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59983D-7BDA-431E-B648-CC9155DE63B6}"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768232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FE904B-E303-44A4-8FFD-5FE1103C185C}"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913806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A5A2CB5-21D2-4ABE-A064-8012A662DB93}"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49941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F01A795-20F8-4298-8B07-E9DB62DAED9F}"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053247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E55C590-3604-492B-A49E-7DEAF573A687}"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6478890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1DE55EE-E929-4207-829D-EA0EE70A999E}"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2440562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6B4C4C-0114-4AB6-A484-8FBB741F47CA}"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6574426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92EEFE68-137E-4887-A907-1F5D8306FB1B}" type="datetime8">
              <a:rPr lang="ar-EG" smtClean="0">
                <a:solidFill>
                  <a:prstClr val="black">
                    <a:tint val="75000"/>
                  </a:prstClr>
                </a:solidFill>
              </a:rPr>
              <a:t>13 أيلول،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96424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F46FC-529C-4864-A2EE-CAB9597A77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DCE0D4-399E-4920-8037-4BACB6F7EAA5}"/>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9338DEA8-49EF-487E-B7FA-0D56F5A799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A69F3B-B00E-44BF-953F-1F194CEA74C8}"/>
              </a:ext>
            </a:extLst>
          </p:cNvPr>
          <p:cNvSpPr>
            <a:spLocks noGrp="1"/>
          </p:cNvSpPr>
          <p:nvPr>
            <p:ph type="sldNum" sz="quarter" idx="12"/>
          </p:nvPr>
        </p:nvSpPr>
        <p:spPr/>
        <p:txBody>
          <a:bodyPr/>
          <a:lstStyle/>
          <a:p>
            <a:fld id="{8D3ECF8E-7B48-4360-9CCF-2FD94FBFB8DB}" type="slidenum">
              <a:rPr lang="en-US" smtClean="0"/>
              <a:t>‹#›</a:t>
            </a:fld>
            <a:endParaRPr lang="en-US"/>
          </a:p>
        </p:txBody>
      </p:sp>
      <p:pic>
        <p:nvPicPr>
          <p:cNvPr id="7" name="صورة 6">
            <a:extLst>
              <a:ext uri="{FF2B5EF4-FFF2-40B4-BE49-F238E27FC236}">
                <a16:creationId xmlns:a16="http://schemas.microsoft.com/office/drawing/2014/main" id="{52D3E4BD-4B22-F60C-805A-1AE96C275D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13720" y="6538912"/>
            <a:ext cx="1563559" cy="228814"/>
          </a:xfrm>
          <a:prstGeom prst="rect">
            <a:avLst/>
          </a:prstGeom>
        </p:spPr>
      </p:pic>
    </p:spTree>
    <p:extLst>
      <p:ext uri="{BB962C8B-B14F-4D97-AF65-F5344CB8AC3E}">
        <p14:creationId xmlns:p14="http://schemas.microsoft.com/office/powerpoint/2010/main" val="14174826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48059993-F0BE-4E94-AAD1-9AFA1610949A}" type="datetime8">
              <a:rPr lang="ar-EG" smtClean="0">
                <a:solidFill>
                  <a:prstClr val="black">
                    <a:tint val="75000"/>
                  </a:prstClr>
                </a:solidFill>
              </a:rPr>
              <a:t>13 أيلول، 26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854345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D481F63D-DB07-4221-8CCE-0F6676CC18FB}" type="datetime8">
              <a:rPr lang="ar-EG" smtClean="0">
                <a:solidFill>
                  <a:prstClr val="black">
                    <a:tint val="75000"/>
                  </a:prstClr>
                </a:solidFill>
              </a:rPr>
              <a:t>13 أيلول، 26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446570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9C8A1-5E37-469E-A804-804555E6095C}" type="datetime8">
              <a:rPr lang="ar-EG" smtClean="0">
                <a:solidFill>
                  <a:prstClr val="black">
                    <a:tint val="75000"/>
                  </a:prstClr>
                </a:solidFill>
              </a:rPr>
              <a:t>13 أيلول، 26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4666019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7A1ED6-FEBA-4171-AE9F-72A45043CF7F}" type="datetime8">
              <a:rPr lang="ar-EG" smtClean="0">
                <a:solidFill>
                  <a:prstClr val="black">
                    <a:tint val="75000"/>
                  </a:prstClr>
                </a:solidFill>
              </a:rPr>
              <a:t>13 أيلول،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6338042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5E616-0037-47ED-AC80-39F1CCCECD24}" type="datetime8">
              <a:rPr lang="ar-EG" smtClean="0">
                <a:solidFill>
                  <a:prstClr val="black">
                    <a:tint val="75000"/>
                  </a:prstClr>
                </a:solidFill>
              </a:rPr>
              <a:t>13 أيلول،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772313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C123C04C-478E-48A3-B838-3A3099F23006}"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66214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8B2B3D9-BC7A-43D1-A575-779EA3219724}"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pic>
        <p:nvPicPr>
          <p:cNvPr id="8" name="صورة 7">
            <a:extLst>
              <a:ext uri="{FF2B5EF4-FFF2-40B4-BE49-F238E27FC236}">
                <a16:creationId xmlns:a16="http://schemas.microsoft.com/office/drawing/2014/main" id="{E2034B11-F790-1576-14AB-9CDE8AC080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858" y="6492875"/>
            <a:ext cx="1563559" cy="228814"/>
          </a:xfrm>
          <a:prstGeom prst="rect">
            <a:avLst/>
          </a:prstGeom>
        </p:spPr>
      </p:pic>
    </p:spTree>
    <p:extLst>
      <p:ext uri="{BB962C8B-B14F-4D97-AF65-F5344CB8AC3E}">
        <p14:creationId xmlns:p14="http://schemas.microsoft.com/office/powerpoint/2010/main" val="30956765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24F60C8D-48A0-4BCF-A5AC-2D626E5081E3}"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4700420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64B205-C66E-48B0-9B12-985F96F73405}"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73931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5C188-7556-488B-B9CF-67B14C273C7E}"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61821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F0BA78-DD2C-4CB1-8085-C44D7A598EDF}"/>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10F373FA-33F4-40AE-BE24-AB599B0128A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0E0EC4-506C-4141-B405-D27DCA154C20}"/>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42473518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27ECBFF1-6236-437B-B363-FE2DA6EF1B5B}"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120767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E86E58A3-F812-4CE1-BC09-1C7101D0061B}" type="datetime8">
              <a:rPr lang="ar-EG" smtClean="0"/>
              <a:t>13 أيلول،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4966744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FA72F931-E0D7-41EF-80F5-759A200153CC}" type="datetime8">
              <a:rPr lang="ar-EG" smtClean="0"/>
              <a:t>13 أيلول،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4634416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1D12F-52C5-47E2-8C8B-8718FCE6CFAC}" type="datetime8">
              <a:rPr lang="ar-EG" smtClean="0"/>
              <a:t>13 أيلول،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849861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8CA56-D917-4631-80DD-7737D62D301F}"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3582886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2F4E03C-957B-45EB-9AE5-0D7E2C00F08E}" type="datetime8">
              <a:rPr lang="ar-EG" smtClean="0"/>
              <a:t>13 أيلول،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132130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B64E581B-2BD7-4DF6-9DF1-FE614075A681}"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214801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7E1A5FB-A761-4CDB-9421-084841F39C94}" type="datetime8">
              <a:rPr lang="ar-EG" smtClean="0"/>
              <a:t>13 أيلول،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3502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DC659-DBF8-4144-BD0E-79483194D3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F933B6-5B74-49D3-B0CF-5891E3055A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E4C7FF-B842-4A0A-A7E7-28AD9AA4F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B6B394-6353-4A62-8EFD-F4B1C7174F0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22A9F83-0E99-4EE8-9C2A-D4DC97BCEB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57648F-515F-43F3-AF81-2C3BAD27AF2C}"/>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323040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B6D8D-EAA4-4A50-8FA1-3BA5A94D02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B54149-D137-44EB-A347-EC6ACCAD25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163A78-B19A-4653-AF1E-588690FED6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137CFC-AB4C-497F-9DEA-6024C6BE87E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5D620C1-4E22-4B71-B252-B69149D6A2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437AEE-75E4-43F8-847A-6D290D2E0916}"/>
              </a:ext>
            </a:extLst>
          </p:cNvPr>
          <p:cNvSpPr>
            <a:spLocks noGrp="1"/>
          </p:cNvSpPr>
          <p:nvPr>
            <p:ph type="sldNum" sz="quarter" idx="12"/>
          </p:nvPr>
        </p:nvSpPr>
        <p:spPr/>
        <p:txBody>
          <a:bodyPr/>
          <a:lstStyle/>
          <a:p>
            <a:fld id="{8D3ECF8E-7B48-4360-9CCF-2FD94FBFB8DB}" type="slidenum">
              <a:rPr lang="en-US" smtClean="0"/>
              <a:t>‹#›</a:t>
            </a:fld>
            <a:endParaRPr lang="en-US"/>
          </a:p>
        </p:txBody>
      </p:sp>
    </p:spTree>
    <p:extLst>
      <p:ext uri="{BB962C8B-B14F-4D97-AF65-F5344CB8AC3E}">
        <p14:creationId xmlns:p14="http://schemas.microsoft.com/office/powerpoint/2010/main" val="3731460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e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1F4B74-2F95-47E8-8FF4-AD7249B68D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00F3DEC-EBEC-4C61-A135-C72837E707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119F31-B3C1-4452-A940-165FE0A9C0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7EA01B7C-9856-4BED-86A2-8BC9D95C58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6864CA1-95B9-411F-9ACF-6FE2788645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3ECF8E-7B48-4360-9CCF-2FD94FBFB8DB}" type="slidenum">
              <a:rPr lang="en-US" smtClean="0"/>
              <a:t>‹#›</a:t>
            </a:fld>
            <a:endParaRPr lang="en-US"/>
          </a:p>
        </p:txBody>
      </p:sp>
    </p:spTree>
    <p:extLst>
      <p:ext uri="{BB962C8B-B14F-4D97-AF65-F5344CB8AC3E}">
        <p14:creationId xmlns:p14="http://schemas.microsoft.com/office/powerpoint/2010/main" val="429879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BBA9B-1329-47B1-9E6B-E01B6F3823E7}"/>
              </a:ext>
            </a:extLst>
          </p:cNvPr>
          <p:cNvSpPr/>
          <p:nvPr userDrawn="1"/>
        </p:nvSpPr>
        <p:spPr>
          <a:xfrm>
            <a:off x="6705600" y="16040"/>
            <a:ext cx="5454316" cy="1196417"/>
          </a:xfrm>
          <a:prstGeom prst="rect">
            <a:avLst/>
          </a:prstGeom>
          <a:solidFill>
            <a:srgbClr val="4DD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13"/>
          <a:srcRect r="8257" b="11162"/>
          <a:stretch/>
        </p:blipFill>
        <p:spPr>
          <a:xfrm flipV="1">
            <a:off x="6079958" y="16041"/>
            <a:ext cx="6079958" cy="1087954"/>
          </a:xfrm>
          <a:prstGeom prst="rect">
            <a:avLst/>
          </a:prstGeom>
        </p:spPr>
      </p:pic>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357524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8F77FA-1894-49C0-8C52-145C0D8296AF}" type="datetime8">
              <a:rPr lang="ar-EG" smtClean="0"/>
              <a:t>13 أيلول،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3745146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13 أيلول،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97747643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D6F73B6-02DB-4EEC-94E3-E07148C4DE3C}" type="datetime8">
              <a:rPr lang="ar-EG" smtClean="0"/>
              <a:t>13 أيلول،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299736680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9573D41-678B-4090-945A-0AC8EEC83BAE}" type="datetime8">
              <a:rPr lang="ar-EG" smtClean="0">
                <a:solidFill>
                  <a:prstClr val="black">
                    <a:tint val="75000"/>
                  </a:prstClr>
                </a:solidFill>
              </a:rPr>
              <a:t>13 أيلول، 26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12329843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DA1193-EB79-4FEF-8A09-84EFC7332267}" type="datetime8">
              <a:rPr lang="ar-EG" smtClean="0"/>
              <a:t>13 أيلول،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spTree>
    <p:extLst>
      <p:ext uri="{BB962C8B-B14F-4D97-AF65-F5344CB8AC3E}">
        <p14:creationId xmlns:p14="http://schemas.microsoft.com/office/powerpoint/2010/main" val="403568810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2.xml"/><Relationship Id="rId1" Type="http://schemas.openxmlformats.org/officeDocument/2006/relationships/themeOverride" Target="../theme/themeOverride64.xml"/><Relationship Id="rId4" Type="http://schemas.openxmlformats.org/officeDocument/2006/relationships/image" Target="../media/image97.png"/></Relationships>
</file>

<file path=ppt/slides/_rels/slide10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3.xml"/></Relationships>
</file>

<file path=ppt/slides/_rels/slide10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4.xml"/><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slideLayout" Target="../slideLayouts/slideLayout12.xml"/><Relationship Id="rId1" Type="http://schemas.openxmlformats.org/officeDocument/2006/relationships/themeOverride" Target="../theme/themeOverride65.xml"/></Relationships>
</file>

<file path=ppt/slides/_rels/slide10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5.xml"/><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slideLayout" Target="../slideLayouts/slideLayout12.xml"/><Relationship Id="rId1" Type="http://schemas.openxmlformats.org/officeDocument/2006/relationships/themeOverride" Target="../theme/themeOverride66.xml"/><Relationship Id="rId4" Type="http://schemas.openxmlformats.org/officeDocument/2006/relationships/image" Target="../media/image119.png"/></Relationships>
</file>

<file path=ppt/slides/_rels/slide10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6.xml"/><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slideLayout" Target="../slideLayouts/slideLayout12.xml"/><Relationship Id="rId1" Type="http://schemas.openxmlformats.org/officeDocument/2006/relationships/themeOverride" Target="../theme/themeOverride6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slideLayout" Target="../slideLayouts/slideLayout12.xml"/><Relationship Id="rId1" Type="http://schemas.openxmlformats.org/officeDocument/2006/relationships/themeOverride" Target="../theme/themeOverride68.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2.xml"/><Relationship Id="rId1" Type="http://schemas.openxmlformats.org/officeDocument/2006/relationships/themeOverride" Target="../theme/themeOverride2.xml"/><Relationship Id="rId4" Type="http://schemas.microsoft.com/office/2007/relationships/hdphoto" Target="../media/hdphoto2.wdp"/></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2.xml"/><Relationship Id="rId1" Type="http://schemas.openxmlformats.org/officeDocument/2006/relationships/themeOverride" Target="../theme/themeOverride69.xml"/><Relationship Id="rId5" Type="http://schemas.openxmlformats.org/officeDocument/2006/relationships/image" Target="../media/image126.png"/><Relationship Id="rId4" Type="http://schemas.openxmlformats.org/officeDocument/2006/relationships/image" Target="../media/image121.png"/></Relationships>
</file>

<file path=ppt/slides/_rels/slide11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slideLayout" Target="../slideLayouts/slideLayout12.xml"/><Relationship Id="rId1" Type="http://schemas.openxmlformats.org/officeDocument/2006/relationships/themeOverride" Target="../theme/themeOverride70.xml"/><Relationship Id="rId4" Type="http://schemas.openxmlformats.org/officeDocument/2006/relationships/image" Target="../media/image127.png"/></Relationships>
</file>

<file path=ppt/slides/_rels/slide1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9.xml"/><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slideLayout" Target="../slideLayouts/slideLayout12.xml"/><Relationship Id="rId1" Type="http://schemas.openxmlformats.org/officeDocument/2006/relationships/themeOverride" Target="../theme/themeOverride71.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2.xml"/><Relationship Id="rId1" Type="http://schemas.openxmlformats.org/officeDocument/2006/relationships/themeOverride" Target="../theme/themeOverride72.xml"/><Relationship Id="rId5" Type="http://schemas.openxmlformats.org/officeDocument/2006/relationships/image" Target="../media/image129.jpeg"/><Relationship Id="rId4" Type="http://schemas.openxmlformats.org/officeDocument/2006/relationships/image" Target="../media/image128.png"/></Relationships>
</file>

<file path=ppt/slides/_rels/slide11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slideLayout" Target="../slideLayouts/slideLayout12.xml"/><Relationship Id="rId1" Type="http://schemas.openxmlformats.org/officeDocument/2006/relationships/themeOverride" Target="../theme/themeOverride73.xml"/><Relationship Id="rId4" Type="http://schemas.openxmlformats.org/officeDocument/2006/relationships/image" Target="../media/image128.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2.xml"/><Relationship Id="rId1" Type="http://schemas.openxmlformats.org/officeDocument/2006/relationships/themeOverride" Target="../theme/themeOverride74.xml"/><Relationship Id="rId5" Type="http://schemas.openxmlformats.org/officeDocument/2006/relationships/image" Target="../media/image101.png"/><Relationship Id="rId4" Type="http://schemas.openxmlformats.org/officeDocument/2006/relationships/image" Target="../media/image130.png"/></Relationships>
</file>

<file path=ppt/slides/_rels/slide11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slideLayout" Target="../slideLayouts/slideLayout12.xml"/><Relationship Id="rId1" Type="http://schemas.openxmlformats.org/officeDocument/2006/relationships/themeOverride" Target="../theme/themeOverride75.xml"/><Relationship Id="rId4" Type="http://schemas.openxmlformats.org/officeDocument/2006/relationships/image" Target="../media/image131.png"/></Relationships>
</file>

<file path=ppt/slides/_rels/slide1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132.png"/><Relationship Id="rId7" Type="http://schemas.openxmlformats.org/officeDocument/2006/relationships/image" Target="../media/image134.png"/><Relationship Id="rId2" Type="http://schemas.openxmlformats.org/officeDocument/2006/relationships/slideLayout" Target="../slideLayouts/slideLayout12.xml"/><Relationship Id="rId1" Type="http://schemas.openxmlformats.org/officeDocument/2006/relationships/themeOverride" Target="../theme/themeOverride76.xml"/><Relationship Id="rId6" Type="http://schemas.microsoft.com/office/2007/relationships/hdphoto" Target="../media/hdphoto9.wdp"/><Relationship Id="rId5" Type="http://schemas.openxmlformats.org/officeDocument/2006/relationships/image" Target="../media/image133.png"/><Relationship Id="rId4" Type="http://schemas.microsoft.com/office/2007/relationships/hdphoto" Target="../media/hdphoto8.wdp"/></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3.xml"/><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Layout" Target="../slideLayouts/slideLayout12.xml"/><Relationship Id="rId1" Type="http://schemas.openxmlformats.org/officeDocument/2006/relationships/themeOverride" Target="../theme/themeOverride77.xml"/><Relationship Id="rId5" Type="http://schemas.openxmlformats.org/officeDocument/2006/relationships/image" Target="../media/image100.png"/><Relationship Id="rId4" Type="http://schemas.microsoft.com/office/2007/relationships/hdphoto" Target="../media/hdphoto6.wdp"/></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2.xml"/><Relationship Id="rId1" Type="http://schemas.openxmlformats.org/officeDocument/2006/relationships/themeOverride" Target="../theme/themeOverride78.xml"/><Relationship Id="rId5" Type="http://schemas.microsoft.com/office/2007/relationships/hdphoto" Target="../media/hdphoto11.wdp"/><Relationship Id="rId4" Type="http://schemas.openxmlformats.org/officeDocument/2006/relationships/image" Target="../media/image135.png"/></Relationships>
</file>

<file path=ppt/slides/_rels/slide1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5.xml"/><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2.xml"/><Relationship Id="rId1" Type="http://schemas.openxmlformats.org/officeDocument/2006/relationships/themeOverride" Target="../theme/themeOverride79.xml"/><Relationship Id="rId5" Type="http://schemas.microsoft.com/office/2007/relationships/hdphoto" Target="../media/hdphoto12.wdp"/><Relationship Id="rId4" Type="http://schemas.openxmlformats.org/officeDocument/2006/relationships/image" Target="../media/image136.png"/></Relationships>
</file>

<file path=ppt/slides/_rels/slide12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slideLayout" Target="../slideLayouts/slideLayout12.xml"/><Relationship Id="rId1" Type="http://schemas.openxmlformats.org/officeDocument/2006/relationships/themeOverride" Target="../theme/themeOverride80.xml"/><Relationship Id="rId4" Type="http://schemas.microsoft.com/office/2007/relationships/hdphoto" Target="../media/hdphoto12.wdp"/></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2.xml"/><Relationship Id="rId1" Type="http://schemas.openxmlformats.org/officeDocument/2006/relationships/themeOverride" Target="../theme/themeOverride81.xml"/><Relationship Id="rId5" Type="http://schemas.openxmlformats.org/officeDocument/2006/relationships/image" Target="../media/image31.emf"/><Relationship Id="rId4" Type="http://schemas.openxmlformats.org/officeDocument/2006/relationships/image" Target="../media/image30.png"/></Relationships>
</file>

<file path=ppt/slides/_rels/slide12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slideLayout" Target="../slideLayouts/slideLayout12.xml"/><Relationship Id="rId1" Type="http://schemas.openxmlformats.org/officeDocument/2006/relationships/themeOverride" Target="../theme/themeOverride82.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2.xml"/><Relationship Id="rId1" Type="http://schemas.openxmlformats.org/officeDocument/2006/relationships/themeOverride" Target="../theme/themeOverride83.xml"/><Relationship Id="rId4" Type="http://schemas.openxmlformats.org/officeDocument/2006/relationships/image" Target="../media/image97.png"/></Relationships>
</file>

<file path=ppt/slides/_rels/slide12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slideLayout" Target="../slideLayouts/slideLayout12.xml"/><Relationship Id="rId1" Type="http://schemas.openxmlformats.org/officeDocument/2006/relationships/themeOverride" Target="../theme/themeOverride8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2.xml"/><Relationship Id="rId1" Type="http://schemas.openxmlformats.org/officeDocument/2006/relationships/themeOverride" Target="../theme/themeOverride85.xml"/><Relationship Id="rId4" Type="http://schemas.openxmlformats.org/officeDocument/2006/relationships/image" Target="../media/image138.png"/></Relationships>
</file>

<file path=ppt/slides/_rels/slide1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0.xml"/><Relationship Id="rId1" Type="http://schemas.openxmlformats.org/officeDocument/2006/relationships/slideLayout" Target="../slideLayouts/slideLayout29.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2.xml"/><Relationship Id="rId1" Type="http://schemas.openxmlformats.org/officeDocument/2006/relationships/themeOverride" Target="../theme/themeOverride86.xml"/><Relationship Id="rId5" Type="http://schemas.openxmlformats.org/officeDocument/2006/relationships/image" Target="../media/image140.png"/><Relationship Id="rId4" Type="http://schemas.openxmlformats.org/officeDocument/2006/relationships/image" Target="../media/image139.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3.xml"/><Relationship Id="rId1" Type="http://schemas.openxmlformats.org/officeDocument/2006/relationships/themeOverride" Target="../theme/themeOverride87.xml"/><Relationship Id="rId4" Type="http://schemas.openxmlformats.org/officeDocument/2006/relationships/image" Target="../media/image74.jpe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3.xml"/><Relationship Id="rId1" Type="http://schemas.openxmlformats.org/officeDocument/2006/relationships/themeOverride" Target="../theme/themeOverride88.xml"/><Relationship Id="rId4" Type="http://schemas.openxmlformats.org/officeDocument/2006/relationships/image" Target="../media/image141.png"/></Relationships>
</file>

<file path=ppt/slides/_rels/slide1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4.xml"/><Relationship Id="rId1" Type="http://schemas.openxmlformats.org/officeDocument/2006/relationships/slideLayout" Target="../slideLayouts/slideLayout29.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2.xml"/><Relationship Id="rId1" Type="http://schemas.openxmlformats.org/officeDocument/2006/relationships/themeOverride" Target="../theme/themeOverride89.xml"/><Relationship Id="rId4" Type="http://schemas.openxmlformats.org/officeDocument/2006/relationships/image" Target="../media/image142.png"/></Relationships>
</file>

<file path=ppt/slides/_rels/slide13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slideLayout" Target="../slideLayouts/slideLayout12.xml"/><Relationship Id="rId1" Type="http://schemas.openxmlformats.org/officeDocument/2006/relationships/themeOverride" Target="../theme/themeOverride90.xml"/><Relationship Id="rId5" Type="http://schemas.openxmlformats.org/officeDocument/2006/relationships/image" Target="../media/image73.jpg"/><Relationship Id="rId4" Type="http://schemas.openxmlformats.org/officeDocument/2006/relationships/image" Target="../media/image144.png"/></Relationships>
</file>

<file path=ppt/slides/_rels/slide138.xml.rels><?xml version="1.0" encoding="UTF-8" standalone="yes"?>
<Relationships xmlns="http://schemas.openxmlformats.org/package/2006/relationships"><Relationship Id="rId8" Type="http://schemas.openxmlformats.org/officeDocument/2006/relationships/image" Target="../media/image149.emf"/><Relationship Id="rId3" Type="http://schemas.openxmlformats.org/officeDocument/2006/relationships/notesSlide" Target="../notesSlides/notesSlide86.xml"/><Relationship Id="rId7" Type="http://schemas.openxmlformats.org/officeDocument/2006/relationships/image" Target="../media/image148.emf"/><Relationship Id="rId2" Type="http://schemas.openxmlformats.org/officeDocument/2006/relationships/slideLayout" Target="../slideLayouts/slideLayout12.xml"/><Relationship Id="rId1" Type="http://schemas.openxmlformats.org/officeDocument/2006/relationships/themeOverride" Target="../theme/themeOverride91.xml"/><Relationship Id="rId6" Type="http://schemas.openxmlformats.org/officeDocument/2006/relationships/image" Target="../media/image147.emf"/><Relationship Id="rId11" Type="http://schemas.openxmlformats.org/officeDocument/2006/relationships/image" Target="../media/image152.emf"/><Relationship Id="rId5" Type="http://schemas.openxmlformats.org/officeDocument/2006/relationships/image" Target="../media/image146.emf"/><Relationship Id="rId10" Type="http://schemas.openxmlformats.org/officeDocument/2006/relationships/image" Target="../media/image151.emf"/><Relationship Id="rId4" Type="http://schemas.openxmlformats.org/officeDocument/2006/relationships/image" Target="../media/image145.emf"/><Relationship Id="rId9" Type="http://schemas.openxmlformats.org/officeDocument/2006/relationships/image" Target="../media/image150.emf"/></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92.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notesSlide" Target="../notesSlides/notesSlide8.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2.xml"/><Relationship Id="rId1" Type="http://schemas.openxmlformats.org/officeDocument/2006/relationships/themeOverride" Target="../theme/themeOverride4.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87.xml"/><Relationship Id="rId7" Type="http://schemas.openxmlformats.org/officeDocument/2006/relationships/image" Target="../media/image155.jpeg"/><Relationship Id="rId2" Type="http://schemas.openxmlformats.org/officeDocument/2006/relationships/slideLayout" Target="../slideLayouts/slideLayout12.xml"/><Relationship Id="rId1" Type="http://schemas.openxmlformats.org/officeDocument/2006/relationships/themeOverride" Target="../theme/themeOverride93.xml"/><Relationship Id="rId6" Type="http://schemas.openxmlformats.org/officeDocument/2006/relationships/image" Target="../media/image154.png"/><Relationship Id="rId5" Type="http://schemas.openxmlformats.org/officeDocument/2006/relationships/image" Target="../media/image143.png"/><Relationship Id="rId4" Type="http://schemas.openxmlformats.org/officeDocument/2006/relationships/image" Target="../media/image153.png"/></Relationships>
</file>

<file path=ppt/slides/_rels/slide14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slideLayout" Target="../slideLayouts/slideLayout12.xml"/><Relationship Id="rId1" Type="http://schemas.openxmlformats.org/officeDocument/2006/relationships/themeOverride" Target="../theme/themeOverride94.xml"/><Relationship Id="rId4" Type="http://schemas.openxmlformats.org/officeDocument/2006/relationships/image" Target="../media/image156.png"/></Relationships>
</file>

<file path=ppt/slides/_rels/slide142.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notesSlide" Target="../notesSlides/notesSlide88.xml"/><Relationship Id="rId7" Type="http://schemas.openxmlformats.org/officeDocument/2006/relationships/image" Target="../media/image159.png"/><Relationship Id="rId2" Type="http://schemas.openxmlformats.org/officeDocument/2006/relationships/slideLayout" Target="../slideLayouts/slideLayout12.xml"/><Relationship Id="rId1" Type="http://schemas.openxmlformats.org/officeDocument/2006/relationships/themeOverride" Target="../theme/themeOverride95.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4.png"/></Relationships>
</file>

<file path=ppt/slides/_rels/slide14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3.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hemeOverride" Target="../theme/themeOverride96.xml"/><Relationship Id="rId4" Type="http://schemas.openxmlformats.org/officeDocument/2006/relationships/image" Target="../media/image161.png"/></Relationships>
</file>

<file path=ppt/slides/_rels/slide14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slideLayout" Target="../slideLayouts/slideLayout7.xml"/><Relationship Id="rId1" Type="http://schemas.openxmlformats.org/officeDocument/2006/relationships/themeOverride" Target="../theme/themeOverride97.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hemeOverride" Target="../theme/themeOverride98.xml"/><Relationship Id="rId4" Type="http://schemas.openxmlformats.org/officeDocument/2006/relationships/image" Target="../media/image161.png"/></Relationships>
</file>

<file path=ppt/slides/_rels/slide14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slideLayout" Target="../slideLayouts/slideLayout7.xml"/><Relationship Id="rId1" Type="http://schemas.openxmlformats.org/officeDocument/2006/relationships/themeOverride" Target="../theme/themeOverride99.xml"/></Relationships>
</file>

<file path=ppt/slides/_rels/slide1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6.png"/><Relationship Id="rId2" Type="http://schemas.openxmlformats.org/officeDocument/2006/relationships/slideLayout" Target="../slideLayouts/slideLayout12.xml"/><Relationship Id="rId1" Type="http://schemas.openxmlformats.org/officeDocument/2006/relationships/themeOverride" Target="../theme/themeOverride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themeOverride" Target="../theme/themeOverride6.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hemeOverride" Target="../theme/themeOverride7.xml"/><Relationship Id="rId5" Type="http://schemas.openxmlformats.org/officeDocument/2006/relationships/image" Target="../media/image29.jpe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0.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hemeOverride" Target="../theme/themeOverride8.xml"/><Relationship Id="rId6" Type="http://schemas.openxmlformats.org/officeDocument/2006/relationships/image" Target="../media/image32.jpeg"/><Relationship Id="rId5" Type="http://schemas.openxmlformats.org/officeDocument/2006/relationships/image" Target="../media/image31.emf"/><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hemeOverride" Target="../theme/themeOverride9.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hemeOverride" Target="../theme/themeOverride1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hemeOverride" Target="../theme/themeOverride11.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2.xml"/><Relationship Id="rId1" Type="http://schemas.openxmlformats.org/officeDocument/2006/relationships/themeOverride" Target="../theme/themeOverride1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hemeOverride" Target="../theme/themeOverride13.xml"/><Relationship Id="rId5" Type="http://schemas.openxmlformats.org/officeDocument/2006/relationships/image" Target="../media/image40.jpe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slideLayout" Target="../slideLayouts/slideLayout12.xml"/><Relationship Id="rId1" Type="http://schemas.openxmlformats.org/officeDocument/2006/relationships/themeOverride" Target="../theme/themeOverride1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2.xml"/><Relationship Id="rId1" Type="http://schemas.openxmlformats.org/officeDocument/2006/relationships/themeOverride" Target="../theme/themeOverride15.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hemeOverride" Target="../theme/themeOverride16.xml"/><Relationship Id="rId5" Type="http://schemas.microsoft.com/office/2007/relationships/hdphoto" Target="../media/hdphoto3.wdp"/><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2.xml"/><Relationship Id="rId1" Type="http://schemas.openxmlformats.org/officeDocument/2006/relationships/themeOverride" Target="../theme/themeOverride1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hemeOverride" Target="../theme/themeOverride18.xml"/><Relationship Id="rId5" Type="http://schemas.microsoft.com/office/2007/relationships/hdphoto" Target="../media/hdphoto4.wdp"/><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hemeOverride" Target="../theme/themeOverride19.xml"/><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hemeOverride" Target="../theme/themeOverride20.xml"/><Relationship Id="rId5" Type="http://schemas.openxmlformats.org/officeDocument/2006/relationships/image" Target="../media/image52.pn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12.xml"/><Relationship Id="rId1" Type="http://schemas.openxmlformats.org/officeDocument/2006/relationships/themeOverride" Target="../theme/themeOverride21.xml"/><Relationship Id="rId5" Type="http://schemas.openxmlformats.org/officeDocument/2006/relationships/image" Target="../media/image54.jpeg"/><Relationship Id="rId4" Type="http://schemas.openxmlformats.org/officeDocument/2006/relationships/image" Target="../media/image53.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hemeOverride" Target="../theme/themeOverride22.xml"/><Relationship Id="rId6" Type="http://schemas.openxmlformats.org/officeDocument/2006/relationships/image" Target="../media/image56.jpeg"/><Relationship Id="rId5" Type="http://schemas.openxmlformats.org/officeDocument/2006/relationships/image" Target="../media/image51.png"/><Relationship Id="rId4" Type="http://schemas.openxmlformats.org/officeDocument/2006/relationships/image" Target="../media/image55.jpeg"/></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12.xml"/><Relationship Id="rId1" Type="http://schemas.openxmlformats.org/officeDocument/2006/relationships/themeOverride" Target="../theme/themeOverride23.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12.xml"/><Relationship Id="rId1" Type="http://schemas.openxmlformats.org/officeDocument/2006/relationships/themeOverride" Target="../theme/themeOverride2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hemeOverride" Target="../theme/themeOverride25.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12.xml"/><Relationship Id="rId1" Type="http://schemas.openxmlformats.org/officeDocument/2006/relationships/themeOverride" Target="../theme/themeOverride26.xml"/><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themeOverride" Target="../theme/themeOverride27.xml"/><Relationship Id="rId5" Type="http://schemas.openxmlformats.org/officeDocument/2006/relationships/image" Target="../media/image57.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50.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notesSlide" Target="../notesSlides/notesSlide33.xml"/><Relationship Id="rId7" Type="http://schemas.openxmlformats.org/officeDocument/2006/relationships/image" Target="../media/image64.emf"/><Relationship Id="rId2" Type="http://schemas.openxmlformats.org/officeDocument/2006/relationships/slideLayout" Target="../slideLayouts/slideLayout12.xml"/><Relationship Id="rId1" Type="http://schemas.openxmlformats.org/officeDocument/2006/relationships/themeOverride" Target="../theme/themeOverride28.xml"/><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png"/></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12.xml"/><Relationship Id="rId1" Type="http://schemas.openxmlformats.org/officeDocument/2006/relationships/themeOverride" Target="../theme/themeOverride29.xml"/><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34.xml"/><Relationship Id="rId7" Type="http://schemas.openxmlformats.org/officeDocument/2006/relationships/image" Target="../media/image69.png"/><Relationship Id="rId2" Type="http://schemas.openxmlformats.org/officeDocument/2006/relationships/slideLayout" Target="../slideLayouts/slideLayout12.xml"/><Relationship Id="rId1" Type="http://schemas.openxmlformats.org/officeDocument/2006/relationships/themeOverride" Target="../theme/themeOverride30.xml"/><Relationship Id="rId6" Type="http://schemas.openxmlformats.org/officeDocument/2006/relationships/image" Target="../media/image68.png"/><Relationship Id="rId5" Type="http://schemas.openxmlformats.org/officeDocument/2006/relationships/image" Target="../media/image67.png"/><Relationship Id="rId10" Type="http://schemas.microsoft.com/office/2007/relationships/hdphoto" Target="../media/hdphoto5.wdp"/><Relationship Id="rId4" Type="http://schemas.openxmlformats.org/officeDocument/2006/relationships/image" Target="../media/image61.png"/><Relationship Id="rId9" Type="http://schemas.openxmlformats.org/officeDocument/2006/relationships/image" Target="../media/image71.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12.xml"/><Relationship Id="rId1" Type="http://schemas.openxmlformats.org/officeDocument/2006/relationships/themeOverride" Target="../theme/themeOverride31.xml"/><Relationship Id="rId5" Type="http://schemas.openxmlformats.org/officeDocument/2006/relationships/image" Target="../media/image73.jp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hemeOverride" Target="../theme/themeOverride32.xml"/><Relationship Id="rId5" Type="http://schemas.openxmlformats.org/officeDocument/2006/relationships/image" Target="../media/image13.png"/><Relationship Id="rId4" Type="http://schemas.openxmlformats.org/officeDocument/2006/relationships/image" Target="../media/image74.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hemeOverride" Target="../theme/themeOverride33.xml"/><Relationship Id="rId4" Type="http://schemas.openxmlformats.org/officeDocument/2006/relationships/image" Target="../media/image75.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hemeOverride" Target="../theme/themeOverride34.xml"/><Relationship Id="rId4" Type="http://schemas.openxmlformats.org/officeDocument/2006/relationships/image" Target="../media/image76.png"/></Relationships>
</file>

<file path=ppt/slides/_rels/slide5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slideLayout" Target="../slideLayouts/slideLayout12.xml"/><Relationship Id="rId1" Type="http://schemas.openxmlformats.org/officeDocument/2006/relationships/themeOverride" Target="../theme/themeOverride35.xml"/><Relationship Id="rId4" Type="http://schemas.openxmlformats.org/officeDocument/2006/relationships/image" Target="../media/image78.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hemeOverride" Target="../theme/themeOverride36.xml"/><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7.xml"/></Relationships>
</file>

<file path=ppt/slides/_rels/slide6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Layout" Target="../slideLayouts/slideLayout12.xml"/><Relationship Id="rId1" Type="http://schemas.openxmlformats.org/officeDocument/2006/relationships/themeOverride" Target="../theme/themeOverride3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themeOverride" Target="../theme/themeOverride39.xml"/><Relationship Id="rId4" Type="http://schemas.openxmlformats.org/officeDocument/2006/relationships/image" Target="../media/image81.png"/></Relationships>
</file>

<file path=ppt/slides/_rels/slide6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3.xml"/></Relationships>
</file>

<file path=ppt/slides/_rels/slide6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Layout" Target="../slideLayouts/slideLayout12.xml"/><Relationship Id="rId1" Type="http://schemas.openxmlformats.org/officeDocument/2006/relationships/themeOverride" Target="../theme/themeOverride4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themeOverride" Target="../theme/themeOverride41.xml"/><Relationship Id="rId5" Type="http://schemas.openxmlformats.org/officeDocument/2006/relationships/image" Target="../media/image84.png"/><Relationship Id="rId4" Type="http://schemas.openxmlformats.org/officeDocument/2006/relationships/image" Target="../media/image83.png"/></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Layout" Target="../slideLayouts/slideLayout12.xml"/><Relationship Id="rId1" Type="http://schemas.openxmlformats.org/officeDocument/2006/relationships/themeOverride" Target="../theme/themeOverride4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62.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2.xml"/><Relationship Id="rId1" Type="http://schemas.openxmlformats.org/officeDocument/2006/relationships/themeOverride" Target="../theme/themeOverride43.xml"/><Relationship Id="rId5" Type="http://schemas.openxmlformats.org/officeDocument/2006/relationships/image" Target="../media/image90.png"/><Relationship Id="rId4" Type="http://schemas.openxmlformats.org/officeDocument/2006/relationships/image" Target="../media/image89.png"/></Relationships>
</file>

<file path=ppt/slides/_rels/slide71.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slideLayout" Target="../slideLayouts/slideLayout12.xml"/><Relationship Id="rId1" Type="http://schemas.openxmlformats.org/officeDocument/2006/relationships/themeOverride" Target="../theme/themeOverride4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themeOverride" Target="../theme/themeOverride45.xml"/><Relationship Id="rId5" Type="http://schemas.openxmlformats.org/officeDocument/2006/relationships/image" Target="../media/image93.png"/><Relationship Id="rId4" Type="http://schemas.openxmlformats.org/officeDocument/2006/relationships/image" Target="../media/image92.jpeg"/></Relationships>
</file>

<file path=ppt/slides/_rels/slide7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Layout" Target="../slideLayouts/slideLayout12.xml"/><Relationship Id="rId1" Type="http://schemas.openxmlformats.org/officeDocument/2006/relationships/themeOverride" Target="../theme/themeOverride46.xml"/><Relationship Id="rId4" Type="http://schemas.openxmlformats.org/officeDocument/2006/relationships/image" Target="../media/image95.png"/></Relationships>
</file>

<file path=ppt/slides/_rels/slide7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2.xml"/><Relationship Id="rId1" Type="http://schemas.openxmlformats.org/officeDocument/2006/relationships/themeOverride" Target="../theme/themeOverride4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themeOverride" Target="../theme/themeOverride48.xml"/><Relationship Id="rId4" Type="http://schemas.openxmlformats.org/officeDocument/2006/relationships/image" Target="../media/image96.png"/></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2.xml"/><Relationship Id="rId1" Type="http://schemas.openxmlformats.org/officeDocument/2006/relationships/themeOverride" Target="../theme/themeOverride49.xml"/></Relationships>
</file>

<file path=ppt/slides/_rels/slide7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slideLayout" Target="../slideLayouts/slideLayout12.xml"/><Relationship Id="rId1" Type="http://schemas.openxmlformats.org/officeDocument/2006/relationships/themeOverride" Target="../theme/themeOverride50.xml"/><Relationship Id="rId5" Type="http://schemas.openxmlformats.org/officeDocument/2006/relationships/image" Target="../media/image73.jpg"/><Relationship Id="rId4" Type="http://schemas.openxmlformats.org/officeDocument/2006/relationships/image" Target="../media/image9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2.xml"/><Relationship Id="rId5" Type="http://schemas.openxmlformats.org/officeDocument/2006/relationships/image" Target="../media/image8.png"/><Relationship Id="rId4" Type="http://schemas.microsoft.com/office/2007/relationships/hdphoto" Target="../media/hdphoto1.wdp"/></Relationships>
</file>

<file path=ppt/slides/_rels/slide8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Layout" Target="../slideLayouts/slideLayout12.xml"/><Relationship Id="rId1" Type="http://schemas.openxmlformats.org/officeDocument/2006/relationships/themeOverride" Target="../theme/themeOverride51.xml"/><Relationship Id="rId5" Type="http://schemas.openxmlformats.org/officeDocument/2006/relationships/image" Target="../media/image100.png"/><Relationship Id="rId4" Type="http://schemas.microsoft.com/office/2007/relationships/hdphoto" Target="../media/hdphoto6.wdp"/></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themeOverride" Target="../theme/themeOverride52.xml"/><Relationship Id="rId4" Type="http://schemas.openxmlformats.org/officeDocument/2006/relationships/image" Target="../media/image101.png"/></Relationships>
</file>

<file path=ppt/slides/_rels/slide8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2.xml"/><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2.xml"/><Relationship Id="rId1" Type="http://schemas.openxmlformats.org/officeDocument/2006/relationships/themeOverride" Target="../theme/themeOverride53.xml"/><Relationship Id="rId5" Type="http://schemas.openxmlformats.org/officeDocument/2006/relationships/image" Target="../media/image103.png"/><Relationship Id="rId4" Type="http://schemas.openxmlformats.org/officeDocument/2006/relationships/image" Target="../media/image102.emf"/></Relationships>
</file>

<file path=ppt/slides/_rels/slide8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themeOverride" Target="../theme/themeOverride54.xml"/><Relationship Id="rId6" Type="http://schemas.openxmlformats.org/officeDocument/2006/relationships/image" Target="../media/image105.jpeg"/><Relationship Id="rId5" Type="http://schemas.microsoft.com/office/2007/relationships/hdphoto" Target="../media/hdphoto7.wdp"/><Relationship Id="rId4" Type="http://schemas.openxmlformats.org/officeDocument/2006/relationships/image" Target="../media/image104.png"/></Relationships>
</file>

<file path=ppt/slides/_rels/slide8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slideLayout" Target="../slideLayouts/slideLayout12.xml"/><Relationship Id="rId1" Type="http://schemas.openxmlformats.org/officeDocument/2006/relationships/themeOverride" Target="../theme/themeOverride55.xml"/><Relationship Id="rId6" Type="http://schemas.openxmlformats.org/officeDocument/2006/relationships/image" Target="../media/image78.jpg"/><Relationship Id="rId5" Type="http://schemas.openxmlformats.org/officeDocument/2006/relationships/image" Target="../media/image106.jpg"/><Relationship Id="rId4" Type="http://schemas.microsoft.com/office/2007/relationships/hdphoto" Target="../media/hdphoto7.wdp"/></Relationships>
</file>

<file path=ppt/slides/_rels/slide8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6.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slideLayout" Target="../slideLayouts/slideLayout12.xml"/><Relationship Id="rId1" Type="http://schemas.openxmlformats.org/officeDocument/2006/relationships/themeOverride" Target="../theme/themeOverride56.xml"/><Relationship Id="rId5" Type="http://schemas.openxmlformats.org/officeDocument/2006/relationships/image" Target="../media/image109.png"/><Relationship Id="rId4" Type="http://schemas.openxmlformats.org/officeDocument/2006/relationships/image" Target="../media/image10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7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2.xml"/><Relationship Id="rId1" Type="http://schemas.openxmlformats.org/officeDocument/2006/relationships/themeOverride" Target="../theme/themeOverride57.xml"/><Relationship Id="rId6" Type="http://schemas.openxmlformats.org/officeDocument/2006/relationships/image" Target="../media/image78.jpg"/><Relationship Id="rId5" Type="http://schemas.openxmlformats.org/officeDocument/2006/relationships/image" Target="../media/image111.png"/><Relationship Id="rId4" Type="http://schemas.openxmlformats.org/officeDocument/2006/relationships/image" Target="../media/image110.emf"/></Relationships>
</file>

<file path=ppt/slides/_rels/slide9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8.xml"/><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2.xml"/><Relationship Id="rId1" Type="http://schemas.openxmlformats.org/officeDocument/2006/relationships/themeOverride" Target="../theme/themeOverride58.xml"/><Relationship Id="rId5" Type="http://schemas.openxmlformats.org/officeDocument/2006/relationships/image" Target="../media/image113.jpg"/><Relationship Id="rId4" Type="http://schemas.openxmlformats.org/officeDocument/2006/relationships/image" Target="../media/image112.png"/></Relationships>
</file>

<file path=ppt/slides/_rels/slide9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slideLayout" Target="../slideLayouts/slideLayout12.xml"/><Relationship Id="rId1" Type="http://schemas.openxmlformats.org/officeDocument/2006/relationships/themeOverride" Target="../theme/themeOverride59.xml"/><Relationship Id="rId4" Type="http://schemas.openxmlformats.org/officeDocument/2006/relationships/image" Target="../media/image114.jpg"/></Relationships>
</file>

<file path=ppt/slides/_rels/slide9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6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themeOverride" Target="../theme/themeOverride61.xml"/></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12.xml"/><Relationship Id="rId1" Type="http://schemas.openxmlformats.org/officeDocument/2006/relationships/themeOverride" Target="../theme/themeOverride62.xml"/><Relationship Id="rId5" Type="http://schemas.openxmlformats.org/officeDocument/2006/relationships/image" Target="../media/image78.jpg"/><Relationship Id="rId4" Type="http://schemas.openxmlformats.org/officeDocument/2006/relationships/image" Target="../media/image115.jpg"/></Relationships>
</file>

<file path=ppt/slides/_rels/slide9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slideLayout" Target="../slideLayouts/slideLayout12.xml"/><Relationship Id="rId1" Type="http://schemas.openxmlformats.org/officeDocument/2006/relationships/themeOverride" Target="../theme/themeOverride6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grpSp>
        <p:nvGrpSpPr>
          <p:cNvPr id="4" name="Group 3"/>
          <p:cNvGrpSpPr/>
          <p:nvPr/>
        </p:nvGrpSpPr>
        <p:grpSpPr>
          <a:xfrm>
            <a:off x="2458387" y="2458387"/>
            <a:ext cx="7060365" cy="2368446"/>
            <a:chOff x="2143593" y="329784"/>
            <a:chExt cx="7060365" cy="2368446"/>
          </a:xfrm>
        </p:grpSpPr>
        <p:sp>
          <p:nvSpPr>
            <p:cNvPr id="2" name="Rounded Rectangle 1"/>
            <p:cNvSpPr/>
            <p:nvPr/>
          </p:nvSpPr>
          <p:spPr>
            <a:xfrm>
              <a:off x="2143593" y="329784"/>
              <a:ext cx="7060365" cy="2368446"/>
            </a:xfrm>
            <a:prstGeom prst="roundRect">
              <a:avLst/>
            </a:prstGeom>
            <a:solidFill>
              <a:srgbClr val="97F8E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ln>
                  <a:solidFill>
                    <a:schemeClr val="tx1"/>
                  </a:solidFill>
                </a:ln>
              </a:endParaRPr>
            </a:p>
          </p:txBody>
        </p:sp>
        <p:sp>
          <p:nvSpPr>
            <p:cNvPr id="3" name="Rectangle 2">
              <a:extLst>
                <a:ext uri="{FF2B5EF4-FFF2-40B4-BE49-F238E27FC236}">
                  <a16:creationId xmlns:a16="http://schemas.microsoft.com/office/drawing/2014/main" id="{F2A0E101-7E83-4A4C-90C8-6E00DEA57B3C}"/>
                </a:ext>
              </a:extLst>
            </p:cNvPr>
            <p:cNvSpPr/>
            <p:nvPr/>
          </p:nvSpPr>
          <p:spPr>
            <a:xfrm>
              <a:off x="2390928" y="539646"/>
              <a:ext cx="6565693" cy="21585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Plain">
                <a:avLst/>
              </a:prstTxWarp>
              <a:noAutofit/>
            </a:bodyPr>
            <a:lstStyle/>
            <a:p>
              <a:pPr marL="0" marR="0" algn="ctr" rtl="1">
                <a:lnSpc>
                  <a:spcPct val="107000"/>
                </a:lnSpc>
                <a:spcBef>
                  <a:spcPts val="0"/>
                </a:spcBef>
                <a:spcAft>
                  <a:spcPts val="800"/>
                </a:spcAft>
              </a:pPr>
              <a:r>
                <a:rPr lang="ar-EG" sz="4000" b="1" dirty="0">
                  <a:ln w="9525" cap="rnd" cmpd="sng" algn="ctr">
                    <a:solidFill>
                      <a:schemeClr val="tx1"/>
                    </a:solidFill>
                    <a:prstDash val="solid"/>
                    <a:bevel/>
                  </a:ln>
                  <a:effectLst/>
                  <a:latin typeface="Calibri" panose="020F0502020204030204" pitchFamily="34" charset="0"/>
                  <a:ea typeface="Calibri" panose="020F0502020204030204" pitchFamily="34" charset="0"/>
                  <a:cs typeface="Adobe Arabic" panose="02040503050201020203" pitchFamily="18" charset="-78"/>
                </a:rPr>
                <a:t>تطبيق الحوكمة والمراجعة الداخلية</a:t>
              </a:r>
              <a:br>
                <a:rPr lang="ar-EG" sz="4000" b="1" dirty="0">
                  <a:ln w="9525" cap="rnd" cmpd="sng" algn="ctr">
                    <a:solidFill>
                      <a:schemeClr val="tx1"/>
                    </a:solidFill>
                    <a:prstDash val="solid"/>
                    <a:bevel/>
                  </a:ln>
                  <a:effectLst/>
                  <a:latin typeface="Calibri" panose="020F0502020204030204" pitchFamily="34" charset="0"/>
                  <a:ea typeface="Calibri" panose="020F0502020204030204" pitchFamily="34" charset="0"/>
                  <a:cs typeface="Adobe Arabic" panose="02040503050201020203" pitchFamily="18" charset="-78"/>
                </a:rPr>
              </a:br>
              <a:r>
                <a:rPr lang="ar-EG" sz="4000" b="1" dirty="0">
                  <a:ln w="9525" cap="rnd" cmpd="sng" algn="ctr">
                    <a:solidFill>
                      <a:schemeClr val="tx1"/>
                    </a:solidFill>
                    <a:prstDash val="solid"/>
                    <a:bevel/>
                  </a:ln>
                  <a:effectLst/>
                  <a:latin typeface="Calibri" panose="020F0502020204030204" pitchFamily="34" charset="0"/>
                  <a:ea typeface="Calibri" panose="020F0502020204030204" pitchFamily="34" charset="0"/>
                  <a:cs typeface="Adobe Arabic" panose="02040503050201020203" pitchFamily="18" charset="-78"/>
                </a:rPr>
                <a:t>وإدارة مخاطر عدم الامتثال</a:t>
              </a:r>
              <a:endParaRPr lang="en-US" sz="1200" dirty="0">
                <a:ln w="9525" cap="rnd" cmpd="sng" algn="ctr">
                  <a:solidFill>
                    <a:schemeClr val="tx1"/>
                  </a:solidFill>
                  <a:prstDash val="solid"/>
                  <a:bevel/>
                </a:ln>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003315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sz="4800" b="1" kern="0" dirty="0">
                <a:solidFill>
                  <a:prstClr val="black">
                    <a:lumMod val="75000"/>
                    <a:lumOff val="25000"/>
                  </a:prstClr>
                </a:solidFill>
                <a:latin typeface="Adobe Arabic" panose="02040503050201020203" pitchFamily="18" charset="-78"/>
                <a:cs typeface="Adobe Arabic" panose="02040503050201020203" pitchFamily="18" charset="-78"/>
              </a:rPr>
              <a:t>مفهوم حوكمة الشركات</a:t>
            </a:r>
            <a:endPar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cs typeface="Adobe Arabic" panose="02040503050201020203" pitchFamily="18"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411686845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438366" y="55275"/>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المراجع الداخلي والمراجع الخارجي</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100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5" name="Rectangle 4">
            <a:extLst>
              <a:ext uri="{FF2B5EF4-FFF2-40B4-BE49-F238E27FC236}">
                <a16:creationId xmlns:a16="http://schemas.microsoft.com/office/drawing/2014/main" id="{282B27EB-4CBE-4B9F-B42B-3015A7F10FE3}"/>
              </a:ext>
            </a:extLst>
          </p:cNvPr>
          <p:cNvSpPr/>
          <p:nvPr/>
        </p:nvSpPr>
        <p:spPr>
          <a:xfrm>
            <a:off x="139462" y="1147376"/>
            <a:ext cx="11913076" cy="1092746"/>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ولضمان تنفيذ هذه الأعمال في منظومة الحوكمة لابد من وجود التنظيم الإداري والمهني المتكامل ويشتمل على مجلس الإدارة والمراجعين الخارجيين وإدارة المراجعة الداخلية، الأمر الذي فرض على الإدارة مراعاة ما يلي</a:t>
            </a:r>
          </a:p>
        </p:txBody>
      </p:sp>
      <p:pic>
        <p:nvPicPr>
          <p:cNvPr id="14" name="Picture 13">
            <a:extLst>
              <a:ext uri="{FF2B5EF4-FFF2-40B4-BE49-F238E27FC236}">
                <a16:creationId xmlns:a16="http://schemas.microsoft.com/office/drawing/2014/main" id="{C65F65D8-2922-461E-BD30-2B45346F4D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1538" y="2047972"/>
            <a:ext cx="381000" cy="4856672"/>
          </a:xfrm>
          <a:prstGeom prst="rect">
            <a:avLst/>
          </a:prstGeom>
        </p:spPr>
      </p:pic>
      <p:sp>
        <p:nvSpPr>
          <p:cNvPr id="15" name="Rectangle 14">
            <a:extLst>
              <a:ext uri="{FF2B5EF4-FFF2-40B4-BE49-F238E27FC236}">
                <a16:creationId xmlns:a16="http://schemas.microsoft.com/office/drawing/2014/main" id="{1F7EA66C-2CF7-4672-A9E4-5C289EF5DC0E}"/>
              </a:ext>
            </a:extLst>
          </p:cNvPr>
          <p:cNvSpPr/>
          <p:nvPr/>
        </p:nvSpPr>
        <p:spPr>
          <a:xfrm>
            <a:off x="452358" y="2204186"/>
            <a:ext cx="112191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يكون لدى المصرف نظام محكم للمراجعة الداخلية وأن يتعاون في وضعه مجلس الإدارة مع مديري المصرف، وأن يتولى تنفيذ هذا النظام إدارة المراجعة الداخلية.</a:t>
            </a:r>
          </a:p>
        </p:txBody>
      </p:sp>
      <p:sp>
        <p:nvSpPr>
          <p:cNvPr id="16" name="Rectangle 15">
            <a:extLst>
              <a:ext uri="{FF2B5EF4-FFF2-40B4-BE49-F238E27FC236}">
                <a16:creationId xmlns:a16="http://schemas.microsoft.com/office/drawing/2014/main" id="{20A8F368-0D23-4D6F-B600-52B8AE5D3CA2}"/>
              </a:ext>
            </a:extLst>
          </p:cNvPr>
          <p:cNvSpPr/>
          <p:nvPr/>
        </p:nvSpPr>
        <p:spPr>
          <a:xfrm>
            <a:off x="452359" y="3483449"/>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يتولى إدارة المراجعة الداخلية مسئول متفرغ بالمصرف ويكون من القيادات الإدارية بها ويتبع مباشرة العضو المنتدب، كما يكون له الاتصال مباشرة والتشاور مع رئيس مجلس الإدارة ويقوم بحضور جميع اجتماعات لجنة المراجعة.</a:t>
            </a:r>
          </a:p>
        </p:txBody>
      </p:sp>
      <p:sp>
        <p:nvSpPr>
          <p:cNvPr id="17" name="Rectangle 16">
            <a:extLst>
              <a:ext uri="{FF2B5EF4-FFF2-40B4-BE49-F238E27FC236}">
                <a16:creationId xmlns:a16="http://schemas.microsoft.com/office/drawing/2014/main" id="{A7F4A626-B529-4C5E-AB42-04E485928A35}"/>
              </a:ext>
            </a:extLst>
          </p:cNvPr>
          <p:cNvSpPr/>
          <p:nvPr/>
        </p:nvSpPr>
        <p:spPr>
          <a:xfrm>
            <a:off x="452358" y="4656300"/>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يكون تعيين وتجديد وعزل مدير إدارة المراجعة الداخلية وتحديد معاملته المالية بقرار من العضو المنتدب، على شرط موافقة لجنة المراجعة.</a:t>
            </a:r>
          </a:p>
        </p:txBody>
      </p:sp>
      <p:sp>
        <p:nvSpPr>
          <p:cNvPr id="18" name="Rectangle 17">
            <a:extLst>
              <a:ext uri="{FF2B5EF4-FFF2-40B4-BE49-F238E27FC236}">
                <a16:creationId xmlns:a16="http://schemas.microsoft.com/office/drawing/2014/main" id="{9ECF5984-821C-43AA-9409-8956AD5026EA}"/>
              </a:ext>
            </a:extLst>
          </p:cNvPr>
          <p:cNvSpPr/>
          <p:nvPr/>
        </p:nvSpPr>
        <p:spPr>
          <a:xfrm>
            <a:off x="452358" y="5722141"/>
            <a:ext cx="112191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يقدم مدير إدارة المراجعة الداخلية تقريرا ربع سنوي إلى مجلس الإدارة وإلى لجنة المراجعة عن مدى التزام المصرف بأحكام القانون والقواعد المنظمة لنشاطها وكذلك عن مدى التزامها بقواعد الحوكمة.</a:t>
            </a:r>
          </a:p>
        </p:txBody>
      </p:sp>
    </p:spTree>
    <p:extLst>
      <p:ext uri="{BB962C8B-B14F-4D97-AF65-F5344CB8AC3E}">
        <p14:creationId xmlns:p14="http://schemas.microsoft.com/office/powerpoint/2010/main" val="5860868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الرابعة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1378634"/>
            <a:ext cx="5401994" cy="22526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لجان الحوكمة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161373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الاعتبارات الواجبة حين تشكيل اللجان</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AF087335-1317-48A7-8032-23421E7B90F7}"/>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56981656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الاعتبارات الواجبة حين تشكيل اللجان</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103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15F8C0B8-2AB3-473C-9157-C652389AD75E}"/>
              </a:ext>
            </a:extLst>
          </p:cNvPr>
          <p:cNvGrpSpPr/>
          <p:nvPr/>
        </p:nvGrpSpPr>
        <p:grpSpPr>
          <a:xfrm>
            <a:off x="-1" y="1509823"/>
            <a:ext cx="11867702" cy="873092"/>
            <a:chOff x="273612" y="1509823"/>
            <a:chExt cx="11867702" cy="873092"/>
          </a:xfrm>
        </p:grpSpPr>
        <p:sp>
          <p:nvSpPr>
            <p:cNvPr id="24" name="Rectangle 23">
              <a:extLst>
                <a:ext uri="{FF2B5EF4-FFF2-40B4-BE49-F238E27FC236}">
                  <a16:creationId xmlns:a16="http://schemas.microsoft.com/office/drawing/2014/main" id="{E933F173-CF5A-4B92-B9D1-06D92014279F}"/>
                </a:ext>
              </a:extLst>
            </p:cNvPr>
            <p:cNvSpPr/>
            <p:nvPr/>
          </p:nvSpPr>
          <p:spPr>
            <a:xfrm>
              <a:off x="273612" y="1666060"/>
              <a:ext cx="1091639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الإفراط في عدد اللجان حتى لا تصير عبئا غير محتمل على الاعضاء وكى يستطيعوا التركيز على مهامهم الأصيلة</a:t>
              </a:r>
            </a:p>
          </p:txBody>
        </p:sp>
        <p:pic>
          <p:nvPicPr>
            <p:cNvPr id="18434" name="Picture 2" descr="مشاركة تدريسي من كليتنا في لجنة مناقشة اطروحة دكتوراه">
              <a:extLst>
                <a:ext uri="{FF2B5EF4-FFF2-40B4-BE49-F238E27FC236}">
                  <a16:creationId xmlns:a16="http://schemas.microsoft.com/office/drawing/2014/main" id="{25C81B1F-411F-4617-94E6-703EBCB3C0E5}"/>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268222" y="1509823"/>
              <a:ext cx="873092" cy="873092"/>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63A10AB6-4D77-4E64-B9D2-18EEDBFBFCAB}"/>
                </a:ext>
              </a:extLst>
            </p:cNvPr>
            <p:cNvSpPr/>
            <p:nvPr/>
          </p:nvSpPr>
          <p:spPr>
            <a:xfrm>
              <a:off x="11448618" y="1581000"/>
              <a:ext cx="391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a:t>
              </a:r>
            </a:p>
          </p:txBody>
        </p:sp>
      </p:grpSp>
      <p:grpSp>
        <p:nvGrpSpPr>
          <p:cNvPr id="26" name="Group 25">
            <a:extLst>
              <a:ext uri="{FF2B5EF4-FFF2-40B4-BE49-F238E27FC236}">
                <a16:creationId xmlns:a16="http://schemas.microsoft.com/office/drawing/2014/main" id="{4C262742-ED2A-40A8-A8E3-A4ECAF20770A}"/>
              </a:ext>
            </a:extLst>
          </p:cNvPr>
          <p:cNvGrpSpPr/>
          <p:nvPr/>
        </p:nvGrpSpPr>
        <p:grpSpPr>
          <a:xfrm>
            <a:off x="78218" y="2447932"/>
            <a:ext cx="11789484" cy="1015663"/>
            <a:chOff x="351830" y="1509823"/>
            <a:chExt cx="11789484" cy="1015663"/>
          </a:xfrm>
        </p:grpSpPr>
        <p:sp>
          <p:nvSpPr>
            <p:cNvPr id="27" name="Rectangle 26">
              <a:extLst>
                <a:ext uri="{FF2B5EF4-FFF2-40B4-BE49-F238E27FC236}">
                  <a16:creationId xmlns:a16="http://schemas.microsoft.com/office/drawing/2014/main" id="{C034C3DB-9E86-4236-AD2D-B07D34962E81}"/>
                </a:ext>
              </a:extLst>
            </p:cNvPr>
            <p:cNvSpPr/>
            <p:nvPr/>
          </p:nvSpPr>
          <p:spPr>
            <a:xfrm>
              <a:off x="351830" y="1509823"/>
              <a:ext cx="1091639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ألا يشارك العضو في أكثر من لجنتين – وبالتوافق مع خبراته وتخصصه العلمي بقدر الامكان – كي يتمكن من الوفاء بمتطلبات كل منهما</a:t>
              </a:r>
            </a:p>
          </p:txBody>
        </p:sp>
        <p:pic>
          <p:nvPicPr>
            <p:cNvPr id="28" name="Picture 2" descr="مشاركة تدريسي من كليتنا في لجنة مناقشة اطروحة دكتوراه">
              <a:extLst>
                <a:ext uri="{FF2B5EF4-FFF2-40B4-BE49-F238E27FC236}">
                  <a16:creationId xmlns:a16="http://schemas.microsoft.com/office/drawing/2014/main" id="{E229A62C-C2BC-440D-9A0D-23839E0F60CE}"/>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268222" y="1509823"/>
              <a:ext cx="873092" cy="873092"/>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65883FF7-9D65-4CEF-80D0-57F4FD249A27}"/>
                </a:ext>
              </a:extLst>
            </p:cNvPr>
            <p:cNvSpPr/>
            <p:nvPr/>
          </p:nvSpPr>
          <p:spPr>
            <a:xfrm>
              <a:off x="11448618" y="1581000"/>
              <a:ext cx="391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2</a:t>
              </a:r>
            </a:p>
          </p:txBody>
        </p:sp>
      </p:grpSp>
      <p:grpSp>
        <p:nvGrpSpPr>
          <p:cNvPr id="30" name="Group 29">
            <a:extLst>
              <a:ext uri="{FF2B5EF4-FFF2-40B4-BE49-F238E27FC236}">
                <a16:creationId xmlns:a16="http://schemas.microsoft.com/office/drawing/2014/main" id="{AFA845F8-C58E-4DEE-8979-3B3F6EFEFA29}"/>
              </a:ext>
            </a:extLst>
          </p:cNvPr>
          <p:cNvGrpSpPr/>
          <p:nvPr/>
        </p:nvGrpSpPr>
        <p:grpSpPr>
          <a:xfrm>
            <a:off x="0" y="3493463"/>
            <a:ext cx="11867702" cy="873092"/>
            <a:chOff x="273612" y="1509823"/>
            <a:chExt cx="11867702" cy="873092"/>
          </a:xfrm>
        </p:grpSpPr>
        <p:sp>
          <p:nvSpPr>
            <p:cNvPr id="31" name="Rectangle 30">
              <a:extLst>
                <a:ext uri="{FF2B5EF4-FFF2-40B4-BE49-F238E27FC236}">
                  <a16:creationId xmlns:a16="http://schemas.microsoft.com/office/drawing/2014/main" id="{7D6FD7DF-7B22-4BC2-9FED-B7D53FB012BF}"/>
                </a:ext>
              </a:extLst>
            </p:cNvPr>
            <p:cNvSpPr/>
            <p:nvPr/>
          </p:nvSpPr>
          <p:spPr>
            <a:xfrm>
              <a:off x="273612" y="1666060"/>
              <a:ext cx="1091639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توضيح الأهداف المطلوب من كل لجنة تحقيقها، وبيان المعايير التي يستخدمها المجلس للحكم على كفاءة ما تؤديه من مهام</a:t>
              </a:r>
            </a:p>
          </p:txBody>
        </p:sp>
        <p:pic>
          <p:nvPicPr>
            <p:cNvPr id="32" name="Picture 2" descr="مشاركة تدريسي من كليتنا في لجنة مناقشة اطروحة دكتوراه">
              <a:extLst>
                <a:ext uri="{FF2B5EF4-FFF2-40B4-BE49-F238E27FC236}">
                  <a16:creationId xmlns:a16="http://schemas.microsoft.com/office/drawing/2014/main" id="{3EA77E36-3001-4B98-87F6-30ADA07D8954}"/>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268222" y="1509823"/>
              <a:ext cx="873092" cy="873092"/>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a:extLst>
                <a:ext uri="{FF2B5EF4-FFF2-40B4-BE49-F238E27FC236}">
                  <a16:creationId xmlns:a16="http://schemas.microsoft.com/office/drawing/2014/main" id="{7FDFAA43-97DA-4353-A2E9-21031C894CB9}"/>
                </a:ext>
              </a:extLst>
            </p:cNvPr>
            <p:cNvSpPr/>
            <p:nvPr/>
          </p:nvSpPr>
          <p:spPr>
            <a:xfrm>
              <a:off x="11448618" y="1581000"/>
              <a:ext cx="391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3</a:t>
              </a:r>
            </a:p>
          </p:txBody>
        </p:sp>
      </p:grpSp>
      <p:grpSp>
        <p:nvGrpSpPr>
          <p:cNvPr id="34" name="Group 33">
            <a:extLst>
              <a:ext uri="{FF2B5EF4-FFF2-40B4-BE49-F238E27FC236}">
                <a16:creationId xmlns:a16="http://schemas.microsoft.com/office/drawing/2014/main" id="{BB408B3C-D089-43D2-A75D-B2A43D50A0BD}"/>
              </a:ext>
            </a:extLst>
          </p:cNvPr>
          <p:cNvGrpSpPr/>
          <p:nvPr/>
        </p:nvGrpSpPr>
        <p:grpSpPr>
          <a:xfrm>
            <a:off x="64753" y="4519197"/>
            <a:ext cx="11789484" cy="1015663"/>
            <a:chOff x="351830" y="1509823"/>
            <a:chExt cx="11789484" cy="1015663"/>
          </a:xfrm>
        </p:grpSpPr>
        <p:sp>
          <p:nvSpPr>
            <p:cNvPr id="35" name="Rectangle 34">
              <a:extLst>
                <a:ext uri="{FF2B5EF4-FFF2-40B4-BE49-F238E27FC236}">
                  <a16:creationId xmlns:a16="http://schemas.microsoft.com/office/drawing/2014/main" id="{8E0FB19E-CDC7-4439-9FB4-F66E1712E00C}"/>
                </a:ext>
              </a:extLst>
            </p:cNvPr>
            <p:cNvSpPr/>
            <p:nvPr/>
          </p:nvSpPr>
          <p:spPr>
            <a:xfrm>
              <a:off x="351830" y="1509823"/>
              <a:ext cx="1091639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تحديد المدى الزمنى لعمل اللجان ، وخاصة المؤقتة مناه، وتأكيد ضرورة الانتهاء إلى إنجاز الاهداف التي شكلت اللجنة من أجلها وتقديم تقاريرها إلى المجلس في الموعد المحدد</a:t>
              </a:r>
            </a:p>
          </p:txBody>
        </p:sp>
        <p:pic>
          <p:nvPicPr>
            <p:cNvPr id="36" name="Picture 2" descr="مشاركة تدريسي من كليتنا في لجنة مناقشة اطروحة دكتوراه">
              <a:extLst>
                <a:ext uri="{FF2B5EF4-FFF2-40B4-BE49-F238E27FC236}">
                  <a16:creationId xmlns:a16="http://schemas.microsoft.com/office/drawing/2014/main" id="{A38634CF-0D1B-49B8-8630-127CA84DAAD1}"/>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268222" y="1509823"/>
              <a:ext cx="873092" cy="873092"/>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857BB572-B684-4015-8B77-4D1F14A0BC2F}"/>
                </a:ext>
              </a:extLst>
            </p:cNvPr>
            <p:cNvSpPr/>
            <p:nvPr/>
          </p:nvSpPr>
          <p:spPr>
            <a:xfrm>
              <a:off x="11448618" y="1581000"/>
              <a:ext cx="391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4</a:t>
              </a:r>
            </a:p>
          </p:txBody>
        </p:sp>
      </p:grpSp>
      <p:grpSp>
        <p:nvGrpSpPr>
          <p:cNvPr id="38" name="Group 37">
            <a:extLst>
              <a:ext uri="{FF2B5EF4-FFF2-40B4-BE49-F238E27FC236}">
                <a16:creationId xmlns:a16="http://schemas.microsoft.com/office/drawing/2014/main" id="{9F59FF41-93C3-4ABC-856E-AF59AC85053E}"/>
              </a:ext>
            </a:extLst>
          </p:cNvPr>
          <p:cNvGrpSpPr/>
          <p:nvPr/>
        </p:nvGrpSpPr>
        <p:grpSpPr>
          <a:xfrm>
            <a:off x="201258" y="5675109"/>
            <a:ext cx="11789484" cy="873092"/>
            <a:chOff x="351830" y="1509823"/>
            <a:chExt cx="11789484" cy="873092"/>
          </a:xfrm>
        </p:grpSpPr>
        <p:sp>
          <p:nvSpPr>
            <p:cNvPr id="39" name="Rectangle 38">
              <a:extLst>
                <a:ext uri="{FF2B5EF4-FFF2-40B4-BE49-F238E27FC236}">
                  <a16:creationId xmlns:a16="http://schemas.microsoft.com/office/drawing/2014/main" id="{7A3B9325-E155-4D14-8D85-65DA5C4C49DE}"/>
                </a:ext>
              </a:extLst>
            </p:cNvPr>
            <p:cNvSpPr/>
            <p:nvPr/>
          </p:nvSpPr>
          <p:spPr>
            <a:xfrm>
              <a:off x="351830" y="1620081"/>
              <a:ext cx="1091639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تحديد رئيس لكل لجنة حتى يستطيع دعوتها الى الاجتماع وتنسيق فعالياتها والتأكد من قدرتها على إنجاز المهام المسندة إليها</a:t>
              </a:r>
            </a:p>
          </p:txBody>
        </p:sp>
        <p:pic>
          <p:nvPicPr>
            <p:cNvPr id="40" name="Picture 2" descr="مشاركة تدريسي من كليتنا في لجنة مناقشة اطروحة دكتوراه">
              <a:extLst>
                <a:ext uri="{FF2B5EF4-FFF2-40B4-BE49-F238E27FC236}">
                  <a16:creationId xmlns:a16="http://schemas.microsoft.com/office/drawing/2014/main" id="{1578CD91-E7BF-4B57-BF8A-94D3173ED624}"/>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268222" y="1509823"/>
              <a:ext cx="873092" cy="873092"/>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a:extLst>
                <a:ext uri="{FF2B5EF4-FFF2-40B4-BE49-F238E27FC236}">
                  <a16:creationId xmlns:a16="http://schemas.microsoft.com/office/drawing/2014/main" id="{8023FE49-AC9A-4E1A-8A32-4777E0A783BC}"/>
                </a:ext>
              </a:extLst>
            </p:cNvPr>
            <p:cNvSpPr/>
            <p:nvPr/>
          </p:nvSpPr>
          <p:spPr>
            <a:xfrm>
              <a:off x="11448618" y="1581000"/>
              <a:ext cx="391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5</a:t>
              </a:r>
            </a:p>
          </p:txBody>
        </p:sp>
      </p:grpSp>
    </p:spTree>
    <p:extLst>
      <p:ext uri="{BB962C8B-B14F-4D97-AF65-F5344CB8AC3E}">
        <p14:creationId xmlns:p14="http://schemas.microsoft.com/office/powerpoint/2010/main" val="27669816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أنواع لجان المجلس</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08472B43-5ECF-4BA2-A3DE-9481CEE41D07}"/>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44495540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أنواع لجان المجلس</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105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39" name="Rectangle 38">
            <a:extLst>
              <a:ext uri="{FF2B5EF4-FFF2-40B4-BE49-F238E27FC236}">
                <a16:creationId xmlns:a16="http://schemas.microsoft.com/office/drawing/2014/main" id="{7A3B9325-E155-4D14-8D85-65DA5C4C49DE}"/>
              </a:ext>
            </a:extLst>
          </p:cNvPr>
          <p:cNvSpPr/>
          <p:nvPr/>
        </p:nvSpPr>
        <p:spPr>
          <a:xfrm>
            <a:off x="112543" y="2648271"/>
            <a:ext cx="1185122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وهى التي تتعامل في قضايا وموضوعات لها صفة الاستمرار ويتطلب الامر متابعة تطوراتها بانتظام، من أجل ذلك يشكل المجلس لكل</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تلك القضايا لجنة خاصة توليها عنايتها وتتعامل مع مؤشراتها بالدقة اللازمة</a:t>
            </a:r>
          </a:p>
        </p:txBody>
      </p:sp>
      <p:grpSp>
        <p:nvGrpSpPr>
          <p:cNvPr id="42" name="Group 41">
            <a:extLst>
              <a:ext uri="{FF2B5EF4-FFF2-40B4-BE49-F238E27FC236}">
                <a16:creationId xmlns:a16="http://schemas.microsoft.com/office/drawing/2014/main" id="{63B25496-C4C2-4BBC-BEAF-3A75B7885382}"/>
              </a:ext>
            </a:extLst>
          </p:cNvPr>
          <p:cNvGrpSpPr/>
          <p:nvPr/>
        </p:nvGrpSpPr>
        <p:grpSpPr>
          <a:xfrm>
            <a:off x="9178763" y="1698422"/>
            <a:ext cx="2820035" cy="707886"/>
            <a:chOff x="409574" y="-280"/>
            <a:chExt cx="1933575" cy="557530"/>
          </a:xfrm>
        </p:grpSpPr>
        <p:pic>
          <p:nvPicPr>
            <p:cNvPr id="43" name="Picture 42">
              <a:extLst>
                <a:ext uri="{FF2B5EF4-FFF2-40B4-BE49-F238E27FC236}">
                  <a16:creationId xmlns:a16="http://schemas.microsoft.com/office/drawing/2014/main" id="{E522C3ED-B145-4C89-9F89-0542E2EFEA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 t="17335" r="-50" b="50"/>
            <a:stretch/>
          </p:blipFill>
          <p:spPr bwMode="auto">
            <a:xfrm rot="16200000">
              <a:off x="1085586" y="-676292"/>
              <a:ext cx="557530" cy="1909553"/>
            </a:xfrm>
            <a:prstGeom prst="rect">
              <a:avLst/>
            </a:prstGeom>
            <a:noFill/>
            <a:ln>
              <a:noFill/>
            </a:ln>
          </p:spPr>
        </p:pic>
        <p:sp>
          <p:nvSpPr>
            <p:cNvPr id="44" name="Rectangle 43">
              <a:extLst>
                <a:ext uri="{FF2B5EF4-FFF2-40B4-BE49-F238E27FC236}">
                  <a16:creationId xmlns:a16="http://schemas.microsoft.com/office/drawing/2014/main" id="{181A778D-D1EB-4D68-85FB-5F1786FB6EB9}"/>
                </a:ext>
              </a:extLst>
            </p:cNvPr>
            <p:cNvSpPr/>
            <p:nvPr/>
          </p:nvSpPr>
          <p:spPr>
            <a:xfrm>
              <a:off x="409625" y="65698"/>
              <a:ext cx="1590531" cy="46143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اللجان الدائمة</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5FDF531D-D835-43A4-84DF-0DC77038A029}"/>
                </a:ext>
              </a:extLst>
            </p:cNvPr>
            <p:cNvSpPr/>
            <p:nvPr/>
          </p:nvSpPr>
          <p:spPr>
            <a:xfrm>
              <a:off x="1943020" y="-265"/>
              <a:ext cx="400129" cy="46143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FFFF00"/>
                  </a:solidFill>
                  <a:effectLst/>
                  <a:uLnTx/>
                  <a:uFillTx/>
                  <a:latin typeface="Calibri" panose="020F0502020204030204" pitchFamily="34" charset="0"/>
                  <a:ea typeface="Calibri" panose="020F0502020204030204" pitchFamily="34" charset="0"/>
                  <a:cs typeface="Adobe Arabic" panose="02040503050201020203" pitchFamily="18" charset="-78"/>
                </a:rPr>
                <a:t>أ</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46" name="Rectangle 45">
            <a:extLst>
              <a:ext uri="{FF2B5EF4-FFF2-40B4-BE49-F238E27FC236}">
                <a16:creationId xmlns:a16="http://schemas.microsoft.com/office/drawing/2014/main" id="{64036C7E-1DDF-491F-9929-3D59D8094D70}"/>
              </a:ext>
            </a:extLst>
          </p:cNvPr>
          <p:cNvSpPr/>
          <p:nvPr/>
        </p:nvSpPr>
        <p:spPr>
          <a:xfrm>
            <a:off x="4234375" y="4948642"/>
            <a:ext cx="772938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وهى التي يصير تشكيلها لدراسة موضوعات محددة وطارئة وتنقض اللجنة بمجرد انتهاء مهمتها ورفع تقريرها إلى المجلس </a:t>
            </a:r>
          </a:p>
        </p:txBody>
      </p:sp>
      <p:grpSp>
        <p:nvGrpSpPr>
          <p:cNvPr id="47" name="Group 46">
            <a:extLst>
              <a:ext uri="{FF2B5EF4-FFF2-40B4-BE49-F238E27FC236}">
                <a16:creationId xmlns:a16="http://schemas.microsoft.com/office/drawing/2014/main" id="{1F8625B8-2385-4550-BAC5-FF1FB8AD24B6}"/>
              </a:ext>
            </a:extLst>
          </p:cNvPr>
          <p:cNvGrpSpPr/>
          <p:nvPr/>
        </p:nvGrpSpPr>
        <p:grpSpPr>
          <a:xfrm>
            <a:off x="9178763" y="3998793"/>
            <a:ext cx="2820035" cy="707886"/>
            <a:chOff x="409574" y="-280"/>
            <a:chExt cx="1933575" cy="557530"/>
          </a:xfrm>
        </p:grpSpPr>
        <p:pic>
          <p:nvPicPr>
            <p:cNvPr id="48" name="Picture 47">
              <a:extLst>
                <a:ext uri="{FF2B5EF4-FFF2-40B4-BE49-F238E27FC236}">
                  <a16:creationId xmlns:a16="http://schemas.microsoft.com/office/drawing/2014/main" id="{66F19F88-3506-47F4-AF4E-E9602C5B2B3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0" t="17335" r="-50" b="50"/>
            <a:stretch/>
          </p:blipFill>
          <p:spPr bwMode="auto">
            <a:xfrm rot="16200000">
              <a:off x="1085586" y="-676292"/>
              <a:ext cx="557530" cy="1909553"/>
            </a:xfrm>
            <a:prstGeom prst="rect">
              <a:avLst/>
            </a:prstGeom>
            <a:noFill/>
            <a:ln>
              <a:noFill/>
            </a:ln>
          </p:spPr>
        </p:pic>
        <p:sp>
          <p:nvSpPr>
            <p:cNvPr id="49" name="Rectangle 48">
              <a:extLst>
                <a:ext uri="{FF2B5EF4-FFF2-40B4-BE49-F238E27FC236}">
                  <a16:creationId xmlns:a16="http://schemas.microsoft.com/office/drawing/2014/main" id="{97DA91A2-2862-4348-8FFB-94DC87F8DDB3}"/>
                </a:ext>
              </a:extLst>
            </p:cNvPr>
            <p:cNvSpPr/>
            <p:nvPr/>
          </p:nvSpPr>
          <p:spPr>
            <a:xfrm>
              <a:off x="409625" y="65698"/>
              <a:ext cx="1590531" cy="46143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اللجان المؤقتة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50" name="Rectangle 49">
              <a:extLst>
                <a:ext uri="{FF2B5EF4-FFF2-40B4-BE49-F238E27FC236}">
                  <a16:creationId xmlns:a16="http://schemas.microsoft.com/office/drawing/2014/main" id="{6A844D1B-7060-471C-97D6-26C0C2BC27BD}"/>
                </a:ext>
              </a:extLst>
            </p:cNvPr>
            <p:cNvSpPr/>
            <p:nvPr/>
          </p:nvSpPr>
          <p:spPr>
            <a:xfrm>
              <a:off x="1943020" y="-265"/>
              <a:ext cx="400129" cy="46143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FFFF00"/>
                  </a:solidFill>
                  <a:effectLst/>
                  <a:uLnTx/>
                  <a:uFillTx/>
                  <a:latin typeface="Calibri" panose="020F0502020204030204" pitchFamily="34" charset="0"/>
                  <a:ea typeface="Calibri" panose="020F0502020204030204" pitchFamily="34" charset="0"/>
                  <a:cs typeface="Adobe Arabic" panose="02040503050201020203" pitchFamily="18" charset="-78"/>
                </a:rPr>
                <a:t>ب</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51" name="Picture 50" descr="اللجان الدائمة والمؤقتة – mca">
            <a:extLst>
              <a:ext uri="{FF2B5EF4-FFF2-40B4-BE49-F238E27FC236}">
                <a16:creationId xmlns:a16="http://schemas.microsoft.com/office/drawing/2014/main" id="{BCF0AC39-3751-4C2D-B714-8ABF3371A96E}"/>
              </a:ext>
            </a:extLst>
          </p:cNvPr>
          <p:cNvPicPr/>
          <p:nvPr/>
        </p:nvPicPr>
        <p:blipFill rotWithShape="1">
          <a:blip r:embed="rId4">
            <a:extLst>
              <a:ext uri="{28A0092B-C50C-407E-A947-70E740481C1C}">
                <a14:useLocalDpi xmlns:a14="http://schemas.microsoft.com/office/drawing/2010/main" val="0"/>
              </a:ext>
            </a:extLst>
          </a:blip>
          <a:srcRect t="14006" b="19648"/>
          <a:stretch/>
        </p:blipFill>
        <p:spPr bwMode="auto">
          <a:xfrm>
            <a:off x="112542" y="3663934"/>
            <a:ext cx="5007123" cy="3240914"/>
          </a:xfrm>
          <a:prstGeom prst="rect">
            <a:avLst/>
          </a:prstGeom>
          <a:noFill/>
          <a:ln>
            <a:noFill/>
          </a:ln>
          <a:extLst>
            <a:ext uri="{53640926-AAD7-44D8-BBD7-CCE9431645EC}">
              <a14:shadowObscured xmlns:a14="http://schemas.microsoft.com/office/drawing/2010/main"/>
            </a:ext>
          </a:extLst>
        </p:spPr>
      </p:pic>
      <p:sp>
        <p:nvSpPr>
          <p:cNvPr id="52" name="Rectangle 51">
            <a:extLst>
              <a:ext uri="{FF2B5EF4-FFF2-40B4-BE49-F238E27FC236}">
                <a16:creationId xmlns:a16="http://schemas.microsoft.com/office/drawing/2014/main" id="{B6A50575-9CB1-4295-9D4C-2E232A557A8D}"/>
              </a:ext>
            </a:extLst>
          </p:cNvPr>
          <p:cNvSpPr/>
          <p:nvPr/>
        </p:nvSpPr>
        <p:spPr>
          <a:xfrm>
            <a:off x="1779697" y="1252842"/>
            <a:ext cx="4909355" cy="70276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تنقسم اللجان الممكن تشكيلها إلى نوعين :</a:t>
            </a:r>
          </a:p>
        </p:txBody>
      </p:sp>
    </p:spTree>
    <p:extLst>
      <p:ext uri="{BB962C8B-B14F-4D97-AF65-F5344CB8AC3E}">
        <p14:creationId xmlns:p14="http://schemas.microsoft.com/office/powerpoint/2010/main" val="19576913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circle(in)">
                                      <p:cBhvr>
                                        <p:cTn id="7" dur="20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checkerboard(across)">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checkerboard(across)">
                                      <p:cBhvr>
                                        <p:cTn id="21" dur="500"/>
                                        <p:tgtEl>
                                          <p:spTgt spid="4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ppt_x"/>
                                          </p:val>
                                        </p:tav>
                                        <p:tav tm="100000">
                                          <p:val>
                                            <p:strVal val="#ppt_x"/>
                                          </p:val>
                                        </p:tav>
                                      </p:tavLst>
                                    </p:anim>
                                    <p:anim calcmode="lin" valueType="num">
                                      <p:cBhvr additive="base">
                                        <p:cTn id="27" dur="500" fill="hold"/>
                                        <p:tgtEl>
                                          <p:spTgt spid="4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additive="base">
                                        <p:cTn id="30" dur="500" fill="hold"/>
                                        <p:tgtEl>
                                          <p:spTgt spid="51"/>
                                        </p:tgtEl>
                                        <p:attrNameLst>
                                          <p:attrName>ppt_x</p:attrName>
                                        </p:attrNameLst>
                                      </p:cBhvr>
                                      <p:tavLst>
                                        <p:tav tm="0">
                                          <p:val>
                                            <p:strVal val="#ppt_x"/>
                                          </p:val>
                                        </p:tav>
                                        <p:tav tm="100000">
                                          <p:val>
                                            <p:strVal val="#ppt_x"/>
                                          </p:val>
                                        </p:tav>
                                      </p:tavLst>
                                    </p:anim>
                                    <p:anim calcmode="lin" valueType="num">
                                      <p:cBhvr additive="base">
                                        <p:cTn id="31"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6" grpId="0"/>
      <p:bldP spid="5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قرارات تشكيل اللجان</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B3A658F8-9282-4E89-A841-5E2E2AF70BD9}"/>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1923893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قرارات تشكيل اللجان</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107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6" name="Picture 15">
            <a:extLst>
              <a:ext uri="{FF2B5EF4-FFF2-40B4-BE49-F238E27FC236}">
                <a16:creationId xmlns:a16="http://schemas.microsoft.com/office/drawing/2014/main" id="{EF17946F-807A-438A-BC6E-131361BD2227}"/>
              </a:ext>
            </a:extLst>
          </p:cNvPr>
          <p:cNvPicPr>
            <a:picLocks noChangeAspect="1"/>
          </p:cNvPicPr>
          <p:nvPr/>
        </p:nvPicPr>
        <p:blipFill rotWithShape="1">
          <a:blip r:embed="rId3">
            <a:extLst>
              <a:ext uri="{28A0092B-C50C-407E-A947-70E740481C1C}">
                <a14:useLocalDpi xmlns:a14="http://schemas.microsoft.com/office/drawing/2010/main" val="0"/>
              </a:ext>
            </a:extLst>
          </a:blip>
          <a:srcRect l="20909" t="780" r="21515" b="39712"/>
          <a:stretch/>
        </p:blipFill>
        <p:spPr>
          <a:xfrm rot="16200000">
            <a:off x="8813215" y="2597013"/>
            <a:ext cx="4410614" cy="2346957"/>
          </a:xfrm>
          <a:prstGeom prst="rect">
            <a:avLst/>
          </a:prstGeom>
        </p:spPr>
      </p:pic>
      <p:sp>
        <p:nvSpPr>
          <p:cNvPr id="17" name="Rectangle 16">
            <a:extLst>
              <a:ext uri="{FF2B5EF4-FFF2-40B4-BE49-F238E27FC236}">
                <a16:creationId xmlns:a16="http://schemas.microsoft.com/office/drawing/2014/main" id="{2EDAA529-E5A0-48BE-8F2C-7DB38246F6D5}"/>
              </a:ext>
            </a:extLst>
          </p:cNvPr>
          <p:cNvSpPr/>
          <p:nvPr/>
        </p:nvSpPr>
        <p:spPr>
          <a:xfrm>
            <a:off x="2346959" y="1111957"/>
            <a:ext cx="9254063" cy="553998"/>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تسمية أعضاء اللجنة وتحديد رئيسها </a:t>
            </a:r>
          </a:p>
        </p:txBody>
      </p:sp>
      <p:sp>
        <p:nvSpPr>
          <p:cNvPr id="18" name="Rectangle 17">
            <a:extLst>
              <a:ext uri="{FF2B5EF4-FFF2-40B4-BE49-F238E27FC236}">
                <a16:creationId xmlns:a16="http://schemas.microsoft.com/office/drawing/2014/main" id="{7EDFDB46-A694-41E3-9F77-46BC0C2DAF00}"/>
              </a:ext>
            </a:extLst>
          </p:cNvPr>
          <p:cNvSpPr/>
          <p:nvPr/>
        </p:nvSpPr>
        <p:spPr>
          <a:xfrm>
            <a:off x="3288428" y="1840186"/>
            <a:ext cx="7211903" cy="553998"/>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أهداف اللجنة والنتائج المستهدفة منها</a:t>
            </a:r>
          </a:p>
        </p:txBody>
      </p:sp>
      <p:sp>
        <p:nvSpPr>
          <p:cNvPr id="19" name="Rectangle 18">
            <a:extLst>
              <a:ext uri="{FF2B5EF4-FFF2-40B4-BE49-F238E27FC236}">
                <a16:creationId xmlns:a16="http://schemas.microsoft.com/office/drawing/2014/main" id="{626A7F30-18D9-4E27-8EB2-B40754050E29}"/>
              </a:ext>
            </a:extLst>
          </p:cNvPr>
          <p:cNvSpPr/>
          <p:nvPr/>
        </p:nvSpPr>
        <p:spPr>
          <a:xfrm>
            <a:off x="2759748" y="2679287"/>
            <a:ext cx="7211903" cy="553998"/>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نطاق عمل اللجنة والموضوعات الداخلة في مجال التكليف الصادر لها</a:t>
            </a:r>
          </a:p>
        </p:txBody>
      </p:sp>
      <p:sp>
        <p:nvSpPr>
          <p:cNvPr id="20" name="Rectangle 19">
            <a:extLst>
              <a:ext uri="{FF2B5EF4-FFF2-40B4-BE49-F238E27FC236}">
                <a16:creationId xmlns:a16="http://schemas.microsoft.com/office/drawing/2014/main" id="{B7F6BD38-F821-4A75-BB7D-EE5DE2AD6408}"/>
              </a:ext>
            </a:extLst>
          </p:cNvPr>
          <p:cNvSpPr/>
          <p:nvPr/>
        </p:nvSpPr>
        <p:spPr>
          <a:xfrm>
            <a:off x="2633139" y="3477147"/>
            <a:ext cx="7211903" cy="553998"/>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المدى الزمنى المتوقع لانتهاء اللجنة من عملها</a:t>
            </a:r>
          </a:p>
        </p:txBody>
      </p:sp>
      <p:sp>
        <p:nvSpPr>
          <p:cNvPr id="21" name="Rectangle 20">
            <a:extLst>
              <a:ext uri="{FF2B5EF4-FFF2-40B4-BE49-F238E27FC236}">
                <a16:creationId xmlns:a16="http://schemas.microsoft.com/office/drawing/2014/main" id="{72E30C5B-936F-4470-95E5-57C284ABD2E5}"/>
              </a:ext>
            </a:extLst>
          </p:cNvPr>
          <p:cNvSpPr/>
          <p:nvPr/>
        </p:nvSpPr>
        <p:spPr>
          <a:xfrm>
            <a:off x="11725" y="4277152"/>
            <a:ext cx="10207415" cy="1015663"/>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الصلاحيات المخولة للجنة في شأن طلب معلومات والاطلاع على وثائق ومستندات الشركة وغير ذلك من الأمور اللازمة لتحقيق مهمتها بكفاءة</a:t>
            </a:r>
          </a:p>
        </p:txBody>
      </p:sp>
      <p:sp>
        <p:nvSpPr>
          <p:cNvPr id="22" name="Rectangle 21">
            <a:extLst>
              <a:ext uri="{FF2B5EF4-FFF2-40B4-BE49-F238E27FC236}">
                <a16:creationId xmlns:a16="http://schemas.microsoft.com/office/drawing/2014/main" id="{FDE5857D-8947-49EA-89BD-FAF48E411D39}"/>
              </a:ext>
            </a:extLst>
          </p:cNvPr>
          <p:cNvSpPr/>
          <p:nvPr/>
        </p:nvSpPr>
        <p:spPr>
          <a:xfrm>
            <a:off x="1527823" y="5360115"/>
            <a:ext cx="9422534" cy="553998"/>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مدى الاستعانة بخبراء أو أعضاء من خارج اللجنة سواء من داخل الشركة أو من خارجها</a:t>
            </a:r>
          </a:p>
        </p:txBody>
      </p:sp>
      <p:sp>
        <p:nvSpPr>
          <p:cNvPr id="23" name="Rectangle 22">
            <a:extLst>
              <a:ext uri="{FF2B5EF4-FFF2-40B4-BE49-F238E27FC236}">
                <a16:creationId xmlns:a16="http://schemas.microsoft.com/office/drawing/2014/main" id="{BDFFD097-EF16-4525-B888-BF1B17B0C1A3}"/>
              </a:ext>
            </a:extLst>
          </p:cNvPr>
          <p:cNvSpPr/>
          <p:nvPr/>
        </p:nvSpPr>
        <p:spPr>
          <a:xfrm>
            <a:off x="337765" y="5911782"/>
            <a:ext cx="11768058" cy="1015663"/>
          </a:xfrm>
          <a:prstGeom prst="rect">
            <a:avLst/>
          </a:prstGeom>
        </p:spPr>
        <p:txBody>
          <a:bodyPr wrap="square">
            <a:spAutoFit/>
          </a:bodyPr>
          <a:lstStyle/>
          <a:p>
            <a:pPr marL="0" marR="0" lvl="0" indent="0" algn="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المخصصات المالية لتمويل أعمال اللجنة إذا تطلب الأمر ذلك كأن تكون اللجن أو بعض أعضاءها في حاجة إلى شراء معلومات أو السفر أو حضور لقاءات يدفع عنها رسوم وهكذا </a:t>
            </a:r>
          </a:p>
        </p:txBody>
      </p:sp>
      <p:sp>
        <p:nvSpPr>
          <p:cNvPr id="24" name="Rectangle 23">
            <a:extLst>
              <a:ext uri="{FF2B5EF4-FFF2-40B4-BE49-F238E27FC236}">
                <a16:creationId xmlns:a16="http://schemas.microsoft.com/office/drawing/2014/main" id="{AC15CC89-8ED6-4F1A-ACDA-31DA4C8A0E99}"/>
              </a:ext>
            </a:extLst>
          </p:cNvPr>
          <p:cNvSpPr/>
          <p:nvPr/>
        </p:nvSpPr>
        <p:spPr>
          <a:xfrm>
            <a:off x="337764" y="450922"/>
            <a:ext cx="5901328" cy="70276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يصدر قرار من المجلس بتشكيل كل لجنة مبيناً ما يلى :</a:t>
            </a:r>
          </a:p>
        </p:txBody>
      </p:sp>
    </p:spTree>
    <p:extLst>
      <p:ext uri="{BB962C8B-B14F-4D97-AF65-F5344CB8AC3E}">
        <p14:creationId xmlns:p14="http://schemas.microsoft.com/office/powerpoint/2010/main" val="32402770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randombar(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randombar(horizontal)">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لجنة الترشيحات والمكافآت والتعيينات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BA2AEEDF-8EB0-4B4F-A84C-9D38BB842568}"/>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76107082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لجنة الترشيحات والمكافآت والتعيينات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109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4" name="Group 13">
            <a:extLst>
              <a:ext uri="{FF2B5EF4-FFF2-40B4-BE49-F238E27FC236}">
                <a16:creationId xmlns:a16="http://schemas.microsoft.com/office/drawing/2014/main" id="{351FB10E-7FDC-43D6-99DB-C38916A995D5}"/>
              </a:ext>
            </a:extLst>
          </p:cNvPr>
          <p:cNvGrpSpPr/>
          <p:nvPr/>
        </p:nvGrpSpPr>
        <p:grpSpPr>
          <a:xfrm>
            <a:off x="1871329" y="158706"/>
            <a:ext cx="3678865" cy="1436178"/>
            <a:chOff x="0" y="-28341"/>
            <a:chExt cx="2164402" cy="666516"/>
          </a:xfrm>
        </p:grpSpPr>
        <p:pic>
          <p:nvPicPr>
            <p:cNvPr id="15" name="Picture 14">
              <a:extLst>
                <a:ext uri="{FF2B5EF4-FFF2-40B4-BE49-F238E27FC236}">
                  <a16:creationId xmlns:a16="http://schemas.microsoft.com/office/drawing/2014/main" id="{3D1A2BF9-4736-4B37-B3E7-FC1DF3DBCF7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42490" cy="638175"/>
            </a:xfrm>
            <a:prstGeom prst="rect">
              <a:avLst/>
            </a:prstGeom>
            <a:noFill/>
            <a:ln>
              <a:noFill/>
            </a:ln>
          </p:spPr>
        </p:pic>
        <p:sp>
          <p:nvSpPr>
            <p:cNvPr id="25" name="Rectangle 24">
              <a:extLst>
                <a:ext uri="{FF2B5EF4-FFF2-40B4-BE49-F238E27FC236}">
                  <a16:creationId xmlns:a16="http://schemas.microsoft.com/office/drawing/2014/main" id="{3B53D959-E200-4BD7-BB3D-DD79FF19BD2F}"/>
                </a:ext>
              </a:extLst>
            </p:cNvPr>
            <p:cNvSpPr/>
            <p:nvPr/>
          </p:nvSpPr>
          <p:spPr>
            <a:xfrm>
              <a:off x="68902" y="-28341"/>
              <a:ext cx="2095500" cy="573628"/>
            </a:xfrm>
            <a:prstGeom prst="rect">
              <a:avLst/>
            </a:prstGeom>
          </p:spPr>
          <p:txBody>
            <a:bodyPr wrap="square">
              <a:noAutofit/>
            </a:bodyPr>
            <a:lstStyle/>
            <a:p>
              <a:pPr marL="0" marR="0" lvl="0" indent="0" algn="ctr" defTabSz="914400" rtl="1" eaLnBrk="1" fontAlgn="auto" latinLnBrk="0" hangingPunct="1">
                <a:lnSpc>
                  <a:spcPct val="90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تشكيل لجنة الترشيحات والمكافآت ومدة العضوية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26" name="Group 25">
            <a:extLst>
              <a:ext uri="{FF2B5EF4-FFF2-40B4-BE49-F238E27FC236}">
                <a16:creationId xmlns:a16="http://schemas.microsoft.com/office/drawing/2014/main" id="{3FF51691-00DE-4AA1-AFBA-C8312C175715}"/>
              </a:ext>
            </a:extLst>
          </p:cNvPr>
          <p:cNvGrpSpPr/>
          <p:nvPr/>
        </p:nvGrpSpPr>
        <p:grpSpPr>
          <a:xfrm>
            <a:off x="637953" y="1553000"/>
            <a:ext cx="11216284" cy="869593"/>
            <a:chOff x="740350" y="1649529"/>
            <a:chExt cx="11216284" cy="869593"/>
          </a:xfrm>
        </p:grpSpPr>
        <p:pic>
          <p:nvPicPr>
            <p:cNvPr id="27" name="Picture 26">
              <a:extLst>
                <a:ext uri="{FF2B5EF4-FFF2-40B4-BE49-F238E27FC236}">
                  <a16:creationId xmlns:a16="http://schemas.microsoft.com/office/drawing/2014/main" id="{FCD20167-F736-4943-B815-97479B1D78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770658" y="1691413"/>
              <a:ext cx="1185976" cy="827709"/>
            </a:xfrm>
            <a:prstGeom prst="rect">
              <a:avLst/>
            </a:prstGeom>
          </p:spPr>
        </p:pic>
        <p:grpSp>
          <p:nvGrpSpPr>
            <p:cNvPr id="28" name="Group 27">
              <a:extLst>
                <a:ext uri="{FF2B5EF4-FFF2-40B4-BE49-F238E27FC236}">
                  <a16:creationId xmlns:a16="http://schemas.microsoft.com/office/drawing/2014/main" id="{49BDA5B9-49BF-4F85-9948-A687891D4D91}"/>
                </a:ext>
              </a:extLst>
            </p:cNvPr>
            <p:cNvGrpSpPr/>
            <p:nvPr/>
          </p:nvGrpSpPr>
          <p:grpSpPr>
            <a:xfrm>
              <a:off x="740350" y="1649529"/>
              <a:ext cx="11149319" cy="855550"/>
              <a:chOff x="607613" y="1547894"/>
              <a:chExt cx="11149319" cy="855550"/>
            </a:xfrm>
          </p:grpSpPr>
          <p:sp>
            <p:nvSpPr>
              <p:cNvPr id="29" name="Rectangle 28">
                <a:extLst>
                  <a:ext uri="{FF2B5EF4-FFF2-40B4-BE49-F238E27FC236}">
                    <a16:creationId xmlns:a16="http://schemas.microsoft.com/office/drawing/2014/main" id="{3F113483-D874-4BE9-B2AC-78F4CA26824C}"/>
                  </a:ext>
                </a:extLst>
              </p:cNvPr>
              <p:cNvSpPr/>
              <p:nvPr/>
            </p:nvSpPr>
            <p:spPr>
              <a:xfrm>
                <a:off x="607613" y="1547894"/>
                <a:ext cx="10007587" cy="8555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تشكل لجنة الترشيحات والمكافآت من أربعة أعضاء، يختارهم مجلس إدارة الشركة من بين أعضائه أو من خارجهم</a:t>
                </a:r>
              </a:p>
            </p:txBody>
          </p:sp>
          <p:sp>
            <p:nvSpPr>
              <p:cNvPr id="30" name="Rectangle 29">
                <a:extLst>
                  <a:ext uri="{FF2B5EF4-FFF2-40B4-BE49-F238E27FC236}">
                    <a16:creationId xmlns:a16="http://schemas.microsoft.com/office/drawing/2014/main" id="{AF566177-1F12-49C5-9B93-BFDB48C8C737}"/>
                  </a:ext>
                </a:extLst>
              </p:cNvPr>
              <p:cNvSpPr/>
              <p:nvPr/>
            </p:nvSpPr>
            <p:spPr>
              <a:xfrm>
                <a:off x="11289900" y="1797741"/>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1" name="Group 30">
            <a:extLst>
              <a:ext uri="{FF2B5EF4-FFF2-40B4-BE49-F238E27FC236}">
                <a16:creationId xmlns:a16="http://schemas.microsoft.com/office/drawing/2014/main" id="{D8BF4510-86BA-498F-8BAE-79FF08AE5D76}"/>
              </a:ext>
            </a:extLst>
          </p:cNvPr>
          <p:cNvGrpSpPr/>
          <p:nvPr/>
        </p:nvGrpSpPr>
        <p:grpSpPr>
          <a:xfrm>
            <a:off x="337764" y="2842670"/>
            <a:ext cx="11516472" cy="1017103"/>
            <a:chOff x="440161" y="2557589"/>
            <a:chExt cx="11516472" cy="1017103"/>
          </a:xfrm>
        </p:grpSpPr>
        <p:pic>
          <p:nvPicPr>
            <p:cNvPr id="32" name="Picture 31">
              <a:extLst>
                <a:ext uri="{FF2B5EF4-FFF2-40B4-BE49-F238E27FC236}">
                  <a16:creationId xmlns:a16="http://schemas.microsoft.com/office/drawing/2014/main" id="{A1C68208-46D1-4581-B337-52F6B1D172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770657" y="2557589"/>
              <a:ext cx="1185976" cy="827709"/>
            </a:xfrm>
            <a:prstGeom prst="rect">
              <a:avLst/>
            </a:prstGeom>
          </p:spPr>
        </p:pic>
        <p:grpSp>
          <p:nvGrpSpPr>
            <p:cNvPr id="33" name="Group 32">
              <a:extLst>
                <a:ext uri="{FF2B5EF4-FFF2-40B4-BE49-F238E27FC236}">
                  <a16:creationId xmlns:a16="http://schemas.microsoft.com/office/drawing/2014/main" id="{D547595D-1500-414F-8332-C082584A4DB9}"/>
                </a:ext>
              </a:extLst>
            </p:cNvPr>
            <p:cNvGrpSpPr/>
            <p:nvPr/>
          </p:nvGrpSpPr>
          <p:grpSpPr>
            <a:xfrm>
              <a:off x="440161" y="2557589"/>
              <a:ext cx="11449508" cy="1017103"/>
              <a:chOff x="307424" y="1598681"/>
              <a:chExt cx="11449508" cy="1017103"/>
            </a:xfrm>
          </p:grpSpPr>
          <p:sp>
            <p:nvSpPr>
              <p:cNvPr id="34" name="Rectangle 33">
                <a:extLst>
                  <a:ext uri="{FF2B5EF4-FFF2-40B4-BE49-F238E27FC236}">
                    <a16:creationId xmlns:a16="http://schemas.microsoft.com/office/drawing/2014/main" id="{A656B92C-7B78-4A95-A8E6-CF4D1A4A7FBF}"/>
                  </a:ext>
                </a:extLst>
              </p:cNvPr>
              <p:cNvSpPr/>
              <p:nvPr/>
            </p:nvSpPr>
            <p:spPr>
              <a:xfrm>
                <a:off x="307424" y="1598681"/>
                <a:ext cx="10307776" cy="101710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مدة العضوية لا تزيد عن ثلاث سنوات، ولا تقل عن سنة واحدة، وتنتهي عضوية اللجنة بانتهاء مدة عضوية مجلس الإدارة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35" name="Rectangle 34">
                <a:extLst>
                  <a:ext uri="{FF2B5EF4-FFF2-40B4-BE49-F238E27FC236}">
                    <a16:creationId xmlns:a16="http://schemas.microsoft.com/office/drawing/2014/main" id="{A2DD5622-7884-4992-A661-E700E958D5D3}"/>
                  </a:ext>
                </a:extLst>
              </p:cNvPr>
              <p:cNvSpPr/>
              <p:nvPr/>
            </p:nvSpPr>
            <p:spPr>
              <a:xfrm>
                <a:off x="11289900" y="1797741"/>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6" name="Group 35">
            <a:extLst>
              <a:ext uri="{FF2B5EF4-FFF2-40B4-BE49-F238E27FC236}">
                <a16:creationId xmlns:a16="http://schemas.microsoft.com/office/drawing/2014/main" id="{4B37A57B-A193-40C2-AEB6-23FABA19BF22}"/>
              </a:ext>
            </a:extLst>
          </p:cNvPr>
          <p:cNvGrpSpPr/>
          <p:nvPr/>
        </p:nvGrpSpPr>
        <p:grpSpPr>
          <a:xfrm>
            <a:off x="392544" y="4133794"/>
            <a:ext cx="11461692" cy="1214659"/>
            <a:chOff x="494941" y="3300197"/>
            <a:chExt cx="11461692" cy="1214659"/>
          </a:xfrm>
        </p:grpSpPr>
        <p:pic>
          <p:nvPicPr>
            <p:cNvPr id="37" name="Picture 36">
              <a:extLst>
                <a:ext uri="{FF2B5EF4-FFF2-40B4-BE49-F238E27FC236}">
                  <a16:creationId xmlns:a16="http://schemas.microsoft.com/office/drawing/2014/main" id="{2ED1EBA4-8576-4ECA-BD33-79E6A4BBA2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770657" y="3445725"/>
              <a:ext cx="1185976" cy="827709"/>
            </a:xfrm>
            <a:prstGeom prst="rect">
              <a:avLst/>
            </a:prstGeom>
          </p:spPr>
        </p:pic>
        <p:grpSp>
          <p:nvGrpSpPr>
            <p:cNvPr id="38" name="Group 37">
              <a:extLst>
                <a:ext uri="{FF2B5EF4-FFF2-40B4-BE49-F238E27FC236}">
                  <a16:creationId xmlns:a16="http://schemas.microsoft.com/office/drawing/2014/main" id="{9E3A3CE8-48A4-4C6D-9263-A062876749E0}"/>
                </a:ext>
              </a:extLst>
            </p:cNvPr>
            <p:cNvGrpSpPr/>
            <p:nvPr/>
          </p:nvGrpSpPr>
          <p:grpSpPr>
            <a:xfrm>
              <a:off x="494941" y="3300197"/>
              <a:ext cx="11394728" cy="1214659"/>
              <a:chOff x="362204" y="1433903"/>
              <a:chExt cx="11394728" cy="1214659"/>
            </a:xfrm>
          </p:grpSpPr>
          <p:sp>
            <p:nvSpPr>
              <p:cNvPr id="39" name="Rectangle 38">
                <a:extLst>
                  <a:ext uri="{FF2B5EF4-FFF2-40B4-BE49-F238E27FC236}">
                    <a16:creationId xmlns:a16="http://schemas.microsoft.com/office/drawing/2014/main" id="{F5D2A5A9-A2FE-4BD0-827E-7BCF4E9D891D}"/>
                  </a:ext>
                </a:extLst>
              </p:cNvPr>
              <p:cNvSpPr/>
              <p:nvPr/>
            </p:nvSpPr>
            <p:spPr>
              <a:xfrm>
                <a:off x="362204" y="1433903"/>
                <a:ext cx="10240812" cy="12146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عزل أعضاء لجنة الترشيحات والمكافآت : يجوز لمجلس الإدارة عزل أعضاء لجنة الترشيحات والمكافآت عزل في حالة مخالفة أي منهم للأحكام الواردة في هذه اللائحة، أو لأي أسباب أخرى يراها مجلس الإدارة، كما يحق لعضو اللجنة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أن يعتزل شريطة أن يكون ذلك في وقت لائق يقبل به مجلس الإدارة، وإلا كان مسئولاً من قبل الشركة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40" name="Rectangle 39">
                <a:extLst>
                  <a:ext uri="{FF2B5EF4-FFF2-40B4-BE49-F238E27FC236}">
                    <a16:creationId xmlns:a16="http://schemas.microsoft.com/office/drawing/2014/main" id="{0FB724B8-FC3C-42E2-BE48-713892FF0D5A}"/>
                  </a:ext>
                </a:extLst>
              </p:cNvPr>
              <p:cNvSpPr/>
              <p:nvPr/>
            </p:nvSpPr>
            <p:spPr>
              <a:xfrm>
                <a:off x="11289900" y="1797741"/>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3</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41" name="Group 40">
            <a:extLst>
              <a:ext uri="{FF2B5EF4-FFF2-40B4-BE49-F238E27FC236}">
                <a16:creationId xmlns:a16="http://schemas.microsoft.com/office/drawing/2014/main" id="{57F47A40-C41F-4BF5-BAB9-4D9C4B20FCC6}"/>
              </a:ext>
            </a:extLst>
          </p:cNvPr>
          <p:cNvGrpSpPr/>
          <p:nvPr/>
        </p:nvGrpSpPr>
        <p:grpSpPr>
          <a:xfrm>
            <a:off x="660673" y="5749369"/>
            <a:ext cx="11193563" cy="906018"/>
            <a:chOff x="763070" y="4273434"/>
            <a:chExt cx="11193563" cy="906018"/>
          </a:xfrm>
        </p:grpSpPr>
        <p:pic>
          <p:nvPicPr>
            <p:cNvPr id="42" name="Picture 41">
              <a:extLst>
                <a:ext uri="{FF2B5EF4-FFF2-40B4-BE49-F238E27FC236}">
                  <a16:creationId xmlns:a16="http://schemas.microsoft.com/office/drawing/2014/main" id="{755D6B8E-EC18-49F9-AAAB-9A1E5B29A06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770657" y="4273434"/>
              <a:ext cx="1185976" cy="827709"/>
            </a:xfrm>
            <a:prstGeom prst="rect">
              <a:avLst/>
            </a:prstGeom>
          </p:spPr>
        </p:pic>
        <p:grpSp>
          <p:nvGrpSpPr>
            <p:cNvPr id="43" name="Group 42">
              <a:extLst>
                <a:ext uri="{FF2B5EF4-FFF2-40B4-BE49-F238E27FC236}">
                  <a16:creationId xmlns:a16="http://schemas.microsoft.com/office/drawing/2014/main" id="{0BE1257E-DF1B-4902-8B69-838BFF044CD6}"/>
                </a:ext>
              </a:extLst>
            </p:cNvPr>
            <p:cNvGrpSpPr/>
            <p:nvPr/>
          </p:nvGrpSpPr>
          <p:grpSpPr>
            <a:xfrm>
              <a:off x="763070" y="4351744"/>
              <a:ext cx="11126599" cy="827708"/>
              <a:chOff x="630333" y="1657741"/>
              <a:chExt cx="11126599" cy="827708"/>
            </a:xfrm>
          </p:grpSpPr>
          <p:sp>
            <p:nvSpPr>
              <p:cNvPr id="44" name="Rectangle 43">
                <a:extLst>
                  <a:ext uri="{FF2B5EF4-FFF2-40B4-BE49-F238E27FC236}">
                    <a16:creationId xmlns:a16="http://schemas.microsoft.com/office/drawing/2014/main" id="{C46726A3-E699-4A20-B95A-CE7EB2C36C9C}"/>
                  </a:ext>
                </a:extLst>
              </p:cNvPr>
              <p:cNvSpPr/>
              <p:nvPr/>
            </p:nvSpPr>
            <p:spPr>
              <a:xfrm>
                <a:off x="630333" y="1657741"/>
                <a:ext cx="10007587" cy="827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إذا شغر مركز أحد أعضاء لجنة الترشيحات والمكافآت أثناء مدة العضوية، يُعيِّن المجلس عضواً آخر في المركز الشاغر، ويكمل العضو الجديد مدة سلفه</a:t>
                </a:r>
              </a:p>
            </p:txBody>
          </p:sp>
          <p:sp>
            <p:nvSpPr>
              <p:cNvPr id="45" name="Rectangle 44">
                <a:extLst>
                  <a:ext uri="{FF2B5EF4-FFF2-40B4-BE49-F238E27FC236}">
                    <a16:creationId xmlns:a16="http://schemas.microsoft.com/office/drawing/2014/main" id="{2E63E8B8-A6A7-4C75-951F-EBC1CEA68353}"/>
                  </a:ext>
                </a:extLst>
              </p:cNvPr>
              <p:cNvSpPr/>
              <p:nvPr/>
            </p:nvSpPr>
            <p:spPr>
              <a:xfrm>
                <a:off x="11289900" y="1797741"/>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4</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3149163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1000" fill="hold"/>
                                        <p:tgtEl>
                                          <p:spTgt spid="31"/>
                                        </p:tgtEl>
                                        <p:attrNameLst>
                                          <p:attrName>ppt_w</p:attrName>
                                        </p:attrNameLst>
                                      </p:cBhvr>
                                      <p:tavLst>
                                        <p:tav tm="0">
                                          <p:val>
                                            <p:fltVal val="0"/>
                                          </p:val>
                                        </p:tav>
                                        <p:tav tm="100000">
                                          <p:val>
                                            <p:strVal val="#ppt_w"/>
                                          </p:val>
                                        </p:tav>
                                      </p:tavLst>
                                    </p:anim>
                                    <p:anim calcmode="lin" valueType="num">
                                      <p:cBhvr>
                                        <p:cTn id="16" dur="1000" fill="hold"/>
                                        <p:tgtEl>
                                          <p:spTgt spid="31"/>
                                        </p:tgtEl>
                                        <p:attrNameLst>
                                          <p:attrName>ppt_h</p:attrName>
                                        </p:attrNameLst>
                                      </p:cBhvr>
                                      <p:tavLst>
                                        <p:tav tm="0">
                                          <p:val>
                                            <p:fltVal val="0"/>
                                          </p:val>
                                        </p:tav>
                                        <p:tav tm="100000">
                                          <p:val>
                                            <p:strVal val="#ppt_h"/>
                                          </p:val>
                                        </p:tav>
                                      </p:tavLst>
                                    </p:anim>
                                    <p:anim calcmode="lin" valueType="num">
                                      <p:cBhvr>
                                        <p:cTn id="17"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1000" fill="hold"/>
                                        <p:tgtEl>
                                          <p:spTgt spid="36"/>
                                        </p:tgtEl>
                                        <p:attrNameLst>
                                          <p:attrName>ppt_w</p:attrName>
                                        </p:attrNameLst>
                                      </p:cBhvr>
                                      <p:tavLst>
                                        <p:tav tm="0">
                                          <p:val>
                                            <p:fltVal val="0"/>
                                          </p:val>
                                        </p:tav>
                                        <p:tav tm="100000">
                                          <p:val>
                                            <p:strVal val="#ppt_w"/>
                                          </p:val>
                                        </p:tav>
                                      </p:tavLst>
                                    </p:anim>
                                    <p:anim calcmode="lin" valueType="num">
                                      <p:cBhvr>
                                        <p:cTn id="24" dur="1000" fill="hold"/>
                                        <p:tgtEl>
                                          <p:spTgt spid="36"/>
                                        </p:tgtEl>
                                        <p:attrNameLst>
                                          <p:attrName>ppt_h</p:attrName>
                                        </p:attrNameLst>
                                      </p:cBhvr>
                                      <p:tavLst>
                                        <p:tav tm="0">
                                          <p:val>
                                            <p:fltVal val="0"/>
                                          </p:val>
                                        </p:tav>
                                        <p:tav tm="100000">
                                          <p:val>
                                            <p:strVal val="#ppt_h"/>
                                          </p:val>
                                        </p:tav>
                                      </p:tavLst>
                                    </p:anim>
                                    <p:anim calcmode="lin" valueType="num">
                                      <p:cBhvr>
                                        <p:cTn id="25"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1000" fill="hold"/>
                                        <p:tgtEl>
                                          <p:spTgt spid="41"/>
                                        </p:tgtEl>
                                        <p:attrNameLst>
                                          <p:attrName>ppt_w</p:attrName>
                                        </p:attrNameLst>
                                      </p:cBhvr>
                                      <p:tavLst>
                                        <p:tav tm="0">
                                          <p:val>
                                            <p:fltVal val="0"/>
                                          </p:val>
                                        </p:tav>
                                        <p:tav tm="100000">
                                          <p:val>
                                            <p:strVal val="#ppt_w"/>
                                          </p:val>
                                        </p:tav>
                                      </p:tavLst>
                                    </p:anim>
                                    <p:anim calcmode="lin" valueType="num">
                                      <p:cBhvr>
                                        <p:cTn id="32" dur="1000" fill="hold"/>
                                        <p:tgtEl>
                                          <p:spTgt spid="41"/>
                                        </p:tgtEl>
                                        <p:attrNameLst>
                                          <p:attrName>ppt_h</p:attrName>
                                        </p:attrNameLst>
                                      </p:cBhvr>
                                      <p:tavLst>
                                        <p:tav tm="0">
                                          <p:val>
                                            <p:fltVal val="0"/>
                                          </p:val>
                                        </p:tav>
                                        <p:tav tm="100000">
                                          <p:val>
                                            <p:strVal val="#ppt_h"/>
                                          </p:val>
                                        </p:tav>
                                      </p:tavLst>
                                    </p:anim>
                                    <p:anim calcmode="lin" valueType="num">
                                      <p:cBhvr>
                                        <p:cTn id="33"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مفهوم حوكمة الشركات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11</a:t>
            </a:fld>
            <a:endParaRPr lang="ar-EG"/>
          </a:p>
        </p:txBody>
      </p:sp>
      <p:grpSp>
        <p:nvGrpSpPr>
          <p:cNvPr id="4" name="Group 3"/>
          <p:cNvGrpSpPr/>
          <p:nvPr/>
        </p:nvGrpSpPr>
        <p:grpSpPr>
          <a:xfrm>
            <a:off x="651641" y="1624639"/>
            <a:ext cx="11294331" cy="756446"/>
            <a:chOff x="764627" y="1342178"/>
            <a:chExt cx="11294331" cy="756446"/>
          </a:xfrm>
        </p:grpSpPr>
        <p:pic>
          <p:nvPicPr>
            <p:cNvPr id="6" name="Picture 5" descr="ما هي حوكمة الشركات؟"/>
            <p:cNvPicPr/>
            <p:nvPr/>
          </p:nvPicPr>
          <p:blipFill>
            <a:blip r:embed="rId3" cstate="hqprint">
              <a:extLst>
                <a:ext uri="{BEBA8EAE-BF5A-486C-A8C5-ECC9F3942E4B}">
                  <a14:imgProps xmlns:a14="http://schemas.microsoft.com/office/drawing/2010/main">
                    <a14:imgLayer r:embed="rId4">
                      <a14:imgEffect>
                        <a14:backgroundRemoval t="4508" b="94491" l="9927" r="89969"/>
                      </a14:imgEffect>
                    </a14:imgLayer>
                  </a14:imgProps>
                </a:ext>
                <a:ext uri="{28A0092B-C50C-407E-A947-70E740481C1C}">
                  <a14:useLocalDpi xmlns:a14="http://schemas.microsoft.com/office/drawing/2010/main" val="0"/>
                </a:ext>
              </a:extLst>
            </a:blip>
            <a:srcRect/>
            <a:stretch>
              <a:fillRect/>
            </a:stretch>
          </p:blipFill>
          <p:spPr bwMode="auto">
            <a:xfrm>
              <a:off x="11092721" y="1342178"/>
              <a:ext cx="966237" cy="756446"/>
            </a:xfrm>
            <a:prstGeom prst="rect">
              <a:avLst/>
            </a:prstGeom>
            <a:noFill/>
            <a:ln>
              <a:noFill/>
            </a:ln>
          </p:spPr>
        </p:pic>
        <p:sp>
          <p:nvSpPr>
            <p:cNvPr id="2" name="Rectangle 1"/>
            <p:cNvSpPr/>
            <p:nvPr/>
          </p:nvSpPr>
          <p:spPr>
            <a:xfrm>
              <a:off x="764627" y="1458791"/>
              <a:ext cx="10488767" cy="530915"/>
            </a:xfrm>
            <a:prstGeom prst="rect">
              <a:avLst/>
            </a:prstGeom>
          </p:spPr>
          <p:txBody>
            <a:bodyPr wrap="square">
              <a:spAutoFit/>
            </a:bodyPr>
            <a:lstStyle/>
            <a:p>
              <a:pPr algn="justLow" rtl="1">
                <a:lnSpc>
                  <a:spcPct val="125000"/>
                </a:lnSpc>
              </a:pPr>
              <a:r>
                <a:rPr lang="ar-EG" sz="2400" b="1" dirty="0">
                  <a:solidFill>
                    <a:srgbClr val="002060"/>
                  </a:solidFill>
                  <a:ea typeface="Calibri" panose="020F0502020204030204" pitchFamily="34" charset="0"/>
                  <a:cs typeface="Sakkal Majalla" panose="02000000000000000000" pitchFamily="2" charset="-78"/>
                </a:rPr>
                <a:t>حوكمة الشركات هي نظام إداري يطبق على الشركات بهدف تحسين سير العمل وتحقيق العدالة والشفافية في السوق</a:t>
              </a:r>
              <a:endParaRPr lang="ar-EG" sz="2800" dirty="0">
                <a:solidFill>
                  <a:srgbClr val="002060"/>
                </a:solidFill>
              </a:endParaRPr>
            </a:p>
          </p:txBody>
        </p:sp>
      </p:grpSp>
      <p:grpSp>
        <p:nvGrpSpPr>
          <p:cNvPr id="7" name="Group 6">
            <a:extLst>
              <a:ext uri="{FF2B5EF4-FFF2-40B4-BE49-F238E27FC236}">
                <a16:creationId xmlns:a16="http://schemas.microsoft.com/office/drawing/2014/main" id="{F7341587-0535-54A6-6757-862E737B8710}"/>
              </a:ext>
            </a:extLst>
          </p:cNvPr>
          <p:cNvGrpSpPr/>
          <p:nvPr/>
        </p:nvGrpSpPr>
        <p:grpSpPr>
          <a:xfrm>
            <a:off x="651641" y="2984450"/>
            <a:ext cx="11294331" cy="1454244"/>
            <a:chOff x="764627" y="1242386"/>
            <a:chExt cx="11294331" cy="1454244"/>
          </a:xfrm>
        </p:grpSpPr>
        <p:pic>
          <p:nvPicPr>
            <p:cNvPr id="8" name="Picture 7" descr="ما هي حوكمة الشركات؟">
              <a:extLst>
                <a:ext uri="{FF2B5EF4-FFF2-40B4-BE49-F238E27FC236}">
                  <a16:creationId xmlns:a16="http://schemas.microsoft.com/office/drawing/2014/main" id="{AD91A19A-EB0C-52CD-20C5-1855D3661968}"/>
                </a:ext>
              </a:extLst>
            </p:cNvPr>
            <p:cNvPicPr/>
            <p:nvPr/>
          </p:nvPicPr>
          <p:blipFill>
            <a:blip r:embed="rId3" cstate="hqprint">
              <a:extLst>
                <a:ext uri="{BEBA8EAE-BF5A-486C-A8C5-ECC9F3942E4B}">
                  <a14:imgProps xmlns:a14="http://schemas.microsoft.com/office/drawing/2010/main">
                    <a14:imgLayer r:embed="rId4">
                      <a14:imgEffect>
                        <a14:backgroundRemoval t="4508" b="94491" l="9927" r="89969"/>
                      </a14:imgEffect>
                    </a14:imgLayer>
                  </a14:imgProps>
                </a:ext>
                <a:ext uri="{28A0092B-C50C-407E-A947-70E740481C1C}">
                  <a14:useLocalDpi xmlns:a14="http://schemas.microsoft.com/office/drawing/2010/main" val="0"/>
                </a:ext>
              </a:extLst>
            </a:blip>
            <a:srcRect/>
            <a:stretch>
              <a:fillRect/>
            </a:stretch>
          </p:blipFill>
          <p:spPr bwMode="auto">
            <a:xfrm>
              <a:off x="11092721" y="1342178"/>
              <a:ext cx="966237" cy="756446"/>
            </a:xfrm>
            <a:prstGeom prst="rect">
              <a:avLst/>
            </a:prstGeom>
            <a:noFill/>
            <a:ln>
              <a:noFill/>
            </a:ln>
          </p:spPr>
        </p:pic>
        <p:sp>
          <p:nvSpPr>
            <p:cNvPr id="14" name="Rectangle 13">
              <a:extLst>
                <a:ext uri="{FF2B5EF4-FFF2-40B4-BE49-F238E27FC236}">
                  <a16:creationId xmlns:a16="http://schemas.microsoft.com/office/drawing/2014/main" id="{556C79A5-AF0A-77AF-5BCC-9ECCDF4734ED}"/>
                </a:ext>
              </a:extLst>
            </p:cNvPr>
            <p:cNvSpPr/>
            <p:nvPr/>
          </p:nvSpPr>
          <p:spPr>
            <a:xfrm>
              <a:off x="764627" y="1242386"/>
              <a:ext cx="10488767" cy="1454244"/>
            </a:xfrm>
            <a:prstGeom prst="rect">
              <a:avLst/>
            </a:prstGeom>
          </p:spPr>
          <p:txBody>
            <a:bodyPr wrap="square">
              <a:spAutoFit/>
            </a:bodyPr>
            <a:lstStyle/>
            <a:p>
              <a:pPr algn="justLow" rtl="1">
                <a:lnSpc>
                  <a:spcPct val="125000"/>
                </a:lnSpc>
              </a:pPr>
              <a:r>
                <a:rPr lang="ar-EG" sz="2400" b="1" dirty="0">
                  <a:solidFill>
                    <a:srgbClr val="002060"/>
                  </a:solidFill>
                  <a:ea typeface="Calibri" panose="020F0502020204030204" pitchFamily="34" charset="0"/>
                  <a:cs typeface="Sakkal Majalla" panose="02000000000000000000" pitchFamily="2" charset="-78"/>
                </a:rPr>
                <a:t>ويشمل هذا النظام مجموعة من القوانين والقواعد التي تهدف إلى تحقيق النزاهة في المعاملات المالية وتعزيز الرقابة الداخلية في الشركات، بالإضافة إلى تحديد أدوار وصلاحيات كل من مجلس الإدارة، والإدارة التنفيذية، والمساهمين، وأصحاب المصالح</a:t>
              </a:r>
              <a:endParaRPr lang="ar-EG" sz="2800" dirty="0">
                <a:solidFill>
                  <a:srgbClr val="002060"/>
                </a:solidFill>
              </a:endParaRPr>
            </a:p>
          </p:txBody>
        </p:sp>
      </p:grpSp>
      <p:grpSp>
        <p:nvGrpSpPr>
          <p:cNvPr id="15" name="Group 14">
            <a:extLst>
              <a:ext uri="{FF2B5EF4-FFF2-40B4-BE49-F238E27FC236}">
                <a16:creationId xmlns:a16="http://schemas.microsoft.com/office/drawing/2014/main" id="{D97C34ED-CCBD-7568-775F-EAAC38266B14}"/>
              </a:ext>
            </a:extLst>
          </p:cNvPr>
          <p:cNvGrpSpPr/>
          <p:nvPr/>
        </p:nvGrpSpPr>
        <p:grpSpPr>
          <a:xfrm>
            <a:off x="651641" y="5042059"/>
            <a:ext cx="11294331" cy="992579"/>
            <a:chOff x="764627" y="1242386"/>
            <a:chExt cx="11294331" cy="992579"/>
          </a:xfrm>
        </p:grpSpPr>
        <p:pic>
          <p:nvPicPr>
            <p:cNvPr id="16" name="Picture 15" descr="ما هي حوكمة الشركات؟">
              <a:extLst>
                <a:ext uri="{FF2B5EF4-FFF2-40B4-BE49-F238E27FC236}">
                  <a16:creationId xmlns:a16="http://schemas.microsoft.com/office/drawing/2014/main" id="{0E4A4B52-B7AD-AB9D-B731-B89284601227}"/>
                </a:ext>
              </a:extLst>
            </p:cNvPr>
            <p:cNvPicPr/>
            <p:nvPr/>
          </p:nvPicPr>
          <p:blipFill>
            <a:blip r:embed="rId3" cstate="hqprint">
              <a:extLst>
                <a:ext uri="{BEBA8EAE-BF5A-486C-A8C5-ECC9F3942E4B}">
                  <a14:imgProps xmlns:a14="http://schemas.microsoft.com/office/drawing/2010/main">
                    <a14:imgLayer r:embed="rId4">
                      <a14:imgEffect>
                        <a14:backgroundRemoval t="4508" b="94491" l="9927" r="89969"/>
                      </a14:imgEffect>
                    </a14:imgLayer>
                  </a14:imgProps>
                </a:ext>
                <a:ext uri="{28A0092B-C50C-407E-A947-70E740481C1C}">
                  <a14:useLocalDpi xmlns:a14="http://schemas.microsoft.com/office/drawing/2010/main" val="0"/>
                </a:ext>
              </a:extLst>
            </a:blip>
            <a:srcRect/>
            <a:stretch>
              <a:fillRect/>
            </a:stretch>
          </p:blipFill>
          <p:spPr bwMode="auto">
            <a:xfrm>
              <a:off x="11092721" y="1342178"/>
              <a:ext cx="966237" cy="756446"/>
            </a:xfrm>
            <a:prstGeom prst="rect">
              <a:avLst/>
            </a:prstGeom>
            <a:noFill/>
            <a:ln>
              <a:noFill/>
            </a:ln>
          </p:spPr>
        </p:pic>
        <p:sp>
          <p:nvSpPr>
            <p:cNvPr id="17" name="Rectangle 16">
              <a:extLst>
                <a:ext uri="{FF2B5EF4-FFF2-40B4-BE49-F238E27FC236}">
                  <a16:creationId xmlns:a16="http://schemas.microsoft.com/office/drawing/2014/main" id="{1F40F581-FC31-D351-8F7B-EA56F695CEE1}"/>
                </a:ext>
              </a:extLst>
            </p:cNvPr>
            <p:cNvSpPr/>
            <p:nvPr/>
          </p:nvSpPr>
          <p:spPr>
            <a:xfrm>
              <a:off x="764627" y="1242386"/>
              <a:ext cx="10488767" cy="992579"/>
            </a:xfrm>
            <a:prstGeom prst="rect">
              <a:avLst/>
            </a:prstGeom>
          </p:spPr>
          <p:txBody>
            <a:bodyPr wrap="square">
              <a:spAutoFit/>
            </a:bodyPr>
            <a:lstStyle/>
            <a:p>
              <a:pPr algn="justLow" rtl="1">
                <a:lnSpc>
                  <a:spcPct val="125000"/>
                </a:lnSpc>
              </a:pPr>
              <a:r>
                <a:rPr lang="ar-EG" sz="2400" b="1" dirty="0">
                  <a:solidFill>
                    <a:srgbClr val="002060"/>
                  </a:solidFill>
                  <a:ea typeface="Calibri" panose="020F0502020204030204" pitchFamily="34" charset="0"/>
                  <a:cs typeface="Sakkal Majalla" panose="02000000000000000000" pitchFamily="2" charset="-78"/>
                </a:rPr>
                <a:t>كما يضم هذا النظام أيضًا آليات لضبط العلاقات بين مجلس الإدارة والمديرين التنفيذين والمساهمين وأصحاب المصالح، بهدف خدمة الصالح العام</a:t>
              </a:r>
              <a:endParaRPr lang="ar-EG" sz="2800" dirty="0">
                <a:solidFill>
                  <a:srgbClr val="002060"/>
                </a:solidFill>
              </a:endParaRPr>
            </a:p>
          </p:txBody>
        </p:sp>
      </p:grpSp>
    </p:spTree>
    <p:extLst>
      <p:ext uri="{BB962C8B-B14F-4D97-AF65-F5344CB8AC3E}">
        <p14:creationId xmlns:p14="http://schemas.microsoft.com/office/powerpoint/2010/main" val="10795583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لجنة الترشيحات والمكافآت والتعيينات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4" name="Group 13">
            <a:extLst>
              <a:ext uri="{FF2B5EF4-FFF2-40B4-BE49-F238E27FC236}">
                <a16:creationId xmlns:a16="http://schemas.microsoft.com/office/drawing/2014/main" id="{351FB10E-7FDC-43D6-99DB-C38916A995D5}"/>
              </a:ext>
            </a:extLst>
          </p:cNvPr>
          <p:cNvGrpSpPr/>
          <p:nvPr/>
        </p:nvGrpSpPr>
        <p:grpSpPr>
          <a:xfrm>
            <a:off x="2532185" y="206341"/>
            <a:ext cx="2987455" cy="1072638"/>
            <a:chOff x="0" y="0"/>
            <a:chExt cx="2142490" cy="638175"/>
          </a:xfrm>
        </p:grpSpPr>
        <p:pic>
          <p:nvPicPr>
            <p:cNvPr id="15" name="Picture 14">
              <a:extLst>
                <a:ext uri="{FF2B5EF4-FFF2-40B4-BE49-F238E27FC236}">
                  <a16:creationId xmlns:a16="http://schemas.microsoft.com/office/drawing/2014/main" id="{3D1A2BF9-4736-4B37-B3E7-FC1DF3DBCF7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142490" cy="638175"/>
            </a:xfrm>
            <a:prstGeom prst="rect">
              <a:avLst/>
            </a:prstGeom>
            <a:noFill/>
            <a:ln>
              <a:noFill/>
            </a:ln>
          </p:spPr>
        </p:pic>
        <p:sp>
          <p:nvSpPr>
            <p:cNvPr id="25" name="Rectangle 24">
              <a:extLst>
                <a:ext uri="{FF2B5EF4-FFF2-40B4-BE49-F238E27FC236}">
                  <a16:creationId xmlns:a16="http://schemas.microsoft.com/office/drawing/2014/main" id="{3B53D959-E200-4BD7-BB3D-DD79FF19BD2F}"/>
                </a:ext>
              </a:extLst>
            </p:cNvPr>
            <p:cNvSpPr/>
            <p:nvPr/>
          </p:nvSpPr>
          <p:spPr>
            <a:xfrm>
              <a:off x="46990" y="32273"/>
              <a:ext cx="2095500" cy="573628"/>
            </a:xfrm>
            <a:prstGeom prst="rect">
              <a:avLst/>
            </a:prstGeom>
          </p:spPr>
          <p:txBody>
            <a:bodyPr wrap="square">
              <a:noAutofit/>
            </a:bodyPr>
            <a:lstStyle/>
            <a:p>
              <a:pPr marL="0" marR="0" lvl="0" indent="0" algn="ctr" defTabSz="914400" rtl="1" eaLnBrk="1" fontAlgn="auto" latinLnBrk="0" hangingPunct="1">
                <a:lnSpc>
                  <a:spcPct val="90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أسلوب عمل اللجنة</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46" name="Picture 45">
            <a:extLst>
              <a:ext uri="{FF2B5EF4-FFF2-40B4-BE49-F238E27FC236}">
                <a16:creationId xmlns:a16="http://schemas.microsoft.com/office/drawing/2014/main" id="{2ACE86E8-9C14-4E52-AF2A-D671515C68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26154" y="1318011"/>
            <a:ext cx="865846" cy="5206180"/>
          </a:xfrm>
          <a:prstGeom prst="rect">
            <a:avLst/>
          </a:prstGeom>
        </p:spPr>
      </p:pic>
      <p:sp>
        <p:nvSpPr>
          <p:cNvPr id="47" name="Rectangle 46">
            <a:extLst>
              <a:ext uri="{FF2B5EF4-FFF2-40B4-BE49-F238E27FC236}">
                <a16:creationId xmlns:a16="http://schemas.microsoft.com/office/drawing/2014/main" id="{C5608721-41E5-4EFB-A7FD-A334D38C05B0}"/>
              </a:ext>
            </a:extLst>
          </p:cNvPr>
          <p:cNvSpPr/>
          <p:nvPr/>
        </p:nvSpPr>
        <p:spPr>
          <a:xfrm>
            <a:off x="383458" y="1661133"/>
            <a:ext cx="1107603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تختار اللجنة من بين أعضائها رئيساً، كما يجوز لها أن تختار أميناً من بين أعضائها، أو من غيرهم يعد محاضر اجتماعاتها، ويتولى الأعمال الإدارية للجنة</a:t>
            </a:r>
          </a:p>
        </p:txBody>
      </p:sp>
      <p:sp>
        <p:nvSpPr>
          <p:cNvPr id="48" name="Rectangle 47">
            <a:extLst>
              <a:ext uri="{FF2B5EF4-FFF2-40B4-BE49-F238E27FC236}">
                <a16:creationId xmlns:a16="http://schemas.microsoft.com/office/drawing/2014/main" id="{E255EB99-4B25-44D8-AB1E-093629638E07}"/>
              </a:ext>
            </a:extLst>
          </p:cNvPr>
          <p:cNvSpPr/>
          <p:nvPr/>
        </p:nvSpPr>
        <p:spPr>
          <a:xfrm>
            <a:off x="316787" y="2694451"/>
            <a:ext cx="1107603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يعتبر عضو اللجنة مستقيلاً حكماً إذا تخلف عن حضور اجتماعات اللجنة لأكثر من ثلاث جلسات متتالية، دون إذن مسبق من رئيس اللجنة، أو عذر مقبول يوافق عليه أغلبية أعضاء اللجنة الحاضرين في اجتماع قانوني</a:t>
            </a:r>
          </a:p>
        </p:txBody>
      </p:sp>
      <p:sp>
        <p:nvSpPr>
          <p:cNvPr id="49" name="Rectangle 48">
            <a:extLst>
              <a:ext uri="{FF2B5EF4-FFF2-40B4-BE49-F238E27FC236}">
                <a16:creationId xmlns:a16="http://schemas.microsoft.com/office/drawing/2014/main" id="{04BA1AE9-97E1-4917-B8D7-6141C3810E17}"/>
              </a:ext>
            </a:extLst>
          </p:cNvPr>
          <p:cNvSpPr/>
          <p:nvPr/>
        </p:nvSpPr>
        <p:spPr>
          <a:xfrm>
            <a:off x="383457" y="3921101"/>
            <a:ext cx="1107603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تجتمع اللجنة بدعوة من رئيسها، ولا يكون اجتماع اللجنة صحيحاً إلا إذا حضره نصف عدد الأعضاء على الأقل، ولا يجوز لعضو اللجنة أن ينيب عنه غيره في حضور اجتماعات اللجنة، وتصدر قرارات اللجنة بأغلبية الأعضاء الحاضرين</a:t>
            </a:r>
          </a:p>
        </p:txBody>
      </p:sp>
      <p:sp>
        <p:nvSpPr>
          <p:cNvPr id="50" name="Rectangle 49">
            <a:extLst>
              <a:ext uri="{FF2B5EF4-FFF2-40B4-BE49-F238E27FC236}">
                <a16:creationId xmlns:a16="http://schemas.microsoft.com/office/drawing/2014/main" id="{10565484-00FB-4D84-86C8-67A3C4A81BE5}"/>
              </a:ext>
            </a:extLst>
          </p:cNvPr>
          <p:cNvSpPr/>
          <p:nvPr/>
        </p:nvSpPr>
        <p:spPr>
          <a:xfrm>
            <a:off x="383456" y="5009524"/>
            <a:ext cx="1107603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يحق للجنة تشكيل لجان فرعية لأي غرض تراه مناسباً، كما يحق لها منح هذه اللجان الفرعية بعض صلاحياتها وسلطاتها متى ما رأت ذلك مناسباً، على ألا يقل عدد أعضاء أي لجنة فرعية من هذه اللجان على عضوين</a:t>
            </a:r>
          </a:p>
        </p:txBody>
      </p:sp>
    </p:spTree>
    <p:extLst>
      <p:ext uri="{BB962C8B-B14F-4D97-AF65-F5344CB8AC3E}">
        <p14:creationId xmlns:p14="http://schemas.microsoft.com/office/powerpoint/2010/main" val="27424625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1000"/>
                                        <p:tgtEl>
                                          <p:spTgt spid="49"/>
                                        </p:tgtEl>
                                      </p:cBhvr>
                                    </p:animEffect>
                                    <p:anim calcmode="lin" valueType="num">
                                      <p:cBhvr>
                                        <p:cTn id="27" dur="1000" fill="hold"/>
                                        <p:tgtEl>
                                          <p:spTgt spid="49"/>
                                        </p:tgtEl>
                                        <p:attrNameLst>
                                          <p:attrName>ppt_x</p:attrName>
                                        </p:attrNameLst>
                                      </p:cBhvr>
                                      <p:tavLst>
                                        <p:tav tm="0">
                                          <p:val>
                                            <p:strVal val="#ppt_x"/>
                                          </p:val>
                                        </p:tav>
                                        <p:tav tm="100000">
                                          <p:val>
                                            <p:strVal val="#ppt_x"/>
                                          </p:val>
                                        </p:tav>
                                      </p:tavLst>
                                    </p:anim>
                                    <p:anim calcmode="lin" valueType="num">
                                      <p:cBhvr>
                                        <p:cTn id="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1000"/>
                                        <p:tgtEl>
                                          <p:spTgt spid="50"/>
                                        </p:tgtEl>
                                      </p:cBhvr>
                                    </p:animEffect>
                                    <p:anim calcmode="lin" valueType="num">
                                      <p:cBhvr>
                                        <p:cTn id="34" dur="1000" fill="hold"/>
                                        <p:tgtEl>
                                          <p:spTgt spid="50"/>
                                        </p:tgtEl>
                                        <p:attrNameLst>
                                          <p:attrName>ppt_x</p:attrName>
                                        </p:attrNameLst>
                                      </p:cBhvr>
                                      <p:tavLst>
                                        <p:tav tm="0">
                                          <p:val>
                                            <p:strVal val="#ppt_x"/>
                                          </p:val>
                                        </p:tav>
                                        <p:tav tm="100000">
                                          <p:val>
                                            <p:strVal val="#ppt_x"/>
                                          </p:val>
                                        </p:tav>
                                      </p:tavLst>
                                    </p:anim>
                                    <p:anim calcmode="lin" valueType="num">
                                      <p:cBhvr>
                                        <p:cTn id="3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لجنة الترشيحات والمكافآت والتعيينات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4" name="Group 13">
            <a:extLst>
              <a:ext uri="{FF2B5EF4-FFF2-40B4-BE49-F238E27FC236}">
                <a16:creationId xmlns:a16="http://schemas.microsoft.com/office/drawing/2014/main" id="{351FB10E-7FDC-43D6-99DB-C38916A995D5}"/>
              </a:ext>
            </a:extLst>
          </p:cNvPr>
          <p:cNvGrpSpPr/>
          <p:nvPr/>
        </p:nvGrpSpPr>
        <p:grpSpPr>
          <a:xfrm>
            <a:off x="660673" y="219774"/>
            <a:ext cx="4840020" cy="1375110"/>
            <a:chOff x="0" y="0"/>
            <a:chExt cx="2142490" cy="638175"/>
          </a:xfrm>
        </p:grpSpPr>
        <p:pic>
          <p:nvPicPr>
            <p:cNvPr id="15" name="Picture 14">
              <a:extLst>
                <a:ext uri="{FF2B5EF4-FFF2-40B4-BE49-F238E27FC236}">
                  <a16:creationId xmlns:a16="http://schemas.microsoft.com/office/drawing/2014/main" id="{3D1A2BF9-4736-4B37-B3E7-FC1DF3DBCF7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142490" cy="638175"/>
            </a:xfrm>
            <a:prstGeom prst="rect">
              <a:avLst/>
            </a:prstGeom>
            <a:noFill/>
            <a:ln>
              <a:noFill/>
            </a:ln>
          </p:spPr>
        </p:pic>
        <p:sp>
          <p:nvSpPr>
            <p:cNvPr id="25" name="Rectangle 24">
              <a:extLst>
                <a:ext uri="{FF2B5EF4-FFF2-40B4-BE49-F238E27FC236}">
                  <a16:creationId xmlns:a16="http://schemas.microsoft.com/office/drawing/2014/main" id="{3B53D959-E200-4BD7-BB3D-DD79FF19BD2F}"/>
                </a:ext>
              </a:extLst>
            </p:cNvPr>
            <p:cNvSpPr/>
            <p:nvPr/>
          </p:nvSpPr>
          <p:spPr>
            <a:xfrm>
              <a:off x="46990" y="64547"/>
              <a:ext cx="2095500" cy="573628"/>
            </a:xfrm>
            <a:prstGeom prst="rect">
              <a:avLst/>
            </a:prstGeom>
          </p:spPr>
          <p:txBody>
            <a:bodyPr wrap="square">
              <a:noAutofit/>
            </a:bodyPr>
            <a:lstStyle/>
            <a:p>
              <a:pPr marL="0" marR="0" lvl="0" indent="0" algn="ctr" defTabSz="914400" rtl="1" eaLnBrk="1" fontAlgn="auto" latinLnBrk="0" hangingPunct="1">
                <a:lnSpc>
                  <a:spcPct val="90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مهام لجنة الترشيحات والمكافآت والتعيينات</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46" name="Rectangle 45">
            <a:extLst>
              <a:ext uri="{FF2B5EF4-FFF2-40B4-BE49-F238E27FC236}">
                <a16:creationId xmlns:a16="http://schemas.microsoft.com/office/drawing/2014/main" id="{AEC5A805-0001-4220-A4EC-D5F378780003}"/>
              </a:ext>
            </a:extLst>
          </p:cNvPr>
          <p:cNvSpPr/>
          <p:nvPr/>
        </p:nvSpPr>
        <p:spPr>
          <a:xfrm>
            <a:off x="191386" y="1526619"/>
            <a:ext cx="11662851" cy="70788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تمنح اللجنة الصلاحيات التالية حسب ما نصت عليه لائحة حوكمة الشركات الصادرة عن هيئة السوق المالية:</a:t>
            </a:r>
          </a:p>
        </p:txBody>
      </p:sp>
      <p:grpSp>
        <p:nvGrpSpPr>
          <p:cNvPr id="2" name="Group 1">
            <a:extLst>
              <a:ext uri="{FF2B5EF4-FFF2-40B4-BE49-F238E27FC236}">
                <a16:creationId xmlns:a16="http://schemas.microsoft.com/office/drawing/2014/main" id="{858C6AE1-1EC6-4AF5-B454-EADB7D095E29}"/>
              </a:ext>
            </a:extLst>
          </p:cNvPr>
          <p:cNvGrpSpPr/>
          <p:nvPr/>
        </p:nvGrpSpPr>
        <p:grpSpPr>
          <a:xfrm>
            <a:off x="320668" y="2122526"/>
            <a:ext cx="11655124" cy="1015663"/>
            <a:chOff x="337763" y="2302770"/>
            <a:chExt cx="11655124" cy="1015663"/>
          </a:xfrm>
        </p:grpSpPr>
        <p:sp>
          <p:nvSpPr>
            <p:cNvPr id="47" name="Rectangle 46">
              <a:extLst>
                <a:ext uri="{FF2B5EF4-FFF2-40B4-BE49-F238E27FC236}">
                  <a16:creationId xmlns:a16="http://schemas.microsoft.com/office/drawing/2014/main" id="{4EC18241-43A6-4B0B-8169-5CCFF8817449}"/>
                </a:ext>
              </a:extLst>
            </p:cNvPr>
            <p:cNvSpPr/>
            <p:nvPr/>
          </p:nvSpPr>
          <p:spPr>
            <a:xfrm>
              <a:off x="337763" y="2302770"/>
              <a:ext cx="108622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التوصية لمجلس الإدارة بالترشيح لعضوية المجلس وفقاً للسياسات والمعايير المتعمدة مع مراعاة عدم ترشيح أي شخص سبق إدانته بجريمة مخلة بالشرف والأمانة.</a:t>
              </a:r>
            </a:p>
          </p:txBody>
        </p:sp>
        <p:pic>
          <p:nvPicPr>
            <p:cNvPr id="48" name="Picture 47" descr="اللجان الدائمة والمؤقتة – mca">
              <a:extLst>
                <a:ext uri="{FF2B5EF4-FFF2-40B4-BE49-F238E27FC236}">
                  <a16:creationId xmlns:a16="http://schemas.microsoft.com/office/drawing/2014/main" id="{654EA4F9-AD2D-4A78-9A21-0FAF4F2A3961}"/>
                </a:ext>
              </a:extLst>
            </p:cNvPr>
            <p:cNvPicPr/>
            <p:nvPr/>
          </p:nvPicPr>
          <p:blipFill rotWithShape="1">
            <a:blip r:embed="rId4" cstate="hqprint">
              <a:extLst>
                <a:ext uri="{28A0092B-C50C-407E-A947-70E740481C1C}">
                  <a14:useLocalDpi xmlns:a14="http://schemas.microsoft.com/office/drawing/2010/main" val="0"/>
                </a:ext>
              </a:extLst>
            </a:blip>
            <a:srcRect t="14006" b="19648"/>
            <a:stretch/>
          </p:blipFill>
          <p:spPr bwMode="auto">
            <a:xfrm>
              <a:off x="11165213" y="2404023"/>
              <a:ext cx="827674" cy="707887"/>
            </a:xfrm>
            <a:prstGeom prst="rect">
              <a:avLst/>
            </a:prstGeom>
            <a:noFill/>
            <a:ln>
              <a:noFill/>
            </a:ln>
            <a:extLst>
              <a:ext uri="{53640926-AAD7-44D8-BBD7-CCE9431645EC}">
                <a14:shadowObscured xmlns:a14="http://schemas.microsoft.com/office/drawing/2010/main"/>
              </a:ext>
            </a:extLst>
          </p:spPr>
        </p:pic>
      </p:grpSp>
      <p:grpSp>
        <p:nvGrpSpPr>
          <p:cNvPr id="49" name="Group 48">
            <a:extLst>
              <a:ext uri="{FF2B5EF4-FFF2-40B4-BE49-F238E27FC236}">
                <a16:creationId xmlns:a16="http://schemas.microsoft.com/office/drawing/2014/main" id="{D058A9E1-9FC0-46BD-9213-743F010D5FAE}"/>
              </a:ext>
            </a:extLst>
          </p:cNvPr>
          <p:cNvGrpSpPr/>
          <p:nvPr/>
        </p:nvGrpSpPr>
        <p:grpSpPr>
          <a:xfrm>
            <a:off x="377862" y="3008351"/>
            <a:ext cx="11655124" cy="1015663"/>
            <a:chOff x="337763" y="2302770"/>
            <a:chExt cx="11655124" cy="1015663"/>
          </a:xfrm>
        </p:grpSpPr>
        <p:sp>
          <p:nvSpPr>
            <p:cNvPr id="50" name="Rectangle 49">
              <a:extLst>
                <a:ext uri="{FF2B5EF4-FFF2-40B4-BE49-F238E27FC236}">
                  <a16:creationId xmlns:a16="http://schemas.microsoft.com/office/drawing/2014/main" id="{77E90ED8-76C0-4115-80FD-DD86C7473F26}"/>
                </a:ext>
              </a:extLst>
            </p:cNvPr>
            <p:cNvSpPr/>
            <p:nvPr/>
          </p:nvSpPr>
          <p:spPr>
            <a:xfrm>
              <a:off x="337763" y="2302770"/>
              <a:ext cx="108622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المراجعة السنوية للاحتياجات المطلوبة من المهارات المناسبة لعضوية مجلس الإدارة وإعداد وصف للقدرات والمؤهلات المطلوبة لعضوية مجلس الإدارة، بما في ذلك تحديد الوقت الذي يلزم أن يخصصه العضو لأعمال مجلس الإدارة.</a:t>
              </a:r>
            </a:p>
          </p:txBody>
        </p:sp>
        <p:pic>
          <p:nvPicPr>
            <p:cNvPr id="51" name="Picture 50" descr="اللجان الدائمة والمؤقتة – mca">
              <a:extLst>
                <a:ext uri="{FF2B5EF4-FFF2-40B4-BE49-F238E27FC236}">
                  <a16:creationId xmlns:a16="http://schemas.microsoft.com/office/drawing/2014/main" id="{42AA9AD1-01AB-4EE5-B089-FC2207E4C1CA}"/>
                </a:ext>
              </a:extLst>
            </p:cNvPr>
            <p:cNvPicPr/>
            <p:nvPr/>
          </p:nvPicPr>
          <p:blipFill rotWithShape="1">
            <a:blip r:embed="rId4" cstate="hqprint">
              <a:extLst>
                <a:ext uri="{28A0092B-C50C-407E-A947-70E740481C1C}">
                  <a14:useLocalDpi xmlns:a14="http://schemas.microsoft.com/office/drawing/2010/main" val="0"/>
                </a:ext>
              </a:extLst>
            </a:blip>
            <a:srcRect t="14006" b="19648"/>
            <a:stretch/>
          </p:blipFill>
          <p:spPr bwMode="auto">
            <a:xfrm>
              <a:off x="11165213" y="2404023"/>
              <a:ext cx="827674" cy="707887"/>
            </a:xfrm>
            <a:prstGeom prst="rect">
              <a:avLst/>
            </a:prstGeom>
            <a:noFill/>
            <a:ln>
              <a:noFill/>
            </a:ln>
            <a:extLst>
              <a:ext uri="{53640926-AAD7-44D8-BBD7-CCE9431645EC}">
                <a14:shadowObscured xmlns:a14="http://schemas.microsoft.com/office/drawing/2010/main"/>
              </a:ext>
            </a:extLst>
          </p:spPr>
        </p:pic>
      </p:grpSp>
      <p:grpSp>
        <p:nvGrpSpPr>
          <p:cNvPr id="52" name="Group 51">
            <a:extLst>
              <a:ext uri="{FF2B5EF4-FFF2-40B4-BE49-F238E27FC236}">
                <a16:creationId xmlns:a16="http://schemas.microsoft.com/office/drawing/2014/main" id="{AB46522B-5EC6-4167-97CD-9A9BEA97C9D0}"/>
              </a:ext>
            </a:extLst>
          </p:cNvPr>
          <p:cNvGrpSpPr/>
          <p:nvPr/>
        </p:nvGrpSpPr>
        <p:grpSpPr>
          <a:xfrm>
            <a:off x="343037" y="4105159"/>
            <a:ext cx="11689949" cy="707887"/>
            <a:chOff x="302938" y="2404023"/>
            <a:chExt cx="11689949" cy="707887"/>
          </a:xfrm>
        </p:grpSpPr>
        <p:sp>
          <p:nvSpPr>
            <p:cNvPr id="53" name="Rectangle 52">
              <a:extLst>
                <a:ext uri="{FF2B5EF4-FFF2-40B4-BE49-F238E27FC236}">
                  <a16:creationId xmlns:a16="http://schemas.microsoft.com/office/drawing/2014/main" id="{1FC62236-5B65-4C85-B3C9-F56A4326989D}"/>
                </a:ext>
              </a:extLst>
            </p:cNvPr>
            <p:cNvSpPr/>
            <p:nvPr/>
          </p:nvSpPr>
          <p:spPr>
            <a:xfrm>
              <a:off x="302938" y="2480967"/>
              <a:ext cx="1086227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مراجعة هيكل مجلس الإدارة ورفع التوصيات في شأن التغييرات التي يمكن إجراؤها .</a:t>
              </a:r>
            </a:p>
          </p:txBody>
        </p:sp>
        <p:pic>
          <p:nvPicPr>
            <p:cNvPr id="54" name="Picture 53" descr="اللجان الدائمة والمؤقتة – mca">
              <a:extLst>
                <a:ext uri="{FF2B5EF4-FFF2-40B4-BE49-F238E27FC236}">
                  <a16:creationId xmlns:a16="http://schemas.microsoft.com/office/drawing/2014/main" id="{5F2782E5-5B61-4979-80D4-97F5D4E1D3E1}"/>
                </a:ext>
              </a:extLst>
            </p:cNvPr>
            <p:cNvPicPr/>
            <p:nvPr/>
          </p:nvPicPr>
          <p:blipFill rotWithShape="1">
            <a:blip r:embed="rId4" cstate="hqprint">
              <a:extLst>
                <a:ext uri="{28A0092B-C50C-407E-A947-70E740481C1C}">
                  <a14:useLocalDpi xmlns:a14="http://schemas.microsoft.com/office/drawing/2010/main" val="0"/>
                </a:ext>
              </a:extLst>
            </a:blip>
            <a:srcRect t="14006" b="19648"/>
            <a:stretch/>
          </p:blipFill>
          <p:spPr bwMode="auto">
            <a:xfrm>
              <a:off x="11165213" y="2404023"/>
              <a:ext cx="827674" cy="707887"/>
            </a:xfrm>
            <a:prstGeom prst="rect">
              <a:avLst/>
            </a:prstGeom>
            <a:noFill/>
            <a:ln>
              <a:noFill/>
            </a:ln>
            <a:extLst>
              <a:ext uri="{53640926-AAD7-44D8-BBD7-CCE9431645EC}">
                <a14:shadowObscured xmlns:a14="http://schemas.microsoft.com/office/drawing/2010/main"/>
              </a:ext>
            </a:extLst>
          </p:spPr>
        </p:pic>
      </p:grpSp>
      <p:grpSp>
        <p:nvGrpSpPr>
          <p:cNvPr id="55" name="Group 54">
            <a:extLst>
              <a:ext uri="{FF2B5EF4-FFF2-40B4-BE49-F238E27FC236}">
                <a16:creationId xmlns:a16="http://schemas.microsoft.com/office/drawing/2014/main" id="{08EEC8D2-886B-4A25-BE22-A8F6480B35E1}"/>
              </a:ext>
            </a:extLst>
          </p:cNvPr>
          <p:cNvGrpSpPr/>
          <p:nvPr/>
        </p:nvGrpSpPr>
        <p:grpSpPr>
          <a:xfrm>
            <a:off x="343037" y="5059366"/>
            <a:ext cx="11720781" cy="707887"/>
            <a:chOff x="272106" y="2404023"/>
            <a:chExt cx="11720781" cy="707887"/>
          </a:xfrm>
        </p:grpSpPr>
        <p:sp>
          <p:nvSpPr>
            <p:cNvPr id="56" name="Rectangle 55">
              <a:extLst>
                <a:ext uri="{FF2B5EF4-FFF2-40B4-BE49-F238E27FC236}">
                  <a16:creationId xmlns:a16="http://schemas.microsoft.com/office/drawing/2014/main" id="{8645EB3D-1055-4D75-963A-96765D9D5863}"/>
                </a:ext>
              </a:extLst>
            </p:cNvPr>
            <p:cNvSpPr/>
            <p:nvPr/>
          </p:nvSpPr>
          <p:spPr>
            <a:xfrm>
              <a:off x="272106" y="2452198"/>
              <a:ext cx="10862275"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تحديد جوانب الضعف والقوة في مجلس الإدارة، واقتراح معالجتها بما يتفق مع مصلحة الشركة.</a:t>
              </a:r>
            </a:p>
          </p:txBody>
        </p:sp>
        <p:pic>
          <p:nvPicPr>
            <p:cNvPr id="57" name="Picture 56" descr="اللجان الدائمة والمؤقتة – mca">
              <a:extLst>
                <a:ext uri="{FF2B5EF4-FFF2-40B4-BE49-F238E27FC236}">
                  <a16:creationId xmlns:a16="http://schemas.microsoft.com/office/drawing/2014/main" id="{5EE20F6D-EB51-40A5-80B8-A2881F26190C}"/>
                </a:ext>
              </a:extLst>
            </p:cNvPr>
            <p:cNvPicPr/>
            <p:nvPr/>
          </p:nvPicPr>
          <p:blipFill rotWithShape="1">
            <a:blip r:embed="rId4" cstate="hqprint">
              <a:extLst>
                <a:ext uri="{28A0092B-C50C-407E-A947-70E740481C1C}">
                  <a14:useLocalDpi xmlns:a14="http://schemas.microsoft.com/office/drawing/2010/main" val="0"/>
                </a:ext>
              </a:extLst>
            </a:blip>
            <a:srcRect t="14006" b="19648"/>
            <a:stretch/>
          </p:blipFill>
          <p:spPr bwMode="auto">
            <a:xfrm>
              <a:off x="11165213" y="2404023"/>
              <a:ext cx="827674" cy="707887"/>
            </a:xfrm>
            <a:prstGeom prst="rect">
              <a:avLst/>
            </a:prstGeom>
            <a:noFill/>
            <a:ln>
              <a:noFill/>
            </a:ln>
            <a:extLst>
              <a:ext uri="{53640926-AAD7-44D8-BBD7-CCE9431645EC}">
                <a14:shadowObscured xmlns:a14="http://schemas.microsoft.com/office/drawing/2010/main"/>
              </a:ext>
            </a:extLst>
          </p:spPr>
        </p:pic>
      </p:grpSp>
      <p:grpSp>
        <p:nvGrpSpPr>
          <p:cNvPr id="58" name="Group 57">
            <a:extLst>
              <a:ext uri="{FF2B5EF4-FFF2-40B4-BE49-F238E27FC236}">
                <a16:creationId xmlns:a16="http://schemas.microsoft.com/office/drawing/2014/main" id="{3753B8FF-FE84-4865-862A-9F11A2C77C6B}"/>
              </a:ext>
            </a:extLst>
          </p:cNvPr>
          <p:cNvGrpSpPr/>
          <p:nvPr/>
        </p:nvGrpSpPr>
        <p:grpSpPr>
          <a:xfrm>
            <a:off x="419099" y="5842337"/>
            <a:ext cx="11613887" cy="1015663"/>
            <a:chOff x="379000" y="2268643"/>
            <a:chExt cx="11613887" cy="1015663"/>
          </a:xfrm>
        </p:grpSpPr>
        <p:sp>
          <p:nvSpPr>
            <p:cNvPr id="59" name="Rectangle 58">
              <a:extLst>
                <a:ext uri="{FF2B5EF4-FFF2-40B4-BE49-F238E27FC236}">
                  <a16:creationId xmlns:a16="http://schemas.microsoft.com/office/drawing/2014/main" id="{E2F4DF0A-F8AE-4FCB-A0AB-0518C9B30331}"/>
                </a:ext>
              </a:extLst>
            </p:cNvPr>
            <p:cNvSpPr/>
            <p:nvPr/>
          </p:nvSpPr>
          <p:spPr>
            <a:xfrm>
              <a:off x="379000" y="2268643"/>
              <a:ext cx="108622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التأكد بشكل سنوي من استقلالية الأعضاء المستقلين، وعدم وجود أي تعارض مصالح إذا كان العضو يشغل عضوية مجلس إدارة شركة أخرى.</a:t>
              </a:r>
            </a:p>
          </p:txBody>
        </p:sp>
        <p:pic>
          <p:nvPicPr>
            <p:cNvPr id="60" name="Picture 59" descr="اللجان الدائمة والمؤقتة – mca">
              <a:extLst>
                <a:ext uri="{FF2B5EF4-FFF2-40B4-BE49-F238E27FC236}">
                  <a16:creationId xmlns:a16="http://schemas.microsoft.com/office/drawing/2014/main" id="{D6C14793-5701-4492-954F-88F06696175B}"/>
                </a:ext>
              </a:extLst>
            </p:cNvPr>
            <p:cNvPicPr/>
            <p:nvPr/>
          </p:nvPicPr>
          <p:blipFill rotWithShape="1">
            <a:blip r:embed="rId4" cstate="hqprint">
              <a:extLst>
                <a:ext uri="{28A0092B-C50C-407E-A947-70E740481C1C}">
                  <a14:useLocalDpi xmlns:a14="http://schemas.microsoft.com/office/drawing/2010/main" val="0"/>
                </a:ext>
              </a:extLst>
            </a:blip>
            <a:srcRect t="14006" b="19648"/>
            <a:stretch/>
          </p:blipFill>
          <p:spPr bwMode="auto">
            <a:xfrm>
              <a:off x="11165213" y="2404023"/>
              <a:ext cx="827674" cy="707887"/>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111023433"/>
      </p:ext>
    </p:extLst>
  </p:cSld>
  <p:clrMapOvr>
    <a:overrideClrMapping bg1="lt1" tx1="dk1" bg2="lt2" tx2="dk2" accent1="accent1" accent2="accent2" accent3="accent3" accent4="accent4" accent5="accent5" accent6="accent6" hlink="hlink" folHlink="folHlink"/>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6942358F-E4EF-480F-917C-309BE78A077A}"/>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74956428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46" name="Group 45">
            <a:extLst>
              <a:ext uri="{FF2B5EF4-FFF2-40B4-BE49-F238E27FC236}">
                <a16:creationId xmlns:a16="http://schemas.microsoft.com/office/drawing/2014/main" id="{71A06B34-5265-4300-9DF3-020B8D8F7758}"/>
              </a:ext>
            </a:extLst>
          </p:cNvPr>
          <p:cNvGrpSpPr/>
          <p:nvPr/>
        </p:nvGrpSpPr>
        <p:grpSpPr>
          <a:xfrm>
            <a:off x="256235" y="1352524"/>
            <a:ext cx="11766967" cy="1074384"/>
            <a:chOff x="-17669646" y="-204067"/>
            <a:chExt cx="24239258" cy="2080040"/>
          </a:xfrm>
        </p:grpSpPr>
        <p:grpSp>
          <p:nvGrpSpPr>
            <p:cNvPr id="47" name="Group 46">
              <a:extLst>
                <a:ext uri="{FF2B5EF4-FFF2-40B4-BE49-F238E27FC236}">
                  <a16:creationId xmlns:a16="http://schemas.microsoft.com/office/drawing/2014/main" id="{202E8454-83C0-4586-8FA2-2B91A0198E05}"/>
                </a:ext>
              </a:extLst>
            </p:cNvPr>
            <p:cNvGrpSpPr/>
            <p:nvPr/>
          </p:nvGrpSpPr>
          <p:grpSpPr>
            <a:xfrm>
              <a:off x="4754880" y="140677"/>
              <a:ext cx="1814732" cy="1370488"/>
              <a:chOff x="2884708" y="3234037"/>
              <a:chExt cx="2179661" cy="1841508"/>
            </a:xfrm>
          </p:grpSpPr>
          <p:pic>
            <p:nvPicPr>
              <p:cNvPr id="51" name="Picture 2" descr="Assurance png 1 » PNG Image">
                <a:extLst>
                  <a:ext uri="{FF2B5EF4-FFF2-40B4-BE49-F238E27FC236}">
                    <a16:creationId xmlns:a16="http://schemas.microsoft.com/office/drawing/2014/main" id="{AFF706A6-D48B-4D04-B392-57C31B94196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52" name="Oval 51">
                <a:extLst>
                  <a:ext uri="{FF2B5EF4-FFF2-40B4-BE49-F238E27FC236}">
                    <a16:creationId xmlns:a16="http://schemas.microsoft.com/office/drawing/2014/main" id="{19C3D74D-361F-49DF-A329-CAA294012871}"/>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BD31FB59-38D4-4946-B0AD-2B2533737BF7}"/>
                </a:ext>
              </a:extLst>
            </p:cNvPr>
            <p:cNvGrpSpPr/>
            <p:nvPr/>
          </p:nvGrpSpPr>
          <p:grpSpPr>
            <a:xfrm>
              <a:off x="-17669646" y="-204067"/>
              <a:ext cx="24039588" cy="2080040"/>
              <a:chOff x="-39399054" y="-674948"/>
              <a:chExt cx="45450550" cy="2050267"/>
            </a:xfrm>
          </p:grpSpPr>
          <p:sp>
            <p:nvSpPr>
              <p:cNvPr id="49" name="Text Box 1899">
                <a:extLst>
                  <a:ext uri="{FF2B5EF4-FFF2-40B4-BE49-F238E27FC236}">
                    <a16:creationId xmlns:a16="http://schemas.microsoft.com/office/drawing/2014/main" id="{DCCB093E-6A30-4AD2-BCBF-32314E8A27D9}"/>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0" name="Text Box 1900">
                <a:extLst>
                  <a:ext uri="{FF2B5EF4-FFF2-40B4-BE49-F238E27FC236}">
                    <a16:creationId xmlns:a16="http://schemas.microsoft.com/office/drawing/2014/main" id="{9BBE54D8-4211-402F-8AE0-781F0A06A037}"/>
                  </a:ext>
                </a:extLst>
              </p:cNvPr>
              <p:cNvSpPr txBox="1"/>
              <p:nvPr/>
            </p:nvSpPr>
            <p:spPr>
              <a:xfrm>
                <a:off x="-39399054" y="-674948"/>
                <a:ext cx="42503420" cy="205026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يتولى مجلس الإدارة المسؤولية الكاملة عن الشركة ويقوم بتفويض بعض مسؤولياته إلى اللجان المنبثقة عنه وإلى الإدارة التنفيذية في الشركة</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53" name="Group 52">
            <a:extLst>
              <a:ext uri="{FF2B5EF4-FFF2-40B4-BE49-F238E27FC236}">
                <a16:creationId xmlns:a16="http://schemas.microsoft.com/office/drawing/2014/main" id="{8390FA87-4DBE-4415-87B7-8B9B3447B438}"/>
              </a:ext>
            </a:extLst>
          </p:cNvPr>
          <p:cNvGrpSpPr/>
          <p:nvPr/>
        </p:nvGrpSpPr>
        <p:grpSpPr>
          <a:xfrm>
            <a:off x="353948" y="2773268"/>
            <a:ext cx="11647061" cy="1132734"/>
            <a:chOff x="-17422646" y="140677"/>
            <a:chExt cx="23992258" cy="2193009"/>
          </a:xfrm>
        </p:grpSpPr>
        <p:grpSp>
          <p:nvGrpSpPr>
            <p:cNvPr id="54" name="Group 53">
              <a:extLst>
                <a:ext uri="{FF2B5EF4-FFF2-40B4-BE49-F238E27FC236}">
                  <a16:creationId xmlns:a16="http://schemas.microsoft.com/office/drawing/2014/main" id="{5107F480-B2FC-4663-B2FA-739D56292B7F}"/>
                </a:ext>
              </a:extLst>
            </p:cNvPr>
            <p:cNvGrpSpPr/>
            <p:nvPr/>
          </p:nvGrpSpPr>
          <p:grpSpPr>
            <a:xfrm>
              <a:off x="4754880" y="140677"/>
              <a:ext cx="1814732" cy="1370488"/>
              <a:chOff x="2884708" y="3234037"/>
              <a:chExt cx="2179661" cy="1841508"/>
            </a:xfrm>
          </p:grpSpPr>
          <p:pic>
            <p:nvPicPr>
              <p:cNvPr id="58" name="Picture 2" descr="Assurance png 1 » PNG Image">
                <a:extLst>
                  <a:ext uri="{FF2B5EF4-FFF2-40B4-BE49-F238E27FC236}">
                    <a16:creationId xmlns:a16="http://schemas.microsoft.com/office/drawing/2014/main" id="{AE06750B-7028-46FA-A1DC-A319F7AFA257}"/>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59" name="Oval 58">
                <a:extLst>
                  <a:ext uri="{FF2B5EF4-FFF2-40B4-BE49-F238E27FC236}">
                    <a16:creationId xmlns:a16="http://schemas.microsoft.com/office/drawing/2014/main" id="{23A091A9-2BF3-43F2-A000-656C837E83BB}"/>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5" name="Group 54">
              <a:extLst>
                <a:ext uri="{FF2B5EF4-FFF2-40B4-BE49-F238E27FC236}">
                  <a16:creationId xmlns:a16="http://schemas.microsoft.com/office/drawing/2014/main" id="{DEB54433-9613-48A2-84F5-C84C14440C59}"/>
                </a:ext>
              </a:extLst>
            </p:cNvPr>
            <p:cNvGrpSpPr/>
            <p:nvPr/>
          </p:nvGrpSpPr>
          <p:grpSpPr>
            <a:xfrm>
              <a:off x="-17422646" y="253645"/>
              <a:ext cx="23792588" cy="2080041"/>
              <a:chOff x="-38932063" y="-223787"/>
              <a:chExt cx="44983559" cy="2050268"/>
            </a:xfrm>
          </p:grpSpPr>
          <p:sp>
            <p:nvSpPr>
              <p:cNvPr id="56" name="Text Box 1899">
                <a:extLst>
                  <a:ext uri="{FF2B5EF4-FFF2-40B4-BE49-F238E27FC236}">
                    <a16:creationId xmlns:a16="http://schemas.microsoft.com/office/drawing/2014/main" id="{5E36C915-7FBF-4C65-81BE-48E31C39CB33}"/>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7" name="Text Box 1900">
                <a:extLst>
                  <a:ext uri="{FF2B5EF4-FFF2-40B4-BE49-F238E27FC236}">
                    <a16:creationId xmlns:a16="http://schemas.microsoft.com/office/drawing/2014/main" id="{F1435495-C551-4F96-9B42-EB318D38BF33}"/>
                  </a:ext>
                </a:extLst>
              </p:cNvPr>
              <p:cNvSpPr txBox="1"/>
              <p:nvPr/>
            </p:nvSpPr>
            <p:spPr>
              <a:xfrm>
                <a:off x="-38932063" y="-223787"/>
                <a:ext cx="42503420" cy="2050268"/>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لجنة المراجعة مساعدة المجلس في الوفاء بمسئولياته فيما يتعلق بنظام الرقابة الداخلية في الشركة </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60" name="Group 59">
            <a:extLst>
              <a:ext uri="{FF2B5EF4-FFF2-40B4-BE49-F238E27FC236}">
                <a16:creationId xmlns:a16="http://schemas.microsoft.com/office/drawing/2014/main" id="{021F25C5-53FC-4E09-84C7-4525087D25E5}"/>
              </a:ext>
            </a:extLst>
          </p:cNvPr>
          <p:cNvGrpSpPr/>
          <p:nvPr/>
        </p:nvGrpSpPr>
        <p:grpSpPr>
          <a:xfrm>
            <a:off x="175975" y="3903551"/>
            <a:ext cx="11828968" cy="1074384"/>
            <a:chOff x="-17797364" y="-214098"/>
            <a:chExt cx="24366976" cy="2080040"/>
          </a:xfrm>
        </p:grpSpPr>
        <p:grpSp>
          <p:nvGrpSpPr>
            <p:cNvPr id="61" name="Group 60">
              <a:extLst>
                <a:ext uri="{FF2B5EF4-FFF2-40B4-BE49-F238E27FC236}">
                  <a16:creationId xmlns:a16="http://schemas.microsoft.com/office/drawing/2014/main" id="{CE832553-D202-4E00-B737-838841E15BFF}"/>
                </a:ext>
              </a:extLst>
            </p:cNvPr>
            <p:cNvGrpSpPr/>
            <p:nvPr/>
          </p:nvGrpSpPr>
          <p:grpSpPr>
            <a:xfrm>
              <a:off x="4754880" y="140677"/>
              <a:ext cx="1814732" cy="1370488"/>
              <a:chOff x="2884708" y="3234037"/>
              <a:chExt cx="2179661" cy="1841508"/>
            </a:xfrm>
          </p:grpSpPr>
          <p:pic>
            <p:nvPicPr>
              <p:cNvPr id="65" name="Picture 2" descr="Assurance png 1 » PNG Image">
                <a:extLst>
                  <a:ext uri="{FF2B5EF4-FFF2-40B4-BE49-F238E27FC236}">
                    <a16:creationId xmlns:a16="http://schemas.microsoft.com/office/drawing/2014/main" id="{49F51E63-94C8-4E90-9341-68ADB15DE97A}"/>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66" name="Oval 65">
                <a:extLst>
                  <a:ext uri="{FF2B5EF4-FFF2-40B4-BE49-F238E27FC236}">
                    <a16:creationId xmlns:a16="http://schemas.microsoft.com/office/drawing/2014/main" id="{E951173B-5E8C-4D64-A656-C3A33F6C951A}"/>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2" name="Group 61">
              <a:extLst>
                <a:ext uri="{FF2B5EF4-FFF2-40B4-BE49-F238E27FC236}">
                  <a16:creationId xmlns:a16="http://schemas.microsoft.com/office/drawing/2014/main" id="{6955BA9A-EBE7-417B-B779-A90F5F58CE57}"/>
                </a:ext>
              </a:extLst>
            </p:cNvPr>
            <p:cNvGrpSpPr/>
            <p:nvPr/>
          </p:nvGrpSpPr>
          <p:grpSpPr>
            <a:xfrm>
              <a:off x="-17797364" y="-214098"/>
              <a:ext cx="24167306" cy="2080040"/>
              <a:chOff x="-39640525" y="-684835"/>
              <a:chExt cx="45692021" cy="2050267"/>
            </a:xfrm>
          </p:grpSpPr>
          <p:sp>
            <p:nvSpPr>
              <p:cNvPr id="63" name="Text Box 1899">
                <a:extLst>
                  <a:ext uri="{FF2B5EF4-FFF2-40B4-BE49-F238E27FC236}">
                    <a16:creationId xmlns:a16="http://schemas.microsoft.com/office/drawing/2014/main" id="{BFC88F47-1B5D-47D9-909B-6605F67D24EB}"/>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3</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64" name="Text Box 1900">
                <a:extLst>
                  <a:ext uri="{FF2B5EF4-FFF2-40B4-BE49-F238E27FC236}">
                    <a16:creationId xmlns:a16="http://schemas.microsoft.com/office/drawing/2014/main" id="{185AB36A-DE34-485A-88E6-63BFA0154D24}"/>
                  </a:ext>
                </a:extLst>
              </p:cNvPr>
              <p:cNvSpPr txBox="1"/>
              <p:nvPr/>
            </p:nvSpPr>
            <p:spPr>
              <a:xfrm>
                <a:off x="-39640525" y="-684835"/>
                <a:ext cx="42503420" cy="205026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بالإضافة إلى ذلك، تقع على لجنة المراجعة مسؤولية الإشراف على التقارير المحاسبية والمالية والتأكد من الالتزام بالمتطلبات القانونية والتنظيمية للشركة. وعلى اللجنة أيضا مراجعة السياسات المحاسبية للشركة</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67" name="Group 66">
            <a:extLst>
              <a:ext uri="{FF2B5EF4-FFF2-40B4-BE49-F238E27FC236}">
                <a16:creationId xmlns:a16="http://schemas.microsoft.com/office/drawing/2014/main" id="{526B94D4-A089-4D9C-994D-1B6FC0076B7D}"/>
              </a:ext>
            </a:extLst>
          </p:cNvPr>
          <p:cNvGrpSpPr/>
          <p:nvPr/>
        </p:nvGrpSpPr>
        <p:grpSpPr>
          <a:xfrm>
            <a:off x="268114" y="5347310"/>
            <a:ext cx="11755088" cy="1199561"/>
            <a:chOff x="-17645176" y="140677"/>
            <a:chExt cx="24214788" cy="2322387"/>
          </a:xfrm>
        </p:grpSpPr>
        <p:grpSp>
          <p:nvGrpSpPr>
            <p:cNvPr id="68" name="Group 67">
              <a:extLst>
                <a:ext uri="{FF2B5EF4-FFF2-40B4-BE49-F238E27FC236}">
                  <a16:creationId xmlns:a16="http://schemas.microsoft.com/office/drawing/2014/main" id="{E85027BC-74C5-427F-BF6F-551DED7915DD}"/>
                </a:ext>
              </a:extLst>
            </p:cNvPr>
            <p:cNvGrpSpPr/>
            <p:nvPr/>
          </p:nvGrpSpPr>
          <p:grpSpPr>
            <a:xfrm>
              <a:off x="4754880" y="140677"/>
              <a:ext cx="1814732" cy="1370488"/>
              <a:chOff x="2884708" y="3234037"/>
              <a:chExt cx="2179661" cy="1841508"/>
            </a:xfrm>
          </p:grpSpPr>
          <p:pic>
            <p:nvPicPr>
              <p:cNvPr id="72" name="Picture 2" descr="Assurance png 1 » PNG Image">
                <a:extLst>
                  <a:ext uri="{FF2B5EF4-FFF2-40B4-BE49-F238E27FC236}">
                    <a16:creationId xmlns:a16="http://schemas.microsoft.com/office/drawing/2014/main" id="{EDCA249C-F1DC-457B-8659-F2573E9C6AFD}"/>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73" name="Oval 72">
                <a:extLst>
                  <a:ext uri="{FF2B5EF4-FFF2-40B4-BE49-F238E27FC236}">
                    <a16:creationId xmlns:a16="http://schemas.microsoft.com/office/drawing/2014/main" id="{6416A1E1-F4C2-4DD9-9E68-0161372A4928}"/>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9" name="Group 68">
              <a:extLst>
                <a:ext uri="{FF2B5EF4-FFF2-40B4-BE49-F238E27FC236}">
                  <a16:creationId xmlns:a16="http://schemas.microsoft.com/office/drawing/2014/main" id="{942EA96B-D522-4D46-8180-A17E20021797}"/>
                </a:ext>
              </a:extLst>
            </p:cNvPr>
            <p:cNvGrpSpPr/>
            <p:nvPr/>
          </p:nvGrpSpPr>
          <p:grpSpPr>
            <a:xfrm>
              <a:off x="-17645176" y="383024"/>
              <a:ext cx="24015118" cy="2080040"/>
              <a:chOff x="-39352789" y="-96260"/>
              <a:chExt cx="45404285" cy="2050267"/>
            </a:xfrm>
          </p:grpSpPr>
          <p:sp>
            <p:nvSpPr>
              <p:cNvPr id="70" name="Text Box 1899">
                <a:extLst>
                  <a:ext uri="{FF2B5EF4-FFF2-40B4-BE49-F238E27FC236}">
                    <a16:creationId xmlns:a16="http://schemas.microsoft.com/office/drawing/2014/main" id="{82CC8EAE-1196-4835-838B-2CBC85985BD1}"/>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4</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1" name="Text Box 1900">
                <a:extLst>
                  <a:ext uri="{FF2B5EF4-FFF2-40B4-BE49-F238E27FC236}">
                    <a16:creationId xmlns:a16="http://schemas.microsoft.com/office/drawing/2014/main" id="{625C1061-F2ED-4E31-8870-E0AA57DD5E54}"/>
                  </a:ext>
                </a:extLst>
              </p:cNvPr>
              <p:cNvSpPr txBox="1"/>
              <p:nvPr/>
            </p:nvSpPr>
            <p:spPr>
              <a:xfrm>
                <a:off x="-39352789" y="-96260"/>
                <a:ext cx="42503420" cy="205026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لجنة المراجعة الإشراف على كل من ممثلي المراجعة الداخلية والمحاسب القانوني</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29996408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80">
                                          <p:stCondLst>
                                            <p:cond delay="0"/>
                                          </p:stCondLst>
                                        </p:cTn>
                                        <p:tgtEl>
                                          <p:spTgt spid="46"/>
                                        </p:tgtEl>
                                      </p:cBhvr>
                                    </p:animEffect>
                                    <p:anim calcmode="lin" valueType="num">
                                      <p:cBhvr>
                                        <p:cTn id="8"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13" dur="26">
                                          <p:stCondLst>
                                            <p:cond delay="650"/>
                                          </p:stCondLst>
                                        </p:cTn>
                                        <p:tgtEl>
                                          <p:spTgt spid="46"/>
                                        </p:tgtEl>
                                      </p:cBhvr>
                                      <p:to x="100000" y="60000"/>
                                    </p:animScale>
                                    <p:animScale>
                                      <p:cBhvr>
                                        <p:cTn id="14" dur="166" decel="50000">
                                          <p:stCondLst>
                                            <p:cond delay="676"/>
                                          </p:stCondLst>
                                        </p:cTn>
                                        <p:tgtEl>
                                          <p:spTgt spid="46"/>
                                        </p:tgtEl>
                                      </p:cBhvr>
                                      <p:to x="100000" y="100000"/>
                                    </p:animScale>
                                    <p:animScale>
                                      <p:cBhvr>
                                        <p:cTn id="15" dur="26">
                                          <p:stCondLst>
                                            <p:cond delay="1312"/>
                                          </p:stCondLst>
                                        </p:cTn>
                                        <p:tgtEl>
                                          <p:spTgt spid="46"/>
                                        </p:tgtEl>
                                      </p:cBhvr>
                                      <p:to x="100000" y="80000"/>
                                    </p:animScale>
                                    <p:animScale>
                                      <p:cBhvr>
                                        <p:cTn id="16" dur="166" decel="50000">
                                          <p:stCondLst>
                                            <p:cond delay="1338"/>
                                          </p:stCondLst>
                                        </p:cTn>
                                        <p:tgtEl>
                                          <p:spTgt spid="46"/>
                                        </p:tgtEl>
                                      </p:cBhvr>
                                      <p:to x="100000" y="100000"/>
                                    </p:animScale>
                                    <p:animScale>
                                      <p:cBhvr>
                                        <p:cTn id="17" dur="26">
                                          <p:stCondLst>
                                            <p:cond delay="1642"/>
                                          </p:stCondLst>
                                        </p:cTn>
                                        <p:tgtEl>
                                          <p:spTgt spid="46"/>
                                        </p:tgtEl>
                                      </p:cBhvr>
                                      <p:to x="100000" y="90000"/>
                                    </p:animScale>
                                    <p:animScale>
                                      <p:cBhvr>
                                        <p:cTn id="18" dur="166" decel="50000">
                                          <p:stCondLst>
                                            <p:cond delay="1668"/>
                                          </p:stCondLst>
                                        </p:cTn>
                                        <p:tgtEl>
                                          <p:spTgt spid="46"/>
                                        </p:tgtEl>
                                      </p:cBhvr>
                                      <p:to x="100000" y="100000"/>
                                    </p:animScale>
                                    <p:animScale>
                                      <p:cBhvr>
                                        <p:cTn id="19" dur="26">
                                          <p:stCondLst>
                                            <p:cond delay="1808"/>
                                          </p:stCondLst>
                                        </p:cTn>
                                        <p:tgtEl>
                                          <p:spTgt spid="46"/>
                                        </p:tgtEl>
                                      </p:cBhvr>
                                      <p:to x="100000" y="95000"/>
                                    </p:animScale>
                                    <p:animScale>
                                      <p:cBhvr>
                                        <p:cTn id="20" dur="166" decel="50000">
                                          <p:stCondLst>
                                            <p:cond delay="1834"/>
                                          </p:stCondLst>
                                        </p:cTn>
                                        <p:tgtEl>
                                          <p:spTgt spid="4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down)">
                                      <p:cBhvr>
                                        <p:cTn id="25" dur="580">
                                          <p:stCondLst>
                                            <p:cond delay="0"/>
                                          </p:stCondLst>
                                        </p:cTn>
                                        <p:tgtEl>
                                          <p:spTgt spid="53"/>
                                        </p:tgtEl>
                                      </p:cBhvr>
                                    </p:animEffect>
                                    <p:anim calcmode="lin" valueType="num">
                                      <p:cBhvr>
                                        <p:cTn id="26"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31" dur="26">
                                          <p:stCondLst>
                                            <p:cond delay="650"/>
                                          </p:stCondLst>
                                        </p:cTn>
                                        <p:tgtEl>
                                          <p:spTgt spid="53"/>
                                        </p:tgtEl>
                                      </p:cBhvr>
                                      <p:to x="100000" y="60000"/>
                                    </p:animScale>
                                    <p:animScale>
                                      <p:cBhvr>
                                        <p:cTn id="32" dur="166" decel="50000">
                                          <p:stCondLst>
                                            <p:cond delay="676"/>
                                          </p:stCondLst>
                                        </p:cTn>
                                        <p:tgtEl>
                                          <p:spTgt spid="53"/>
                                        </p:tgtEl>
                                      </p:cBhvr>
                                      <p:to x="100000" y="100000"/>
                                    </p:animScale>
                                    <p:animScale>
                                      <p:cBhvr>
                                        <p:cTn id="33" dur="26">
                                          <p:stCondLst>
                                            <p:cond delay="1312"/>
                                          </p:stCondLst>
                                        </p:cTn>
                                        <p:tgtEl>
                                          <p:spTgt spid="53"/>
                                        </p:tgtEl>
                                      </p:cBhvr>
                                      <p:to x="100000" y="80000"/>
                                    </p:animScale>
                                    <p:animScale>
                                      <p:cBhvr>
                                        <p:cTn id="34" dur="166" decel="50000">
                                          <p:stCondLst>
                                            <p:cond delay="1338"/>
                                          </p:stCondLst>
                                        </p:cTn>
                                        <p:tgtEl>
                                          <p:spTgt spid="53"/>
                                        </p:tgtEl>
                                      </p:cBhvr>
                                      <p:to x="100000" y="100000"/>
                                    </p:animScale>
                                    <p:animScale>
                                      <p:cBhvr>
                                        <p:cTn id="35" dur="26">
                                          <p:stCondLst>
                                            <p:cond delay="1642"/>
                                          </p:stCondLst>
                                        </p:cTn>
                                        <p:tgtEl>
                                          <p:spTgt spid="53"/>
                                        </p:tgtEl>
                                      </p:cBhvr>
                                      <p:to x="100000" y="90000"/>
                                    </p:animScale>
                                    <p:animScale>
                                      <p:cBhvr>
                                        <p:cTn id="36" dur="166" decel="50000">
                                          <p:stCondLst>
                                            <p:cond delay="1668"/>
                                          </p:stCondLst>
                                        </p:cTn>
                                        <p:tgtEl>
                                          <p:spTgt spid="53"/>
                                        </p:tgtEl>
                                      </p:cBhvr>
                                      <p:to x="100000" y="100000"/>
                                    </p:animScale>
                                    <p:animScale>
                                      <p:cBhvr>
                                        <p:cTn id="37" dur="26">
                                          <p:stCondLst>
                                            <p:cond delay="1808"/>
                                          </p:stCondLst>
                                        </p:cTn>
                                        <p:tgtEl>
                                          <p:spTgt spid="53"/>
                                        </p:tgtEl>
                                      </p:cBhvr>
                                      <p:to x="100000" y="95000"/>
                                    </p:animScale>
                                    <p:animScale>
                                      <p:cBhvr>
                                        <p:cTn id="38" dur="166" decel="50000">
                                          <p:stCondLst>
                                            <p:cond delay="1834"/>
                                          </p:stCondLst>
                                        </p:cTn>
                                        <p:tgtEl>
                                          <p:spTgt spid="5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down)">
                                      <p:cBhvr>
                                        <p:cTn id="43" dur="580">
                                          <p:stCondLst>
                                            <p:cond delay="0"/>
                                          </p:stCondLst>
                                        </p:cTn>
                                        <p:tgtEl>
                                          <p:spTgt spid="60"/>
                                        </p:tgtEl>
                                      </p:cBhvr>
                                    </p:animEffect>
                                    <p:anim calcmode="lin" valueType="num">
                                      <p:cBhvr>
                                        <p:cTn id="44"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49" dur="26">
                                          <p:stCondLst>
                                            <p:cond delay="650"/>
                                          </p:stCondLst>
                                        </p:cTn>
                                        <p:tgtEl>
                                          <p:spTgt spid="60"/>
                                        </p:tgtEl>
                                      </p:cBhvr>
                                      <p:to x="100000" y="60000"/>
                                    </p:animScale>
                                    <p:animScale>
                                      <p:cBhvr>
                                        <p:cTn id="50" dur="166" decel="50000">
                                          <p:stCondLst>
                                            <p:cond delay="676"/>
                                          </p:stCondLst>
                                        </p:cTn>
                                        <p:tgtEl>
                                          <p:spTgt spid="60"/>
                                        </p:tgtEl>
                                      </p:cBhvr>
                                      <p:to x="100000" y="100000"/>
                                    </p:animScale>
                                    <p:animScale>
                                      <p:cBhvr>
                                        <p:cTn id="51" dur="26">
                                          <p:stCondLst>
                                            <p:cond delay="1312"/>
                                          </p:stCondLst>
                                        </p:cTn>
                                        <p:tgtEl>
                                          <p:spTgt spid="60"/>
                                        </p:tgtEl>
                                      </p:cBhvr>
                                      <p:to x="100000" y="80000"/>
                                    </p:animScale>
                                    <p:animScale>
                                      <p:cBhvr>
                                        <p:cTn id="52" dur="166" decel="50000">
                                          <p:stCondLst>
                                            <p:cond delay="1338"/>
                                          </p:stCondLst>
                                        </p:cTn>
                                        <p:tgtEl>
                                          <p:spTgt spid="60"/>
                                        </p:tgtEl>
                                      </p:cBhvr>
                                      <p:to x="100000" y="100000"/>
                                    </p:animScale>
                                    <p:animScale>
                                      <p:cBhvr>
                                        <p:cTn id="53" dur="26">
                                          <p:stCondLst>
                                            <p:cond delay="1642"/>
                                          </p:stCondLst>
                                        </p:cTn>
                                        <p:tgtEl>
                                          <p:spTgt spid="60"/>
                                        </p:tgtEl>
                                      </p:cBhvr>
                                      <p:to x="100000" y="90000"/>
                                    </p:animScale>
                                    <p:animScale>
                                      <p:cBhvr>
                                        <p:cTn id="54" dur="166" decel="50000">
                                          <p:stCondLst>
                                            <p:cond delay="1668"/>
                                          </p:stCondLst>
                                        </p:cTn>
                                        <p:tgtEl>
                                          <p:spTgt spid="60"/>
                                        </p:tgtEl>
                                      </p:cBhvr>
                                      <p:to x="100000" y="100000"/>
                                    </p:animScale>
                                    <p:animScale>
                                      <p:cBhvr>
                                        <p:cTn id="55" dur="26">
                                          <p:stCondLst>
                                            <p:cond delay="1808"/>
                                          </p:stCondLst>
                                        </p:cTn>
                                        <p:tgtEl>
                                          <p:spTgt spid="60"/>
                                        </p:tgtEl>
                                      </p:cBhvr>
                                      <p:to x="100000" y="95000"/>
                                    </p:animScale>
                                    <p:animScale>
                                      <p:cBhvr>
                                        <p:cTn id="56" dur="166" decel="50000">
                                          <p:stCondLst>
                                            <p:cond delay="1834"/>
                                          </p:stCondLst>
                                        </p:cTn>
                                        <p:tgtEl>
                                          <p:spTgt spid="6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down)">
                                      <p:cBhvr>
                                        <p:cTn id="61" dur="580">
                                          <p:stCondLst>
                                            <p:cond delay="0"/>
                                          </p:stCondLst>
                                        </p:cTn>
                                        <p:tgtEl>
                                          <p:spTgt spid="67"/>
                                        </p:tgtEl>
                                      </p:cBhvr>
                                    </p:animEffect>
                                    <p:anim calcmode="lin" valueType="num">
                                      <p:cBhvr>
                                        <p:cTn id="62"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67" dur="26">
                                          <p:stCondLst>
                                            <p:cond delay="650"/>
                                          </p:stCondLst>
                                        </p:cTn>
                                        <p:tgtEl>
                                          <p:spTgt spid="67"/>
                                        </p:tgtEl>
                                      </p:cBhvr>
                                      <p:to x="100000" y="60000"/>
                                    </p:animScale>
                                    <p:animScale>
                                      <p:cBhvr>
                                        <p:cTn id="68" dur="166" decel="50000">
                                          <p:stCondLst>
                                            <p:cond delay="676"/>
                                          </p:stCondLst>
                                        </p:cTn>
                                        <p:tgtEl>
                                          <p:spTgt spid="67"/>
                                        </p:tgtEl>
                                      </p:cBhvr>
                                      <p:to x="100000" y="100000"/>
                                    </p:animScale>
                                    <p:animScale>
                                      <p:cBhvr>
                                        <p:cTn id="69" dur="26">
                                          <p:stCondLst>
                                            <p:cond delay="1312"/>
                                          </p:stCondLst>
                                        </p:cTn>
                                        <p:tgtEl>
                                          <p:spTgt spid="67"/>
                                        </p:tgtEl>
                                      </p:cBhvr>
                                      <p:to x="100000" y="80000"/>
                                    </p:animScale>
                                    <p:animScale>
                                      <p:cBhvr>
                                        <p:cTn id="70" dur="166" decel="50000">
                                          <p:stCondLst>
                                            <p:cond delay="1338"/>
                                          </p:stCondLst>
                                        </p:cTn>
                                        <p:tgtEl>
                                          <p:spTgt spid="67"/>
                                        </p:tgtEl>
                                      </p:cBhvr>
                                      <p:to x="100000" y="100000"/>
                                    </p:animScale>
                                    <p:animScale>
                                      <p:cBhvr>
                                        <p:cTn id="71" dur="26">
                                          <p:stCondLst>
                                            <p:cond delay="1642"/>
                                          </p:stCondLst>
                                        </p:cTn>
                                        <p:tgtEl>
                                          <p:spTgt spid="67"/>
                                        </p:tgtEl>
                                      </p:cBhvr>
                                      <p:to x="100000" y="90000"/>
                                    </p:animScale>
                                    <p:animScale>
                                      <p:cBhvr>
                                        <p:cTn id="72" dur="166" decel="50000">
                                          <p:stCondLst>
                                            <p:cond delay="1668"/>
                                          </p:stCondLst>
                                        </p:cTn>
                                        <p:tgtEl>
                                          <p:spTgt spid="67"/>
                                        </p:tgtEl>
                                      </p:cBhvr>
                                      <p:to x="100000" y="100000"/>
                                    </p:animScale>
                                    <p:animScale>
                                      <p:cBhvr>
                                        <p:cTn id="73" dur="26">
                                          <p:stCondLst>
                                            <p:cond delay="1808"/>
                                          </p:stCondLst>
                                        </p:cTn>
                                        <p:tgtEl>
                                          <p:spTgt spid="67"/>
                                        </p:tgtEl>
                                      </p:cBhvr>
                                      <p:to x="100000" y="95000"/>
                                    </p:animScale>
                                    <p:animScale>
                                      <p:cBhvr>
                                        <p:cTn id="74" dur="166" decel="50000">
                                          <p:stCondLst>
                                            <p:cond delay="1834"/>
                                          </p:stCondLst>
                                        </p:cTn>
                                        <p:tgtEl>
                                          <p:spTgt spid="6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46" name="Group 45">
            <a:extLst>
              <a:ext uri="{FF2B5EF4-FFF2-40B4-BE49-F238E27FC236}">
                <a16:creationId xmlns:a16="http://schemas.microsoft.com/office/drawing/2014/main" id="{71A06B34-5265-4300-9DF3-020B8D8F7758}"/>
              </a:ext>
            </a:extLst>
          </p:cNvPr>
          <p:cNvGrpSpPr/>
          <p:nvPr/>
        </p:nvGrpSpPr>
        <p:grpSpPr>
          <a:xfrm>
            <a:off x="87270" y="3471450"/>
            <a:ext cx="11766967" cy="1074384"/>
            <a:chOff x="-17669646" y="-204067"/>
            <a:chExt cx="24239258" cy="2080040"/>
          </a:xfrm>
        </p:grpSpPr>
        <p:grpSp>
          <p:nvGrpSpPr>
            <p:cNvPr id="47" name="Group 46">
              <a:extLst>
                <a:ext uri="{FF2B5EF4-FFF2-40B4-BE49-F238E27FC236}">
                  <a16:creationId xmlns:a16="http://schemas.microsoft.com/office/drawing/2014/main" id="{202E8454-83C0-4586-8FA2-2B91A0198E05}"/>
                </a:ext>
              </a:extLst>
            </p:cNvPr>
            <p:cNvGrpSpPr/>
            <p:nvPr/>
          </p:nvGrpSpPr>
          <p:grpSpPr>
            <a:xfrm>
              <a:off x="4754880" y="140677"/>
              <a:ext cx="1814732" cy="1370488"/>
              <a:chOff x="2884708" y="3234037"/>
              <a:chExt cx="2179661" cy="1841508"/>
            </a:xfrm>
          </p:grpSpPr>
          <p:pic>
            <p:nvPicPr>
              <p:cNvPr id="51" name="Picture 2" descr="Assurance png 1 » PNG Image">
                <a:extLst>
                  <a:ext uri="{FF2B5EF4-FFF2-40B4-BE49-F238E27FC236}">
                    <a16:creationId xmlns:a16="http://schemas.microsoft.com/office/drawing/2014/main" id="{AFF706A6-D48B-4D04-B392-57C31B941962}"/>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52" name="Oval 51">
                <a:extLst>
                  <a:ext uri="{FF2B5EF4-FFF2-40B4-BE49-F238E27FC236}">
                    <a16:creationId xmlns:a16="http://schemas.microsoft.com/office/drawing/2014/main" id="{19C3D74D-361F-49DF-A329-CAA294012871}"/>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BD31FB59-38D4-4946-B0AD-2B2533737BF7}"/>
                </a:ext>
              </a:extLst>
            </p:cNvPr>
            <p:cNvGrpSpPr/>
            <p:nvPr/>
          </p:nvGrpSpPr>
          <p:grpSpPr>
            <a:xfrm>
              <a:off x="-17669646" y="-204067"/>
              <a:ext cx="24039588" cy="2080040"/>
              <a:chOff x="-39399054" y="-674948"/>
              <a:chExt cx="45450550" cy="2050267"/>
            </a:xfrm>
          </p:grpSpPr>
          <p:sp>
            <p:nvSpPr>
              <p:cNvPr id="49" name="Text Box 1899">
                <a:extLst>
                  <a:ext uri="{FF2B5EF4-FFF2-40B4-BE49-F238E27FC236}">
                    <a16:creationId xmlns:a16="http://schemas.microsoft.com/office/drawing/2014/main" id="{DCCB093E-6A30-4AD2-BCBF-32314E8A27D9}"/>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6</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0" name="Text Box 1900">
                <a:extLst>
                  <a:ext uri="{FF2B5EF4-FFF2-40B4-BE49-F238E27FC236}">
                    <a16:creationId xmlns:a16="http://schemas.microsoft.com/office/drawing/2014/main" id="{9BBE54D8-4211-402F-8AE0-781F0A06A037}"/>
                  </a:ext>
                </a:extLst>
              </p:cNvPr>
              <p:cNvSpPr txBox="1"/>
              <p:nvPr/>
            </p:nvSpPr>
            <p:spPr>
              <a:xfrm>
                <a:off x="-39399054" y="-674948"/>
                <a:ext cx="42503420" cy="205026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تقع على لجنة المراجعة مسؤولية تقييم مدى كفاءة وفعالية أنظمة الرقابة الداخلية للشركة، وإدارة المخاطر وحوكمة الشركة. يقوم ممثل المراجعة الداخلية في الشركة برفع تقاريرها مباشرة إلى لجنة المراجعة لرفعها لمجلس الإدارة حسب الحاجة</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53" name="Group 52">
            <a:extLst>
              <a:ext uri="{FF2B5EF4-FFF2-40B4-BE49-F238E27FC236}">
                <a16:creationId xmlns:a16="http://schemas.microsoft.com/office/drawing/2014/main" id="{8390FA87-4DBE-4415-87B7-8B9B3447B438}"/>
              </a:ext>
            </a:extLst>
          </p:cNvPr>
          <p:cNvGrpSpPr/>
          <p:nvPr/>
        </p:nvGrpSpPr>
        <p:grpSpPr>
          <a:xfrm>
            <a:off x="153200" y="5036593"/>
            <a:ext cx="11701037" cy="1074384"/>
            <a:chOff x="-17533833" y="-39112"/>
            <a:chExt cx="24103445" cy="2080041"/>
          </a:xfrm>
        </p:grpSpPr>
        <p:grpSp>
          <p:nvGrpSpPr>
            <p:cNvPr id="54" name="Group 53">
              <a:extLst>
                <a:ext uri="{FF2B5EF4-FFF2-40B4-BE49-F238E27FC236}">
                  <a16:creationId xmlns:a16="http://schemas.microsoft.com/office/drawing/2014/main" id="{5107F480-B2FC-4663-B2FA-739D56292B7F}"/>
                </a:ext>
              </a:extLst>
            </p:cNvPr>
            <p:cNvGrpSpPr/>
            <p:nvPr/>
          </p:nvGrpSpPr>
          <p:grpSpPr>
            <a:xfrm>
              <a:off x="4754880" y="140677"/>
              <a:ext cx="1814732" cy="1370488"/>
              <a:chOff x="2884708" y="3234037"/>
              <a:chExt cx="2179661" cy="1841508"/>
            </a:xfrm>
          </p:grpSpPr>
          <p:pic>
            <p:nvPicPr>
              <p:cNvPr id="58" name="Picture 2" descr="Assurance png 1 » PNG Image">
                <a:extLst>
                  <a:ext uri="{FF2B5EF4-FFF2-40B4-BE49-F238E27FC236}">
                    <a16:creationId xmlns:a16="http://schemas.microsoft.com/office/drawing/2014/main" id="{AE06750B-7028-46FA-A1DC-A319F7AFA257}"/>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59" name="Oval 58">
                <a:extLst>
                  <a:ext uri="{FF2B5EF4-FFF2-40B4-BE49-F238E27FC236}">
                    <a16:creationId xmlns:a16="http://schemas.microsoft.com/office/drawing/2014/main" id="{23A091A9-2BF3-43F2-A000-656C837E83BB}"/>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5" name="Group 54">
              <a:extLst>
                <a:ext uri="{FF2B5EF4-FFF2-40B4-BE49-F238E27FC236}">
                  <a16:creationId xmlns:a16="http://schemas.microsoft.com/office/drawing/2014/main" id="{DEB54433-9613-48A2-84F5-C84C14440C59}"/>
                </a:ext>
              </a:extLst>
            </p:cNvPr>
            <p:cNvGrpSpPr/>
            <p:nvPr/>
          </p:nvGrpSpPr>
          <p:grpSpPr>
            <a:xfrm>
              <a:off x="-17533833" y="-39112"/>
              <a:ext cx="23903775" cy="2080041"/>
              <a:chOff x="-39142280" y="-512354"/>
              <a:chExt cx="45193776" cy="2050268"/>
            </a:xfrm>
          </p:grpSpPr>
          <p:sp>
            <p:nvSpPr>
              <p:cNvPr id="56" name="Text Box 1899">
                <a:extLst>
                  <a:ext uri="{FF2B5EF4-FFF2-40B4-BE49-F238E27FC236}">
                    <a16:creationId xmlns:a16="http://schemas.microsoft.com/office/drawing/2014/main" id="{5E36C915-7FBF-4C65-81BE-48E31C39CB33}"/>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7</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7" name="Text Box 1900">
                <a:extLst>
                  <a:ext uri="{FF2B5EF4-FFF2-40B4-BE49-F238E27FC236}">
                    <a16:creationId xmlns:a16="http://schemas.microsoft.com/office/drawing/2014/main" id="{F1435495-C551-4F96-9B42-EB318D38BF33}"/>
                  </a:ext>
                </a:extLst>
              </p:cNvPr>
              <p:cNvSpPr txBox="1"/>
              <p:nvPr/>
            </p:nvSpPr>
            <p:spPr>
              <a:xfrm>
                <a:off x="-39142280" y="-512354"/>
                <a:ext cx="42503420" cy="2050268"/>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ناحية أخرى تقوم الجهة المسئولة عن المراجعة الداخلية بتوجيه تقاريرها تلك إلى المدير التنفيذي وعضو مجلس الادارة المنتدب</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39" name="Group 38">
            <a:extLst>
              <a:ext uri="{FF2B5EF4-FFF2-40B4-BE49-F238E27FC236}">
                <a16:creationId xmlns:a16="http://schemas.microsoft.com/office/drawing/2014/main" id="{59ACC212-E5D0-443C-A51F-2EA2BAEAF6E1}"/>
              </a:ext>
            </a:extLst>
          </p:cNvPr>
          <p:cNvGrpSpPr/>
          <p:nvPr/>
        </p:nvGrpSpPr>
        <p:grpSpPr>
          <a:xfrm>
            <a:off x="4389120" y="2042004"/>
            <a:ext cx="7368187" cy="1111224"/>
            <a:chOff x="-8608419" y="140677"/>
            <a:chExt cx="15178031" cy="2151364"/>
          </a:xfrm>
        </p:grpSpPr>
        <p:grpSp>
          <p:nvGrpSpPr>
            <p:cNvPr id="40" name="Group 39">
              <a:extLst>
                <a:ext uri="{FF2B5EF4-FFF2-40B4-BE49-F238E27FC236}">
                  <a16:creationId xmlns:a16="http://schemas.microsoft.com/office/drawing/2014/main" id="{EEF79C8C-8491-4693-BEED-7684105BD1AF}"/>
                </a:ext>
              </a:extLst>
            </p:cNvPr>
            <p:cNvGrpSpPr/>
            <p:nvPr/>
          </p:nvGrpSpPr>
          <p:grpSpPr>
            <a:xfrm>
              <a:off x="4754880" y="140677"/>
              <a:ext cx="1814732" cy="1370488"/>
              <a:chOff x="2884708" y="3234037"/>
              <a:chExt cx="2179661" cy="1841508"/>
            </a:xfrm>
          </p:grpSpPr>
          <p:pic>
            <p:nvPicPr>
              <p:cNvPr id="44" name="Picture 2" descr="Assurance png 1 » PNG Image">
                <a:extLst>
                  <a:ext uri="{FF2B5EF4-FFF2-40B4-BE49-F238E27FC236}">
                    <a16:creationId xmlns:a16="http://schemas.microsoft.com/office/drawing/2014/main" id="{34DFD6E6-9450-45B1-A322-70E1C4EF6BC9}"/>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45" name="Oval 44">
                <a:extLst>
                  <a:ext uri="{FF2B5EF4-FFF2-40B4-BE49-F238E27FC236}">
                    <a16:creationId xmlns:a16="http://schemas.microsoft.com/office/drawing/2014/main" id="{44EDE82D-22E1-4C81-A300-085D5B468FF3}"/>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76DE1650-35AD-4E42-97AE-0356622D22DF}"/>
                </a:ext>
              </a:extLst>
            </p:cNvPr>
            <p:cNvGrpSpPr/>
            <p:nvPr/>
          </p:nvGrpSpPr>
          <p:grpSpPr>
            <a:xfrm>
              <a:off x="-8608419" y="212001"/>
              <a:ext cx="14978361" cy="2080040"/>
              <a:chOff x="-22267405" y="-264835"/>
              <a:chExt cx="28318901" cy="2050267"/>
            </a:xfrm>
          </p:grpSpPr>
          <p:sp>
            <p:nvSpPr>
              <p:cNvPr id="42" name="Text Box 1899">
                <a:extLst>
                  <a:ext uri="{FF2B5EF4-FFF2-40B4-BE49-F238E27FC236}">
                    <a16:creationId xmlns:a16="http://schemas.microsoft.com/office/drawing/2014/main" id="{49D28E4C-E8CC-4D68-B318-84748E8864B8}"/>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5</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43" name="Text Box 1900">
                <a:extLst>
                  <a:ext uri="{FF2B5EF4-FFF2-40B4-BE49-F238E27FC236}">
                    <a16:creationId xmlns:a16="http://schemas.microsoft.com/office/drawing/2014/main" id="{38DC69DA-0ADF-4393-BA41-49A15E912435}"/>
                  </a:ext>
                </a:extLst>
              </p:cNvPr>
              <p:cNvSpPr txBox="1"/>
              <p:nvPr/>
            </p:nvSpPr>
            <p:spPr>
              <a:xfrm>
                <a:off x="-22267405" y="-264835"/>
                <a:ext cx="25507328" cy="2050267"/>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تقع على المحاسب القانوني مسؤولية مراجعة الحسابات وإصدار رأي مستقل بخصوص القوائم المالية للشركة</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026" name="Picture 2" descr="ما هو عمل المحاسب القانوني(المشاور المالي)؟؟">
            <a:extLst>
              <a:ext uri="{FF2B5EF4-FFF2-40B4-BE49-F238E27FC236}">
                <a16:creationId xmlns:a16="http://schemas.microsoft.com/office/drawing/2014/main" id="{20FEEBE5-C5D5-4C1A-AEB1-A54BB8A771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661183"/>
            <a:ext cx="3322726" cy="249204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251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 calcmode="lin" valueType="num">
                                      <p:cBhvr>
                                        <p:cTn id="9" dur="500" fill="hold"/>
                                        <p:tgtEl>
                                          <p:spTgt spid="46"/>
                                        </p:tgtEl>
                                        <p:attrNameLst>
                                          <p:attrName>style.rotation</p:attrName>
                                        </p:attrNameLst>
                                      </p:cBhvr>
                                      <p:tavLst>
                                        <p:tav tm="0">
                                          <p:val>
                                            <p:fltVal val="360"/>
                                          </p:val>
                                        </p:tav>
                                        <p:tav tm="100000">
                                          <p:val>
                                            <p:fltVal val="0"/>
                                          </p:val>
                                        </p:tav>
                                      </p:tavLst>
                                    </p:anim>
                                    <p:animEffect transition="in" filter="fade">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500" fill="hold"/>
                                        <p:tgtEl>
                                          <p:spTgt spid="53"/>
                                        </p:tgtEl>
                                        <p:attrNameLst>
                                          <p:attrName>ppt_w</p:attrName>
                                        </p:attrNameLst>
                                      </p:cBhvr>
                                      <p:tavLst>
                                        <p:tav tm="0">
                                          <p:val>
                                            <p:fltVal val="0"/>
                                          </p:val>
                                        </p:tav>
                                        <p:tav tm="100000">
                                          <p:val>
                                            <p:strVal val="#ppt_w"/>
                                          </p:val>
                                        </p:tav>
                                      </p:tavLst>
                                    </p:anim>
                                    <p:anim calcmode="lin" valueType="num">
                                      <p:cBhvr>
                                        <p:cTn id="16" dur="500" fill="hold"/>
                                        <p:tgtEl>
                                          <p:spTgt spid="53"/>
                                        </p:tgtEl>
                                        <p:attrNameLst>
                                          <p:attrName>ppt_h</p:attrName>
                                        </p:attrNameLst>
                                      </p:cBhvr>
                                      <p:tavLst>
                                        <p:tav tm="0">
                                          <p:val>
                                            <p:fltVal val="0"/>
                                          </p:val>
                                        </p:tav>
                                        <p:tav tm="100000">
                                          <p:val>
                                            <p:strVal val="#ppt_h"/>
                                          </p:val>
                                        </p:tav>
                                      </p:tavLst>
                                    </p:anim>
                                    <p:anim calcmode="lin" valueType="num">
                                      <p:cBhvr>
                                        <p:cTn id="17" dur="500" fill="hold"/>
                                        <p:tgtEl>
                                          <p:spTgt spid="53"/>
                                        </p:tgtEl>
                                        <p:attrNameLst>
                                          <p:attrName>style.rotation</p:attrName>
                                        </p:attrNameLst>
                                      </p:cBhvr>
                                      <p:tavLst>
                                        <p:tav tm="0">
                                          <p:val>
                                            <p:fltVal val="360"/>
                                          </p:val>
                                        </p:tav>
                                        <p:tav tm="100000">
                                          <p:val>
                                            <p:fltVal val="0"/>
                                          </p:val>
                                        </p:tav>
                                      </p:tavLst>
                                    </p:anim>
                                    <p:animEffect transition="in" filter="fade">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 calcmode="lin" valueType="num">
                                      <p:cBhvr>
                                        <p:cTn id="25" dur="500" fill="hold"/>
                                        <p:tgtEl>
                                          <p:spTgt spid="39"/>
                                        </p:tgtEl>
                                        <p:attrNameLst>
                                          <p:attrName>style.rotation</p:attrName>
                                        </p:attrNameLst>
                                      </p:cBhvr>
                                      <p:tavLst>
                                        <p:tav tm="0">
                                          <p:val>
                                            <p:fltVal val="360"/>
                                          </p:val>
                                        </p:tav>
                                        <p:tav tm="100000">
                                          <p:val>
                                            <p:fltVal val="0"/>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33" name="Group 32">
            <a:extLst>
              <a:ext uri="{FF2B5EF4-FFF2-40B4-BE49-F238E27FC236}">
                <a16:creationId xmlns:a16="http://schemas.microsoft.com/office/drawing/2014/main" id="{5BCC7116-2C1E-4E3B-A432-0880DF9D95D1}"/>
              </a:ext>
            </a:extLst>
          </p:cNvPr>
          <p:cNvGrpSpPr/>
          <p:nvPr/>
        </p:nvGrpSpPr>
        <p:grpSpPr>
          <a:xfrm>
            <a:off x="6997146" y="2396083"/>
            <a:ext cx="4857091" cy="814307"/>
            <a:chOff x="-872285" y="-95752"/>
            <a:chExt cx="2577089" cy="399673"/>
          </a:xfrm>
        </p:grpSpPr>
        <p:sp>
          <p:nvSpPr>
            <p:cNvPr id="34" name="Rectangle 33">
              <a:extLst>
                <a:ext uri="{FF2B5EF4-FFF2-40B4-BE49-F238E27FC236}">
                  <a16:creationId xmlns:a16="http://schemas.microsoft.com/office/drawing/2014/main" id="{84D5560A-3AA1-449B-90F1-7F760B04408C}"/>
                </a:ext>
              </a:extLst>
            </p:cNvPr>
            <p:cNvSpPr/>
            <p:nvPr/>
          </p:nvSpPr>
          <p:spPr>
            <a:xfrm>
              <a:off x="-872285" y="-95752"/>
              <a:ext cx="2317862" cy="39967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اعتماد لائحة المراجعة الداخلية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35" name="Picture 34">
              <a:extLst>
                <a:ext uri="{FF2B5EF4-FFF2-40B4-BE49-F238E27FC236}">
                  <a16:creationId xmlns:a16="http://schemas.microsoft.com/office/drawing/2014/main" id="{80AA8EAA-8EDF-44F7-9F64-D2CC099844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69" name="Rectangle 68">
              <a:extLst>
                <a:ext uri="{FF2B5EF4-FFF2-40B4-BE49-F238E27FC236}">
                  <a16:creationId xmlns:a16="http://schemas.microsoft.com/office/drawing/2014/main" id="{765D3E6D-A16E-42A3-AD66-AE02E59DAD52}"/>
                </a:ext>
              </a:extLst>
            </p:cNvPr>
            <p:cNvSpPr/>
            <p:nvPr/>
          </p:nvSpPr>
          <p:spPr>
            <a:xfrm>
              <a:off x="1468772" y="-362"/>
              <a:ext cx="146849" cy="2015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D85147E5-AA26-4A21-A411-DDBA16716808}"/>
              </a:ext>
            </a:extLst>
          </p:cNvPr>
          <p:cNvGrpSpPr/>
          <p:nvPr/>
        </p:nvGrpSpPr>
        <p:grpSpPr>
          <a:xfrm>
            <a:off x="1814732" y="3317892"/>
            <a:ext cx="10039505" cy="814307"/>
            <a:chOff x="-3621985" y="-95752"/>
            <a:chExt cx="5326789" cy="399673"/>
          </a:xfrm>
        </p:grpSpPr>
        <p:sp>
          <p:nvSpPr>
            <p:cNvPr id="37" name="Rectangle 36">
              <a:extLst>
                <a:ext uri="{FF2B5EF4-FFF2-40B4-BE49-F238E27FC236}">
                  <a16:creationId xmlns:a16="http://schemas.microsoft.com/office/drawing/2014/main" id="{5085E7C7-A887-4CFC-ADFA-056165AF7B77}"/>
                </a:ext>
              </a:extLst>
            </p:cNvPr>
            <p:cNvSpPr/>
            <p:nvPr/>
          </p:nvSpPr>
          <p:spPr>
            <a:xfrm>
              <a:off x="-3621985" y="-95752"/>
              <a:ext cx="5067562" cy="39967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اعتماد تقييم المخاطر الخاص بعملية المراجعة الداخلية وكذلك اعتماد خطة المراجعة الداخلية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38" name="Picture 37">
              <a:extLst>
                <a:ext uri="{FF2B5EF4-FFF2-40B4-BE49-F238E27FC236}">
                  <a16:creationId xmlns:a16="http://schemas.microsoft.com/office/drawing/2014/main" id="{70B58304-78E2-4F81-9E33-0B1A645150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70" name="Rectangle 69">
              <a:extLst>
                <a:ext uri="{FF2B5EF4-FFF2-40B4-BE49-F238E27FC236}">
                  <a16:creationId xmlns:a16="http://schemas.microsoft.com/office/drawing/2014/main" id="{47357A97-D595-4C63-9BF3-B39839952626}"/>
                </a:ext>
              </a:extLst>
            </p:cNvPr>
            <p:cNvSpPr/>
            <p:nvPr/>
          </p:nvSpPr>
          <p:spPr>
            <a:xfrm>
              <a:off x="1501766" y="-40848"/>
              <a:ext cx="146849" cy="23410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9654E556-1965-4B7E-9CAF-0E077E4C24BF}"/>
              </a:ext>
            </a:extLst>
          </p:cNvPr>
          <p:cNvGrpSpPr/>
          <p:nvPr/>
        </p:nvGrpSpPr>
        <p:grpSpPr>
          <a:xfrm>
            <a:off x="168880" y="4360588"/>
            <a:ext cx="11685357" cy="915635"/>
            <a:chOff x="-4495246" y="-51736"/>
            <a:chExt cx="6200050" cy="449406"/>
          </a:xfrm>
        </p:grpSpPr>
        <p:sp>
          <p:nvSpPr>
            <p:cNvPr id="61" name="Rectangle 60">
              <a:extLst>
                <a:ext uri="{FF2B5EF4-FFF2-40B4-BE49-F238E27FC236}">
                  <a16:creationId xmlns:a16="http://schemas.microsoft.com/office/drawing/2014/main" id="{031E1C02-4CAF-4369-8668-FD083D2DDDB6}"/>
                </a:ext>
              </a:extLst>
            </p:cNvPr>
            <p:cNvSpPr/>
            <p:nvPr/>
          </p:nvSpPr>
          <p:spPr>
            <a:xfrm>
              <a:off x="-4495246" y="-2003"/>
              <a:ext cx="5940822" cy="39967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استلام ومراجعة تقارير وخطابات ممثل المراجعة الداخلية المتعلقة بنتائج أنشطة المراجعة أو غيرها من الأمور حسب الضرورة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التي يراها ممثل المراجع الداخلي و / أو لجنة المراجعة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62" name="Picture 61">
              <a:extLst>
                <a:ext uri="{FF2B5EF4-FFF2-40B4-BE49-F238E27FC236}">
                  <a16:creationId xmlns:a16="http://schemas.microsoft.com/office/drawing/2014/main" id="{2DFB4292-6952-4058-A934-49104DCAC5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71" name="Rectangle 70">
              <a:extLst>
                <a:ext uri="{FF2B5EF4-FFF2-40B4-BE49-F238E27FC236}">
                  <a16:creationId xmlns:a16="http://schemas.microsoft.com/office/drawing/2014/main" id="{6CC6DFDB-51BA-4A63-9B9F-CAAC7554C551}"/>
                </a:ext>
              </a:extLst>
            </p:cNvPr>
            <p:cNvSpPr/>
            <p:nvPr/>
          </p:nvSpPr>
          <p:spPr>
            <a:xfrm>
              <a:off x="1468225" y="-51736"/>
              <a:ext cx="146848" cy="26857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ج</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3A09382E-D1CE-4661-82FD-1466A65D7273}"/>
              </a:ext>
            </a:extLst>
          </p:cNvPr>
          <p:cNvGrpSpPr/>
          <p:nvPr/>
        </p:nvGrpSpPr>
        <p:grpSpPr>
          <a:xfrm>
            <a:off x="168880" y="5575162"/>
            <a:ext cx="11685357" cy="814307"/>
            <a:chOff x="-4495246" y="-2003"/>
            <a:chExt cx="6200050" cy="399673"/>
          </a:xfrm>
        </p:grpSpPr>
        <p:sp>
          <p:nvSpPr>
            <p:cNvPr id="64" name="Rectangle 63">
              <a:extLst>
                <a:ext uri="{FF2B5EF4-FFF2-40B4-BE49-F238E27FC236}">
                  <a16:creationId xmlns:a16="http://schemas.microsoft.com/office/drawing/2014/main" id="{FEDD4626-6D99-42BD-8B6F-E919461ACB9C}"/>
                </a:ext>
              </a:extLst>
            </p:cNvPr>
            <p:cNvSpPr/>
            <p:nvPr/>
          </p:nvSpPr>
          <p:spPr>
            <a:xfrm>
              <a:off x="-4495246" y="-2003"/>
              <a:ext cx="5940822" cy="39967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الدعوة إلى عقد الاجتماعات مع ممثل إدارة المراجعة الداخلية بدون حضور الإدارة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65" name="Picture 64">
              <a:extLst>
                <a:ext uri="{FF2B5EF4-FFF2-40B4-BE49-F238E27FC236}">
                  <a16:creationId xmlns:a16="http://schemas.microsoft.com/office/drawing/2014/main" id="{0C5B2AC0-8FE5-4E05-BA45-25614390C7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72" name="Rectangle 71">
              <a:extLst>
                <a:ext uri="{FF2B5EF4-FFF2-40B4-BE49-F238E27FC236}">
                  <a16:creationId xmlns:a16="http://schemas.microsoft.com/office/drawing/2014/main" id="{88A1B656-E0A8-451E-B790-73C922747D29}"/>
                </a:ext>
              </a:extLst>
            </p:cNvPr>
            <p:cNvSpPr/>
            <p:nvPr/>
          </p:nvSpPr>
          <p:spPr>
            <a:xfrm>
              <a:off x="1468225" y="12846"/>
              <a:ext cx="146848" cy="20813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د</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3" name="Group 72">
            <a:extLst>
              <a:ext uri="{FF2B5EF4-FFF2-40B4-BE49-F238E27FC236}">
                <a16:creationId xmlns:a16="http://schemas.microsoft.com/office/drawing/2014/main" id="{92FE3E86-BC79-459C-BD63-290B37CC985D}"/>
              </a:ext>
            </a:extLst>
          </p:cNvPr>
          <p:cNvGrpSpPr/>
          <p:nvPr/>
        </p:nvGrpSpPr>
        <p:grpSpPr>
          <a:xfrm>
            <a:off x="245481" y="1214197"/>
            <a:ext cx="11701037" cy="1074384"/>
            <a:chOff x="-17533833" y="-39112"/>
            <a:chExt cx="24103445" cy="2080041"/>
          </a:xfrm>
        </p:grpSpPr>
        <p:grpSp>
          <p:nvGrpSpPr>
            <p:cNvPr id="74" name="Group 73">
              <a:extLst>
                <a:ext uri="{FF2B5EF4-FFF2-40B4-BE49-F238E27FC236}">
                  <a16:creationId xmlns:a16="http://schemas.microsoft.com/office/drawing/2014/main" id="{6EDCAA3B-1A58-441E-9922-941728846758}"/>
                </a:ext>
              </a:extLst>
            </p:cNvPr>
            <p:cNvGrpSpPr/>
            <p:nvPr/>
          </p:nvGrpSpPr>
          <p:grpSpPr>
            <a:xfrm>
              <a:off x="4754880" y="140677"/>
              <a:ext cx="1814732" cy="1370488"/>
              <a:chOff x="2884708" y="3234037"/>
              <a:chExt cx="2179661" cy="1841508"/>
            </a:xfrm>
          </p:grpSpPr>
          <p:pic>
            <p:nvPicPr>
              <p:cNvPr id="78" name="Picture 2" descr="Assurance png 1 » PNG Image">
                <a:extLst>
                  <a:ext uri="{FF2B5EF4-FFF2-40B4-BE49-F238E27FC236}">
                    <a16:creationId xmlns:a16="http://schemas.microsoft.com/office/drawing/2014/main" id="{4274093A-BF74-4F23-A5C5-C0E5D9D5A01C}"/>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79" name="Oval 78">
                <a:extLst>
                  <a:ext uri="{FF2B5EF4-FFF2-40B4-BE49-F238E27FC236}">
                    <a16:creationId xmlns:a16="http://schemas.microsoft.com/office/drawing/2014/main" id="{B5CBDD2B-C33C-4F57-8EF4-CE724ED42644}"/>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75" name="Group 74">
              <a:extLst>
                <a:ext uri="{FF2B5EF4-FFF2-40B4-BE49-F238E27FC236}">
                  <a16:creationId xmlns:a16="http://schemas.microsoft.com/office/drawing/2014/main" id="{7C171114-BE19-492F-B043-70F7FC46E2DE}"/>
                </a:ext>
              </a:extLst>
            </p:cNvPr>
            <p:cNvGrpSpPr/>
            <p:nvPr/>
          </p:nvGrpSpPr>
          <p:grpSpPr>
            <a:xfrm>
              <a:off x="-17533833" y="-39112"/>
              <a:ext cx="23903775" cy="2080041"/>
              <a:chOff x="-39142280" y="-512354"/>
              <a:chExt cx="45193776" cy="2050268"/>
            </a:xfrm>
          </p:grpSpPr>
          <p:sp>
            <p:nvSpPr>
              <p:cNvPr id="76" name="Text Box 1899">
                <a:extLst>
                  <a:ext uri="{FF2B5EF4-FFF2-40B4-BE49-F238E27FC236}">
                    <a16:creationId xmlns:a16="http://schemas.microsoft.com/office/drawing/2014/main" id="{CF93064B-6085-4237-B2D9-B892AB2BFB58}"/>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7</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7" name="Text Box 1900">
                <a:extLst>
                  <a:ext uri="{FF2B5EF4-FFF2-40B4-BE49-F238E27FC236}">
                    <a16:creationId xmlns:a16="http://schemas.microsoft.com/office/drawing/2014/main" id="{88297FD8-8F93-4C39-95D6-9645398642A9}"/>
                  </a:ext>
                </a:extLst>
              </p:cNvPr>
              <p:cNvSpPr txBox="1"/>
              <p:nvPr/>
            </p:nvSpPr>
            <p:spPr>
              <a:xfrm>
                <a:off x="-39142280" y="-512354"/>
                <a:ext cx="42503420" cy="2050268"/>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للحفاظ على استقلالية وصلاحيات المراجعة الداخلية، اتبعت الشركة توصيات من حيث قيام المراجعة الداخلية برفع التقارير وظيفيا </a:t>
                </a:r>
                <a:b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br>
                <a:r>
                  <a:rPr kumimoji="0" lang="ar-EG" sz="24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إلى لجنة المراجعة،. رفع التقارير وظيفيا يعني أن على لجنة المراجعة عمل التالي</a:t>
                </a:r>
                <a:endParaRPr kumimoji="0" lang="en-ZA" sz="2400" b="0"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grpSp>
      </p:grpSp>
    </p:spTree>
    <p:extLst>
      <p:ext uri="{BB962C8B-B14F-4D97-AF65-F5344CB8AC3E}">
        <p14:creationId xmlns:p14="http://schemas.microsoft.com/office/powerpoint/2010/main" val="7421628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 calcmode="lin" valueType="num">
                                      <p:cBhvr>
                                        <p:cTn id="9" dur="500" fill="hold"/>
                                        <p:tgtEl>
                                          <p:spTgt spid="73"/>
                                        </p:tgtEl>
                                        <p:attrNameLst>
                                          <p:attrName>style.rotation</p:attrName>
                                        </p:attrNameLst>
                                      </p:cBhvr>
                                      <p:tavLst>
                                        <p:tav tm="0">
                                          <p:val>
                                            <p:fltVal val="360"/>
                                          </p:val>
                                        </p:tav>
                                        <p:tav tm="100000">
                                          <p:val>
                                            <p:fltVal val="0"/>
                                          </p:val>
                                        </p:tav>
                                      </p:tavLst>
                                    </p:anim>
                                    <p:animEffect transition="in" filter="fade">
                                      <p:cBhvr>
                                        <p:cTn id="10" dur="500"/>
                                        <p:tgtEl>
                                          <p:spTgt spid="7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80">
                                          <p:stCondLst>
                                            <p:cond delay="0"/>
                                          </p:stCondLst>
                                        </p:cTn>
                                        <p:tgtEl>
                                          <p:spTgt spid="33"/>
                                        </p:tgtEl>
                                      </p:cBhvr>
                                    </p:animEffect>
                                    <p:anim calcmode="lin" valueType="num">
                                      <p:cBhvr>
                                        <p:cTn id="16"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21" dur="26">
                                          <p:stCondLst>
                                            <p:cond delay="650"/>
                                          </p:stCondLst>
                                        </p:cTn>
                                        <p:tgtEl>
                                          <p:spTgt spid="33"/>
                                        </p:tgtEl>
                                      </p:cBhvr>
                                      <p:to x="100000" y="60000"/>
                                    </p:animScale>
                                    <p:animScale>
                                      <p:cBhvr>
                                        <p:cTn id="22" dur="166" decel="50000">
                                          <p:stCondLst>
                                            <p:cond delay="676"/>
                                          </p:stCondLst>
                                        </p:cTn>
                                        <p:tgtEl>
                                          <p:spTgt spid="33"/>
                                        </p:tgtEl>
                                      </p:cBhvr>
                                      <p:to x="100000" y="100000"/>
                                    </p:animScale>
                                    <p:animScale>
                                      <p:cBhvr>
                                        <p:cTn id="23" dur="26">
                                          <p:stCondLst>
                                            <p:cond delay="1312"/>
                                          </p:stCondLst>
                                        </p:cTn>
                                        <p:tgtEl>
                                          <p:spTgt spid="33"/>
                                        </p:tgtEl>
                                      </p:cBhvr>
                                      <p:to x="100000" y="80000"/>
                                    </p:animScale>
                                    <p:animScale>
                                      <p:cBhvr>
                                        <p:cTn id="24" dur="166" decel="50000">
                                          <p:stCondLst>
                                            <p:cond delay="1338"/>
                                          </p:stCondLst>
                                        </p:cTn>
                                        <p:tgtEl>
                                          <p:spTgt spid="33"/>
                                        </p:tgtEl>
                                      </p:cBhvr>
                                      <p:to x="100000" y="100000"/>
                                    </p:animScale>
                                    <p:animScale>
                                      <p:cBhvr>
                                        <p:cTn id="25" dur="26">
                                          <p:stCondLst>
                                            <p:cond delay="1642"/>
                                          </p:stCondLst>
                                        </p:cTn>
                                        <p:tgtEl>
                                          <p:spTgt spid="33"/>
                                        </p:tgtEl>
                                      </p:cBhvr>
                                      <p:to x="100000" y="90000"/>
                                    </p:animScale>
                                    <p:animScale>
                                      <p:cBhvr>
                                        <p:cTn id="26" dur="166" decel="50000">
                                          <p:stCondLst>
                                            <p:cond delay="1668"/>
                                          </p:stCondLst>
                                        </p:cTn>
                                        <p:tgtEl>
                                          <p:spTgt spid="33"/>
                                        </p:tgtEl>
                                      </p:cBhvr>
                                      <p:to x="100000" y="100000"/>
                                    </p:animScale>
                                    <p:animScale>
                                      <p:cBhvr>
                                        <p:cTn id="27" dur="26">
                                          <p:stCondLst>
                                            <p:cond delay="1808"/>
                                          </p:stCondLst>
                                        </p:cTn>
                                        <p:tgtEl>
                                          <p:spTgt spid="33"/>
                                        </p:tgtEl>
                                      </p:cBhvr>
                                      <p:to x="100000" y="95000"/>
                                    </p:animScale>
                                    <p:animScale>
                                      <p:cBhvr>
                                        <p:cTn id="28" dur="166" decel="50000">
                                          <p:stCondLst>
                                            <p:cond delay="1834"/>
                                          </p:stCondLst>
                                        </p:cTn>
                                        <p:tgtEl>
                                          <p:spTgt spid="3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down)">
                                      <p:cBhvr>
                                        <p:cTn id="33" dur="580">
                                          <p:stCondLst>
                                            <p:cond delay="0"/>
                                          </p:stCondLst>
                                        </p:cTn>
                                        <p:tgtEl>
                                          <p:spTgt spid="36"/>
                                        </p:tgtEl>
                                      </p:cBhvr>
                                    </p:animEffect>
                                    <p:anim calcmode="lin" valueType="num">
                                      <p:cBhvr>
                                        <p:cTn id="34"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39" dur="26">
                                          <p:stCondLst>
                                            <p:cond delay="650"/>
                                          </p:stCondLst>
                                        </p:cTn>
                                        <p:tgtEl>
                                          <p:spTgt spid="36"/>
                                        </p:tgtEl>
                                      </p:cBhvr>
                                      <p:to x="100000" y="60000"/>
                                    </p:animScale>
                                    <p:animScale>
                                      <p:cBhvr>
                                        <p:cTn id="40" dur="166" decel="50000">
                                          <p:stCondLst>
                                            <p:cond delay="676"/>
                                          </p:stCondLst>
                                        </p:cTn>
                                        <p:tgtEl>
                                          <p:spTgt spid="36"/>
                                        </p:tgtEl>
                                      </p:cBhvr>
                                      <p:to x="100000" y="100000"/>
                                    </p:animScale>
                                    <p:animScale>
                                      <p:cBhvr>
                                        <p:cTn id="41" dur="26">
                                          <p:stCondLst>
                                            <p:cond delay="1312"/>
                                          </p:stCondLst>
                                        </p:cTn>
                                        <p:tgtEl>
                                          <p:spTgt spid="36"/>
                                        </p:tgtEl>
                                      </p:cBhvr>
                                      <p:to x="100000" y="80000"/>
                                    </p:animScale>
                                    <p:animScale>
                                      <p:cBhvr>
                                        <p:cTn id="42" dur="166" decel="50000">
                                          <p:stCondLst>
                                            <p:cond delay="1338"/>
                                          </p:stCondLst>
                                        </p:cTn>
                                        <p:tgtEl>
                                          <p:spTgt spid="36"/>
                                        </p:tgtEl>
                                      </p:cBhvr>
                                      <p:to x="100000" y="100000"/>
                                    </p:animScale>
                                    <p:animScale>
                                      <p:cBhvr>
                                        <p:cTn id="43" dur="26">
                                          <p:stCondLst>
                                            <p:cond delay="1642"/>
                                          </p:stCondLst>
                                        </p:cTn>
                                        <p:tgtEl>
                                          <p:spTgt spid="36"/>
                                        </p:tgtEl>
                                      </p:cBhvr>
                                      <p:to x="100000" y="90000"/>
                                    </p:animScale>
                                    <p:animScale>
                                      <p:cBhvr>
                                        <p:cTn id="44" dur="166" decel="50000">
                                          <p:stCondLst>
                                            <p:cond delay="1668"/>
                                          </p:stCondLst>
                                        </p:cTn>
                                        <p:tgtEl>
                                          <p:spTgt spid="36"/>
                                        </p:tgtEl>
                                      </p:cBhvr>
                                      <p:to x="100000" y="100000"/>
                                    </p:animScale>
                                    <p:animScale>
                                      <p:cBhvr>
                                        <p:cTn id="45" dur="26">
                                          <p:stCondLst>
                                            <p:cond delay="1808"/>
                                          </p:stCondLst>
                                        </p:cTn>
                                        <p:tgtEl>
                                          <p:spTgt spid="36"/>
                                        </p:tgtEl>
                                      </p:cBhvr>
                                      <p:to x="100000" y="95000"/>
                                    </p:animScale>
                                    <p:animScale>
                                      <p:cBhvr>
                                        <p:cTn id="46" dur="166" decel="50000">
                                          <p:stCondLst>
                                            <p:cond delay="1834"/>
                                          </p:stCondLst>
                                        </p:cTn>
                                        <p:tgtEl>
                                          <p:spTgt spid="36"/>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down)">
                                      <p:cBhvr>
                                        <p:cTn id="51" dur="580">
                                          <p:stCondLst>
                                            <p:cond delay="0"/>
                                          </p:stCondLst>
                                        </p:cTn>
                                        <p:tgtEl>
                                          <p:spTgt spid="60"/>
                                        </p:tgtEl>
                                      </p:cBhvr>
                                    </p:animEffect>
                                    <p:anim calcmode="lin" valueType="num">
                                      <p:cBhvr>
                                        <p:cTn id="52"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57" dur="26">
                                          <p:stCondLst>
                                            <p:cond delay="650"/>
                                          </p:stCondLst>
                                        </p:cTn>
                                        <p:tgtEl>
                                          <p:spTgt spid="60"/>
                                        </p:tgtEl>
                                      </p:cBhvr>
                                      <p:to x="100000" y="60000"/>
                                    </p:animScale>
                                    <p:animScale>
                                      <p:cBhvr>
                                        <p:cTn id="58" dur="166" decel="50000">
                                          <p:stCondLst>
                                            <p:cond delay="676"/>
                                          </p:stCondLst>
                                        </p:cTn>
                                        <p:tgtEl>
                                          <p:spTgt spid="60"/>
                                        </p:tgtEl>
                                      </p:cBhvr>
                                      <p:to x="100000" y="100000"/>
                                    </p:animScale>
                                    <p:animScale>
                                      <p:cBhvr>
                                        <p:cTn id="59" dur="26">
                                          <p:stCondLst>
                                            <p:cond delay="1312"/>
                                          </p:stCondLst>
                                        </p:cTn>
                                        <p:tgtEl>
                                          <p:spTgt spid="60"/>
                                        </p:tgtEl>
                                      </p:cBhvr>
                                      <p:to x="100000" y="80000"/>
                                    </p:animScale>
                                    <p:animScale>
                                      <p:cBhvr>
                                        <p:cTn id="60" dur="166" decel="50000">
                                          <p:stCondLst>
                                            <p:cond delay="1338"/>
                                          </p:stCondLst>
                                        </p:cTn>
                                        <p:tgtEl>
                                          <p:spTgt spid="60"/>
                                        </p:tgtEl>
                                      </p:cBhvr>
                                      <p:to x="100000" y="100000"/>
                                    </p:animScale>
                                    <p:animScale>
                                      <p:cBhvr>
                                        <p:cTn id="61" dur="26">
                                          <p:stCondLst>
                                            <p:cond delay="1642"/>
                                          </p:stCondLst>
                                        </p:cTn>
                                        <p:tgtEl>
                                          <p:spTgt spid="60"/>
                                        </p:tgtEl>
                                      </p:cBhvr>
                                      <p:to x="100000" y="90000"/>
                                    </p:animScale>
                                    <p:animScale>
                                      <p:cBhvr>
                                        <p:cTn id="62" dur="166" decel="50000">
                                          <p:stCondLst>
                                            <p:cond delay="1668"/>
                                          </p:stCondLst>
                                        </p:cTn>
                                        <p:tgtEl>
                                          <p:spTgt spid="60"/>
                                        </p:tgtEl>
                                      </p:cBhvr>
                                      <p:to x="100000" y="100000"/>
                                    </p:animScale>
                                    <p:animScale>
                                      <p:cBhvr>
                                        <p:cTn id="63" dur="26">
                                          <p:stCondLst>
                                            <p:cond delay="1808"/>
                                          </p:stCondLst>
                                        </p:cTn>
                                        <p:tgtEl>
                                          <p:spTgt spid="60"/>
                                        </p:tgtEl>
                                      </p:cBhvr>
                                      <p:to x="100000" y="95000"/>
                                    </p:animScale>
                                    <p:animScale>
                                      <p:cBhvr>
                                        <p:cTn id="64" dur="166" decel="50000">
                                          <p:stCondLst>
                                            <p:cond delay="1834"/>
                                          </p:stCondLst>
                                        </p:cTn>
                                        <p:tgtEl>
                                          <p:spTgt spid="60"/>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nodeType="click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ipe(down)">
                                      <p:cBhvr>
                                        <p:cTn id="69" dur="580">
                                          <p:stCondLst>
                                            <p:cond delay="0"/>
                                          </p:stCondLst>
                                        </p:cTn>
                                        <p:tgtEl>
                                          <p:spTgt spid="63"/>
                                        </p:tgtEl>
                                      </p:cBhvr>
                                    </p:animEffect>
                                    <p:anim calcmode="lin" valueType="num">
                                      <p:cBhvr>
                                        <p:cTn id="70"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75" dur="26">
                                          <p:stCondLst>
                                            <p:cond delay="650"/>
                                          </p:stCondLst>
                                        </p:cTn>
                                        <p:tgtEl>
                                          <p:spTgt spid="63"/>
                                        </p:tgtEl>
                                      </p:cBhvr>
                                      <p:to x="100000" y="60000"/>
                                    </p:animScale>
                                    <p:animScale>
                                      <p:cBhvr>
                                        <p:cTn id="76" dur="166" decel="50000">
                                          <p:stCondLst>
                                            <p:cond delay="676"/>
                                          </p:stCondLst>
                                        </p:cTn>
                                        <p:tgtEl>
                                          <p:spTgt spid="63"/>
                                        </p:tgtEl>
                                      </p:cBhvr>
                                      <p:to x="100000" y="100000"/>
                                    </p:animScale>
                                    <p:animScale>
                                      <p:cBhvr>
                                        <p:cTn id="77" dur="26">
                                          <p:stCondLst>
                                            <p:cond delay="1312"/>
                                          </p:stCondLst>
                                        </p:cTn>
                                        <p:tgtEl>
                                          <p:spTgt spid="63"/>
                                        </p:tgtEl>
                                      </p:cBhvr>
                                      <p:to x="100000" y="80000"/>
                                    </p:animScale>
                                    <p:animScale>
                                      <p:cBhvr>
                                        <p:cTn id="78" dur="166" decel="50000">
                                          <p:stCondLst>
                                            <p:cond delay="1338"/>
                                          </p:stCondLst>
                                        </p:cTn>
                                        <p:tgtEl>
                                          <p:spTgt spid="63"/>
                                        </p:tgtEl>
                                      </p:cBhvr>
                                      <p:to x="100000" y="100000"/>
                                    </p:animScale>
                                    <p:animScale>
                                      <p:cBhvr>
                                        <p:cTn id="79" dur="26">
                                          <p:stCondLst>
                                            <p:cond delay="1642"/>
                                          </p:stCondLst>
                                        </p:cTn>
                                        <p:tgtEl>
                                          <p:spTgt spid="63"/>
                                        </p:tgtEl>
                                      </p:cBhvr>
                                      <p:to x="100000" y="90000"/>
                                    </p:animScale>
                                    <p:animScale>
                                      <p:cBhvr>
                                        <p:cTn id="80" dur="166" decel="50000">
                                          <p:stCondLst>
                                            <p:cond delay="1668"/>
                                          </p:stCondLst>
                                        </p:cTn>
                                        <p:tgtEl>
                                          <p:spTgt spid="63"/>
                                        </p:tgtEl>
                                      </p:cBhvr>
                                      <p:to x="100000" y="100000"/>
                                    </p:animScale>
                                    <p:animScale>
                                      <p:cBhvr>
                                        <p:cTn id="81" dur="26">
                                          <p:stCondLst>
                                            <p:cond delay="1808"/>
                                          </p:stCondLst>
                                        </p:cTn>
                                        <p:tgtEl>
                                          <p:spTgt spid="63"/>
                                        </p:tgtEl>
                                      </p:cBhvr>
                                      <p:to x="100000" y="95000"/>
                                    </p:animScale>
                                    <p:animScale>
                                      <p:cBhvr>
                                        <p:cTn id="82" dur="166" decel="50000">
                                          <p:stCondLst>
                                            <p:cond delay="1834"/>
                                          </p:stCondLst>
                                        </p:cTn>
                                        <p:tgtEl>
                                          <p:spTgt spid="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33" name="Group 32">
            <a:extLst>
              <a:ext uri="{FF2B5EF4-FFF2-40B4-BE49-F238E27FC236}">
                <a16:creationId xmlns:a16="http://schemas.microsoft.com/office/drawing/2014/main" id="{5BCC7116-2C1E-4E3B-A432-0880DF9D95D1}"/>
              </a:ext>
            </a:extLst>
          </p:cNvPr>
          <p:cNvGrpSpPr/>
          <p:nvPr/>
        </p:nvGrpSpPr>
        <p:grpSpPr>
          <a:xfrm>
            <a:off x="760843" y="1817367"/>
            <a:ext cx="7752085" cy="814307"/>
            <a:chOff x="-2408319" y="-47876"/>
            <a:chExt cx="4113123" cy="399673"/>
          </a:xfrm>
        </p:grpSpPr>
        <p:sp>
          <p:nvSpPr>
            <p:cNvPr id="34" name="Rectangle 33">
              <a:extLst>
                <a:ext uri="{FF2B5EF4-FFF2-40B4-BE49-F238E27FC236}">
                  <a16:creationId xmlns:a16="http://schemas.microsoft.com/office/drawing/2014/main" id="{84D5560A-3AA1-449B-90F1-7F760B04408C}"/>
                </a:ext>
              </a:extLst>
            </p:cNvPr>
            <p:cNvSpPr/>
            <p:nvPr/>
          </p:nvSpPr>
          <p:spPr>
            <a:xfrm>
              <a:off x="-2408319" y="-47876"/>
              <a:ext cx="3832499" cy="39967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بناء على توصيات العضو المنتدب ، تعمل لجنة المراجعة على اعتماد العقود السنوية، تقييم الأداء للمراجعة الداخلية بما يتفق مع سياسة الشركة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35" name="Picture 34">
              <a:extLst>
                <a:ext uri="{FF2B5EF4-FFF2-40B4-BE49-F238E27FC236}">
                  <a16:creationId xmlns:a16="http://schemas.microsoft.com/office/drawing/2014/main" id="{80AA8EAA-8EDF-44F7-9F64-D2CC099844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69" name="Rectangle 68">
              <a:extLst>
                <a:ext uri="{FF2B5EF4-FFF2-40B4-BE49-F238E27FC236}">
                  <a16:creationId xmlns:a16="http://schemas.microsoft.com/office/drawing/2014/main" id="{765D3E6D-A16E-42A3-AD66-AE02E59DAD52}"/>
                </a:ext>
              </a:extLst>
            </p:cNvPr>
            <p:cNvSpPr/>
            <p:nvPr/>
          </p:nvSpPr>
          <p:spPr>
            <a:xfrm>
              <a:off x="1468772" y="-362"/>
              <a:ext cx="146849" cy="20152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ه</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D85147E5-AA26-4A21-A411-DDBA16716808}"/>
              </a:ext>
            </a:extLst>
          </p:cNvPr>
          <p:cNvGrpSpPr/>
          <p:nvPr/>
        </p:nvGrpSpPr>
        <p:grpSpPr>
          <a:xfrm>
            <a:off x="801171" y="3583719"/>
            <a:ext cx="7711757" cy="1124718"/>
            <a:chOff x="-2386922" y="-95752"/>
            <a:chExt cx="4091726" cy="552027"/>
          </a:xfrm>
        </p:grpSpPr>
        <p:sp>
          <p:nvSpPr>
            <p:cNvPr id="37" name="Rectangle 36">
              <a:extLst>
                <a:ext uri="{FF2B5EF4-FFF2-40B4-BE49-F238E27FC236}">
                  <a16:creationId xmlns:a16="http://schemas.microsoft.com/office/drawing/2014/main" id="{5085E7C7-A887-4CFC-ADFA-056165AF7B77}"/>
                </a:ext>
              </a:extLst>
            </p:cNvPr>
            <p:cNvSpPr/>
            <p:nvPr/>
          </p:nvSpPr>
          <p:spPr>
            <a:xfrm>
              <a:off x="-2386922" y="-95752"/>
              <a:ext cx="3832499" cy="55202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الاستفسار من الإدارة و ممثل المراجعة الداخلية لتحديد ما إذا كان هنالك قيود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نطاق أو موازنة العمل التي من الممكن أن تعيق قدرة المراجعة الداخلية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تنفيذ مهامها</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38" name="Picture 37">
              <a:extLst>
                <a:ext uri="{FF2B5EF4-FFF2-40B4-BE49-F238E27FC236}">
                  <a16:creationId xmlns:a16="http://schemas.microsoft.com/office/drawing/2014/main" id="{70B58304-78E2-4F81-9E33-0B1A645150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70" name="Rectangle 69">
              <a:extLst>
                <a:ext uri="{FF2B5EF4-FFF2-40B4-BE49-F238E27FC236}">
                  <a16:creationId xmlns:a16="http://schemas.microsoft.com/office/drawing/2014/main" id="{47357A97-D595-4C63-9BF3-B39839952626}"/>
                </a:ext>
              </a:extLst>
            </p:cNvPr>
            <p:cNvSpPr/>
            <p:nvPr/>
          </p:nvSpPr>
          <p:spPr>
            <a:xfrm>
              <a:off x="1468774" y="-31363"/>
              <a:ext cx="146849" cy="23410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9654E556-1965-4B7E-9CAF-0E077E4C24BF}"/>
              </a:ext>
            </a:extLst>
          </p:cNvPr>
          <p:cNvGrpSpPr/>
          <p:nvPr/>
        </p:nvGrpSpPr>
        <p:grpSpPr>
          <a:xfrm>
            <a:off x="3603299" y="5226944"/>
            <a:ext cx="7552455" cy="983096"/>
            <a:chOff x="-2302399" y="-46893"/>
            <a:chExt cx="4007203" cy="482517"/>
          </a:xfrm>
        </p:grpSpPr>
        <p:sp>
          <p:nvSpPr>
            <p:cNvPr id="61" name="Rectangle 60">
              <a:extLst>
                <a:ext uri="{FF2B5EF4-FFF2-40B4-BE49-F238E27FC236}">
                  <a16:creationId xmlns:a16="http://schemas.microsoft.com/office/drawing/2014/main" id="{031E1C02-4CAF-4369-8668-FD083D2DDDB6}"/>
                </a:ext>
              </a:extLst>
            </p:cNvPr>
            <p:cNvSpPr/>
            <p:nvPr/>
          </p:nvSpPr>
          <p:spPr>
            <a:xfrm>
              <a:off x="-2302399" y="-2003"/>
              <a:ext cx="3747975" cy="43762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تقييم مدى قدرة وكفاية عقود المراجعة الداخلية لتنفيذ مهامها بدون معوقات</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pic>
          <p:nvPicPr>
            <p:cNvPr id="62" name="Picture 61">
              <a:extLst>
                <a:ext uri="{FF2B5EF4-FFF2-40B4-BE49-F238E27FC236}">
                  <a16:creationId xmlns:a16="http://schemas.microsoft.com/office/drawing/2014/main" id="{2DFB4292-6952-4058-A934-49104DCAC5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79589" y="0"/>
              <a:ext cx="325215" cy="293796"/>
            </a:xfrm>
            <a:prstGeom prst="rect">
              <a:avLst/>
            </a:prstGeom>
            <a:noFill/>
          </p:spPr>
        </p:pic>
        <p:sp>
          <p:nvSpPr>
            <p:cNvPr id="71" name="Rectangle 70">
              <a:extLst>
                <a:ext uri="{FF2B5EF4-FFF2-40B4-BE49-F238E27FC236}">
                  <a16:creationId xmlns:a16="http://schemas.microsoft.com/office/drawing/2014/main" id="{6CC6DFDB-51BA-4A63-9B9F-CAAC7554C551}"/>
                </a:ext>
              </a:extLst>
            </p:cNvPr>
            <p:cNvSpPr/>
            <p:nvPr/>
          </p:nvSpPr>
          <p:spPr>
            <a:xfrm>
              <a:off x="1465325" y="-46893"/>
              <a:ext cx="146848" cy="26857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ز</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a16="http://schemas.microsoft.com/office/drawing/2014/main" id="{3BD09403-5227-41AB-852F-0A113A605702}"/>
              </a:ext>
            </a:extLst>
          </p:cNvPr>
          <p:cNvGrpSpPr/>
          <p:nvPr/>
        </p:nvGrpSpPr>
        <p:grpSpPr>
          <a:xfrm>
            <a:off x="8633998" y="1748857"/>
            <a:ext cx="3220239" cy="3360286"/>
            <a:chOff x="0" y="0"/>
            <a:chExt cx="4957602" cy="4803114"/>
          </a:xfrm>
          <a:blipFill>
            <a:blip r:embed="rId5"/>
            <a:stretch>
              <a:fillRect l="-3000" t="-3000" b="-3000"/>
            </a:stretch>
          </a:blipFill>
        </p:grpSpPr>
        <p:sp>
          <p:nvSpPr>
            <p:cNvPr id="25" name="Rounded Rectangle 89">
              <a:extLst>
                <a:ext uri="{FF2B5EF4-FFF2-40B4-BE49-F238E27FC236}">
                  <a16:creationId xmlns:a16="http://schemas.microsoft.com/office/drawing/2014/main" id="{2CF50477-915A-46AA-A449-40D46CF13821}"/>
                </a:ext>
              </a:extLst>
            </p:cNvPr>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6" name="Rounded Rectangle 90">
              <a:extLst>
                <a:ext uri="{FF2B5EF4-FFF2-40B4-BE49-F238E27FC236}">
                  <a16:creationId xmlns:a16="http://schemas.microsoft.com/office/drawing/2014/main" id="{38292248-C5D8-4489-9369-1003778BDEE7}"/>
                </a:ext>
              </a:extLst>
            </p:cNvPr>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Rounded Rectangle 96">
              <a:extLst>
                <a:ext uri="{FF2B5EF4-FFF2-40B4-BE49-F238E27FC236}">
                  <a16:creationId xmlns:a16="http://schemas.microsoft.com/office/drawing/2014/main" id="{C3B14DB3-8A96-4694-84C6-6D8FCF3EA12F}"/>
                </a:ext>
              </a:extLst>
            </p:cNvPr>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8" name="Rounded Rectangle 97">
              <a:extLst>
                <a:ext uri="{FF2B5EF4-FFF2-40B4-BE49-F238E27FC236}">
                  <a16:creationId xmlns:a16="http://schemas.microsoft.com/office/drawing/2014/main" id="{92FF4F28-9947-4193-BA65-46E778AD3C3F}"/>
                </a:ext>
              </a:extLst>
            </p:cNvPr>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Rounded Rectangle 98">
              <a:extLst>
                <a:ext uri="{FF2B5EF4-FFF2-40B4-BE49-F238E27FC236}">
                  <a16:creationId xmlns:a16="http://schemas.microsoft.com/office/drawing/2014/main" id="{677E5A2C-3C5A-4B20-BD11-FF4965E3DA6F}"/>
                </a:ext>
              </a:extLst>
            </p:cNvPr>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Rounded Rectangle 99">
              <a:extLst>
                <a:ext uri="{FF2B5EF4-FFF2-40B4-BE49-F238E27FC236}">
                  <a16:creationId xmlns:a16="http://schemas.microsoft.com/office/drawing/2014/main" id="{AE8AD1BC-614C-4943-9C0B-4E7830DC678B}"/>
                </a:ext>
              </a:extLst>
            </p:cNvPr>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Rounded Rectangle 100">
              <a:extLst>
                <a:ext uri="{FF2B5EF4-FFF2-40B4-BE49-F238E27FC236}">
                  <a16:creationId xmlns:a16="http://schemas.microsoft.com/office/drawing/2014/main" id="{0EB749AF-2BCD-4B70-8E6F-27F709D02597}"/>
                </a:ext>
              </a:extLst>
            </p:cNvPr>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Rounded Rectangle 101">
              <a:extLst>
                <a:ext uri="{FF2B5EF4-FFF2-40B4-BE49-F238E27FC236}">
                  <a16:creationId xmlns:a16="http://schemas.microsoft.com/office/drawing/2014/main" id="{3E89BE5B-5620-4F14-8BFB-2C0CB7FB44F3}"/>
                </a:ext>
              </a:extLst>
            </p:cNvPr>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9" name="Rounded Rectangle 102">
              <a:extLst>
                <a:ext uri="{FF2B5EF4-FFF2-40B4-BE49-F238E27FC236}">
                  <a16:creationId xmlns:a16="http://schemas.microsoft.com/office/drawing/2014/main" id="{EAC09C12-C608-4175-AB26-B1ECA21F8BB1}"/>
                </a:ext>
              </a:extLst>
            </p:cNvPr>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Rounded Rectangle 103">
              <a:extLst>
                <a:ext uri="{FF2B5EF4-FFF2-40B4-BE49-F238E27FC236}">
                  <a16:creationId xmlns:a16="http://schemas.microsoft.com/office/drawing/2014/main" id="{3B771B83-CEE5-43FD-90A0-439B5E75388B}"/>
                </a:ext>
              </a:extLst>
            </p:cNvPr>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5062399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80">
                                          <p:stCondLst>
                                            <p:cond delay="0"/>
                                          </p:stCondLst>
                                        </p:cTn>
                                        <p:tgtEl>
                                          <p:spTgt spid="33"/>
                                        </p:tgtEl>
                                      </p:cBhvr>
                                    </p:animEffect>
                                    <p:anim calcmode="lin" valueType="num">
                                      <p:cBhvr>
                                        <p:cTn id="8"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3" dur="26">
                                          <p:stCondLst>
                                            <p:cond delay="650"/>
                                          </p:stCondLst>
                                        </p:cTn>
                                        <p:tgtEl>
                                          <p:spTgt spid="33"/>
                                        </p:tgtEl>
                                      </p:cBhvr>
                                      <p:to x="100000" y="60000"/>
                                    </p:animScale>
                                    <p:animScale>
                                      <p:cBhvr>
                                        <p:cTn id="14" dur="166" decel="50000">
                                          <p:stCondLst>
                                            <p:cond delay="676"/>
                                          </p:stCondLst>
                                        </p:cTn>
                                        <p:tgtEl>
                                          <p:spTgt spid="33"/>
                                        </p:tgtEl>
                                      </p:cBhvr>
                                      <p:to x="100000" y="100000"/>
                                    </p:animScale>
                                    <p:animScale>
                                      <p:cBhvr>
                                        <p:cTn id="15" dur="26">
                                          <p:stCondLst>
                                            <p:cond delay="1312"/>
                                          </p:stCondLst>
                                        </p:cTn>
                                        <p:tgtEl>
                                          <p:spTgt spid="33"/>
                                        </p:tgtEl>
                                      </p:cBhvr>
                                      <p:to x="100000" y="80000"/>
                                    </p:animScale>
                                    <p:animScale>
                                      <p:cBhvr>
                                        <p:cTn id="16" dur="166" decel="50000">
                                          <p:stCondLst>
                                            <p:cond delay="1338"/>
                                          </p:stCondLst>
                                        </p:cTn>
                                        <p:tgtEl>
                                          <p:spTgt spid="33"/>
                                        </p:tgtEl>
                                      </p:cBhvr>
                                      <p:to x="100000" y="100000"/>
                                    </p:animScale>
                                    <p:animScale>
                                      <p:cBhvr>
                                        <p:cTn id="17" dur="26">
                                          <p:stCondLst>
                                            <p:cond delay="1642"/>
                                          </p:stCondLst>
                                        </p:cTn>
                                        <p:tgtEl>
                                          <p:spTgt spid="33"/>
                                        </p:tgtEl>
                                      </p:cBhvr>
                                      <p:to x="100000" y="90000"/>
                                    </p:animScale>
                                    <p:animScale>
                                      <p:cBhvr>
                                        <p:cTn id="18" dur="166" decel="50000">
                                          <p:stCondLst>
                                            <p:cond delay="1668"/>
                                          </p:stCondLst>
                                        </p:cTn>
                                        <p:tgtEl>
                                          <p:spTgt spid="33"/>
                                        </p:tgtEl>
                                      </p:cBhvr>
                                      <p:to x="100000" y="100000"/>
                                    </p:animScale>
                                    <p:animScale>
                                      <p:cBhvr>
                                        <p:cTn id="19" dur="26">
                                          <p:stCondLst>
                                            <p:cond delay="1808"/>
                                          </p:stCondLst>
                                        </p:cTn>
                                        <p:tgtEl>
                                          <p:spTgt spid="33"/>
                                        </p:tgtEl>
                                      </p:cBhvr>
                                      <p:to x="100000" y="95000"/>
                                    </p:animScale>
                                    <p:animScale>
                                      <p:cBhvr>
                                        <p:cTn id="20" dur="166" decel="50000">
                                          <p:stCondLst>
                                            <p:cond delay="1834"/>
                                          </p:stCondLst>
                                        </p:cTn>
                                        <p:tgtEl>
                                          <p:spTgt spid="33"/>
                                        </p:tgtEl>
                                      </p:cBhvr>
                                      <p:to x="100000" y="100000"/>
                                    </p:animScale>
                                  </p:childTnLst>
                                </p:cTn>
                              </p:par>
                              <p:par>
                                <p:cTn id="21" presetID="6" presetClass="entr" presetSubtype="16"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circle(in)">
                                      <p:cBhvr>
                                        <p:cTn id="23" dur="20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80">
                                          <p:stCondLst>
                                            <p:cond delay="0"/>
                                          </p:stCondLst>
                                        </p:cTn>
                                        <p:tgtEl>
                                          <p:spTgt spid="36"/>
                                        </p:tgtEl>
                                      </p:cBhvr>
                                    </p:animEffect>
                                    <p:anim calcmode="lin" valueType="num">
                                      <p:cBhvr>
                                        <p:cTn id="29"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34" dur="26">
                                          <p:stCondLst>
                                            <p:cond delay="650"/>
                                          </p:stCondLst>
                                        </p:cTn>
                                        <p:tgtEl>
                                          <p:spTgt spid="36"/>
                                        </p:tgtEl>
                                      </p:cBhvr>
                                      <p:to x="100000" y="60000"/>
                                    </p:animScale>
                                    <p:animScale>
                                      <p:cBhvr>
                                        <p:cTn id="35" dur="166" decel="50000">
                                          <p:stCondLst>
                                            <p:cond delay="676"/>
                                          </p:stCondLst>
                                        </p:cTn>
                                        <p:tgtEl>
                                          <p:spTgt spid="36"/>
                                        </p:tgtEl>
                                      </p:cBhvr>
                                      <p:to x="100000" y="100000"/>
                                    </p:animScale>
                                    <p:animScale>
                                      <p:cBhvr>
                                        <p:cTn id="36" dur="26">
                                          <p:stCondLst>
                                            <p:cond delay="1312"/>
                                          </p:stCondLst>
                                        </p:cTn>
                                        <p:tgtEl>
                                          <p:spTgt spid="36"/>
                                        </p:tgtEl>
                                      </p:cBhvr>
                                      <p:to x="100000" y="80000"/>
                                    </p:animScale>
                                    <p:animScale>
                                      <p:cBhvr>
                                        <p:cTn id="37" dur="166" decel="50000">
                                          <p:stCondLst>
                                            <p:cond delay="1338"/>
                                          </p:stCondLst>
                                        </p:cTn>
                                        <p:tgtEl>
                                          <p:spTgt spid="36"/>
                                        </p:tgtEl>
                                      </p:cBhvr>
                                      <p:to x="100000" y="100000"/>
                                    </p:animScale>
                                    <p:animScale>
                                      <p:cBhvr>
                                        <p:cTn id="38" dur="26">
                                          <p:stCondLst>
                                            <p:cond delay="1642"/>
                                          </p:stCondLst>
                                        </p:cTn>
                                        <p:tgtEl>
                                          <p:spTgt spid="36"/>
                                        </p:tgtEl>
                                      </p:cBhvr>
                                      <p:to x="100000" y="90000"/>
                                    </p:animScale>
                                    <p:animScale>
                                      <p:cBhvr>
                                        <p:cTn id="39" dur="166" decel="50000">
                                          <p:stCondLst>
                                            <p:cond delay="1668"/>
                                          </p:stCondLst>
                                        </p:cTn>
                                        <p:tgtEl>
                                          <p:spTgt spid="36"/>
                                        </p:tgtEl>
                                      </p:cBhvr>
                                      <p:to x="100000" y="100000"/>
                                    </p:animScale>
                                    <p:animScale>
                                      <p:cBhvr>
                                        <p:cTn id="40" dur="26">
                                          <p:stCondLst>
                                            <p:cond delay="1808"/>
                                          </p:stCondLst>
                                        </p:cTn>
                                        <p:tgtEl>
                                          <p:spTgt spid="36"/>
                                        </p:tgtEl>
                                      </p:cBhvr>
                                      <p:to x="100000" y="95000"/>
                                    </p:animScale>
                                    <p:animScale>
                                      <p:cBhvr>
                                        <p:cTn id="41" dur="166" decel="50000">
                                          <p:stCondLst>
                                            <p:cond delay="1834"/>
                                          </p:stCondLst>
                                        </p:cTn>
                                        <p:tgtEl>
                                          <p:spTgt spid="36"/>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nodeType="click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down)">
                                      <p:cBhvr>
                                        <p:cTn id="46" dur="580">
                                          <p:stCondLst>
                                            <p:cond delay="0"/>
                                          </p:stCondLst>
                                        </p:cTn>
                                        <p:tgtEl>
                                          <p:spTgt spid="60"/>
                                        </p:tgtEl>
                                      </p:cBhvr>
                                    </p:animEffect>
                                    <p:anim calcmode="lin" valueType="num">
                                      <p:cBhvr>
                                        <p:cTn id="47"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52" dur="26">
                                          <p:stCondLst>
                                            <p:cond delay="650"/>
                                          </p:stCondLst>
                                        </p:cTn>
                                        <p:tgtEl>
                                          <p:spTgt spid="60"/>
                                        </p:tgtEl>
                                      </p:cBhvr>
                                      <p:to x="100000" y="60000"/>
                                    </p:animScale>
                                    <p:animScale>
                                      <p:cBhvr>
                                        <p:cTn id="53" dur="166" decel="50000">
                                          <p:stCondLst>
                                            <p:cond delay="676"/>
                                          </p:stCondLst>
                                        </p:cTn>
                                        <p:tgtEl>
                                          <p:spTgt spid="60"/>
                                        </p:tgtEl>
                                      </p:cBhvr>
                                      <p:to x="100000" y="100000"/>
                                    </p:animScale>
                                    <p:animScale>
                                      <p:cBhvr>
                                        <p:cTn id="54" dur="26">
                                          <p:stCondLst>
                                            <p:cond delay="1312"/>
                                          </p:stCondLst>
                                        </p:cTn>
                                        <p:tgtEl>
                                          <p:spTgt spid="60"/>
                                        </p:tgtEl>
                                      </p:cBhvr>
                                      <p:to x="100000" y="80000"/>
                                    </p:animScale>
                                    <p:animScale>
                                      <p:cBhvr>
                                        <p:cTn id="55" dur="166" decel="50000">
                                          <p:stCondLst>
                                            <p:cond delay="1338"/>
                                          </p:stCondLst>
                                        </p:cTn>
                                        <p:tgtEl>
                                          <p:spTgt spid="60"/>
                                        </p:tgtEl>
                                      </p:cBhvr>
                                      <p:to x="100000" y="100000"/>
                                    </p:animScale>
                                    <p:animScale>
                                      <p:cBhvr>
                                        <p:cTn id="56" dur="26">
                                          <p:stCondLst>
                                            <p:cond delay="1642"/>
                                          </p:stCondLst>
                                        </p:cTn>
                                        <p:tgtEl>
                                          <p:spTgt spid="60"/>
                                        </p:tgtEl>
                                      </p:cBhvr>
                                      <p:to x="100000" y="90000"/>
                                    </p:animScale>
                                    <p:animScale>
                                      <p:cBhvr>
                                        <p:cTn id="57" dur="166" decel="50000">
                                          <p:stCondLst>
                                            <p:cond delay="1668"/>
                                          </p:stCondLst>
                                        </p:cTn>
                                        <p:tgtEl>
                                          <p:spTgt spid="60"/>
                                        </p:tgtEl>
                                      </p:cBhvr>
                                      <p:to x="100000" y="100000"/>
                                    </p:animScale>
                                    <p:animScale>
                                      <p:cBhvr>
                                        <p:cTn id="58" dur="26">
                                          <p:stCondLst>
                                            <p:cond delay="1808"/>
                                          </p:stCondLst>
                                        </p:cTn>
                                        <p:tgtEl>
                                          <p:spTgt spid="60"/>
                                        </p:tgtEl>
                                      </p:cBhvr>
                                      <p:to x="100000" y="95000"/>
                                    </p:animScale>
                                    <p:animScale>
                                      <p:cBhvr>
                                        <p:cTn id="59" dur="166" decel="50000">
                                          <p:stCondLst>
                                            <p:cond delay="1834"/>
                                          </p:stCondLst>
                                        </p:cTn>
                                        <p:tgtEl>
                                          <p:spTgt spid="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73" name="Group 72">
            <a:extLst>
              <a:ext uri="{FF2B5EF4-FFF2-40B4-BE49-F238E27FC236}">
                <a16:creationId xmlns:a16="http://schemas.microsoft.com/office/drawing/2014/main" id="{92FE3E86-BC79-459C-BD63-290B37CC985D}"/>
              </a:ext>
            </a:extLst>
          </p:cNvPr>
          <p:cNvGrpSpPr/>
          <p:nvPr/>
        </p:nvGrpSpPr>
        <p:grpSpPr>
          <a:xfrm>
            <a:off x="245481" y="1114865"/>
            <a:ext cx="11701037" cy="1074384"/>
            <a:chOff x="-17533833" y="-231422"/>
            <a:chExt cx="24103445" cy="2080041"/>
          </a:xfrm>
        </p:grpSpPr>
        <p:grpSp>
          <p:nvGrpSpPr>
            <p:cNvPr id="74" name="Group 73">
              <a:extLst>
                <a:ext uri="{FF2B5EF4-FFF2-40B4-BE49-F238E27FC236}">
                  <a16:creationId xmlns:a16="http://schemas.microsoft.com/office/drawing/2014/main" id="{6EDCAA3B-1A58-441E-9922-941728846758}"/>
                </a:ext>
              </a:extLst>
            </p:cNvPr>
            <p:cNvGrpSpPr/>
            <p:nvPr/>
          </p:nvGrpSpPr>
          <p:grpSpPr>
            <a:xfrm>
              <a:off x="4754880" y="140677"/>
              <a:ext cx="1814732" cy="1370488"/>
              <a:chOff x="2884708" y="3234037"/>
              <a:chExt cx="2179661" cy="1841508"/>
            </a:xfrm>
          </p:grpSpPr>
          <p:pic>
            <p:nvPicPr>
              <p:cNvPr id="78" name="Picture 2" descr="Assurance png 1 » PNG Image">
                <a:extLst>
                  <a:ext uri="{FF2B5EF4-FFF2-40B4-BE49-F238E27FC236}">
                    <a16:creationId xmlns:a16="http://schemas.microsoft.com/office/drawing/2014/main" id="{4274093A-BF74-4F23-A5C5-C0E5D9D5A01C}"/>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79" name="Oval 78">
                <a:extLst>
                  <a:ext uri="{FF2B5EF4-FFF2-40B4-BE49-F238E27FC236}">
                    <a16:creationId xmlns:a16="http://schemas.microsoft.com/office/drawing/2014/main" id="{B5CBDD2B-C33C-4F57-8EF4-CE724ED42644}"/>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75" name="Group 74">
              <a:extLst>
                <a:ext uri="{FF2B5EF4-FFF2-40B4-BE49-F238E27FC236}">
                  <a16:creationId xmlns:a16="http://schemas.microsoft.com/office/drawing/2014/main" id="{7C171114-BE19-492F-B043-70F7FC46E2DE}"/>
                </a:ext>
              </a:extLst>
            </p:cNvPr>
            <p:cNvGrpSpPr/>
            <p:nvPr/>
          </p:nvGrpSpPr>
          <p:grpSpPr>
            <a:xfrm>
              <a:off x="-17533833" y="-231422"/>
              <a:ext cx="23903775" cy="2080041"/>
              <a:chOff x="-39142280" y="-701911"/>
              <a:chExt cx="45193776" cy="2050268"/>
            </a:xfrm>
          </p:grpSpPr>
          <p:sp>
            <p:nvSpPr>
              <p:cNvPr id="76" name="Text Box 1899">
                <a:extLst>
                  <a:ext uri="{FF2B5EF4-FFF2-40B4-BE49-F238E27FC236}">
                    <a16:creationId xmlns:a16="http://schemas.microsoft.com/office/drawing/2014/main" id="{CF93064B-6085-4237-B2D9-B892AB2BFB58}"/>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8</a:t>
                </a:r>
                <a:endParaRPr kumimoji="0" lang="en-ZA" sz="24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77" name="Text Box 1900">
                <a:extLst>
                  <a:ext uri="{FF2B5EF4-FFF2-40B4-BE49-F238E27FC236}">
                    <a16:creationId xmlns:a16="http://schemas.microsoft.com/office/drawing/2014/main" id="{88297FD8-8F93-4C39-95D6-9645398642A9}"/>
                  </a:ext>
                </a:extLst>
              </p:cNvPr>
              <p:cNvSpPr txBox="1"/>
              <p:nvPr/>
            </p:nvSpPr>
            <p:spPr>
              <a:xfrm>
                <a:off x="-39142280" y="-701911"/>
                <a:ext cx="42503420" cy="2050268"/>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تقوم لجنة المراجعة بالإشراف على ثلاث مجموعات منفصلة عن كثب، بالنيابة عن مجلس الإدارة للتأكد من أن الشركة تقوم بالتعامل بشكل ملائم مع المجموعات الثلاث التالية: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42" name="Group 41">
            <a:extLst>
              <a:ext uri="{FF2B5EF4-FFF2-40B4-BE49-F238E27FC236}">
                <a16:creationId xmlns:a16="http://schemas.microsoft.com/office/drawing/2014/main" id="{3F3BD8FA-375D-456C-8C41-924C9D8F27E5}"/>
              </a:ext>
            </a:extLst>
          </p:cNvPr>
          <p:cNvGrpSpPr/>
          <p:nvPr/>
        </p:nvGrpSpPr>
        <p:grpSpPr>
          <a:xfrm>
            <a:off x="6798613" y="2104688"/>
            <a:ext cx="2487938" cy="2755885"/>
            <a:chOff x="7507848" y="3154636"/>
            <a:chExt cx="3146156" cy="3404492"/>
          </a:xfrm>
        </p:grpSpPr>
        <p:pic>
          <p:nvPicPr>
            <p:cNvPr id="43" name="Picture 42">
              <a:extLst>
                <a:ext uri="{FF2B5EF4-FFF2-40B4-BE49-F238E27FC236}">
                  <a16:creationId xmlns:a16="http://schemas.microsoft.com/office/drawing/2014/main" id="{FA3318BB-5B92-436E-9A95-6AC55E75BE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44" name="Rectangle 43">
              <a:extLst>
                <a:ext uri="{FF2B5EF4-FFF2-40B4-BE49-F238E27FC236}">
                  <a16:creationId xmlns:a16="http://schemas.microsoft.com/office/drawing/2014/main" id="{C60A1A13-5F69-45F6-A48E-B65553DB0A0F}"/>
                </a:ext>
              </a:extLst>
            </p:cNvPr>
            <p:cNvSpPr/>
            <p:nvPr/>
          </p:nvSpPr>
          <p:spPr>
            <a:xfrm>
              <a:off x="8107550" y="3996496"/>
              <a:ext cx="2056853" cy="1839940"/>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Calibri" panose="020F0502020204030204"/>
                  <a:ea typeface="Calibri" panose="020F0502020204030204" pitchFamily="34" charset="0"/>
                  <a:cs typeface="Sakkal Majalla" panose="02000000000000000000" pitchFamily="2" charset="-78"/>
                </a:rPr>
                <a:t>رؤساء المراجعة الداخلية للشركة</a:t>
              </a:r>
              <a:endParaRPr kumimoji="0" lang="ar-EG"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45" name="Group 44">
            <a:extLst>
              <a:ext uri="{FF2B5EF4-FFF2-40B4-BE49-F238E27FC236}">
                <a16:creationId xmlns:a16="http://schemas.microsoft.com/office/drawing/2014/main" id="{197A28FE-1390-4A2D-9854-616313F3B213}"/>
              </a:ext>
            </a:extLst>
          </p:cNvPr>
          <p:cNvGrpSpPr/>
          <p:nvPr/>
        </p:nvGrpSpPr>
        <p:grpSpPr>
          <a:xfrm>
            <a:off x="4445206" y="2052792"/>
            <a:ext cx="2487938" cy="2755885"/>
            <a:chOff x="7507848" y="3154636"/>
            <a:chExt cx="3146156" cy="3404492"/>
          </a:xfrm>
        </p:grpSpPr>
        <p:pic>
          <p:nvPicPr>
            <p:cNvPr id="46" name="Picture 45">
              <a:extLst>
                <a:ext uri="{FF2B5EF4-FFF2-40B4-BE49-F238E27FC236}">
                  <a16:creationId xmlns:a16="http://schemas.microsoft.com/office/drawing/2014/main" id="{4698DEF5-6C14-49E9-A19B-97205F21BF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47" name="Rectangle 46">
              <a:extLst>
                <a:ext uri="{FF2B5EF4-FFF2-40B4-BE49-F238E27FC236}">
                  <a16:creationId xmlns:a16="http://schemas.microsoft.com/office/drawing/2014/main" id="{69F7EB4A-7FA2-47F9-B595-9F8286BDE713}"/>
                </a:ext>
              </a:extLst>
            </p:cNvPr>
            <p:cNvSpPr/>
            <p:nvPr/>
          </p:nvSpPr>
          <p:spPr>
            <a:xfrm>
              <a:off x="8400725" y="4325828"/>
              <a:ext cx="1604599" cy="1226186"/>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Calibri" panose="020F0502020204030204"/>
                  <a:ea typeface="Calibri" panose="020F0502020204030204" pitchFamily="34" charset="0"/>
                  <a:cs typeface="Sakkal Majalla" panose="02000000000000000000" pitchFamily="2" charset="-78"/>
                </a:rPr>
                <a:t>المحاسب القانوني</a:t>
              </a:r>
              <a:endParaRPr kumimoji="0" lang="ar-EG"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48" name="Group 47">
            <a:extLst>
              <a:ext uri="{FF2B5EF4-FFF2-40B4-BE49-F238E27FC236}">
                <a16:creationId xmlns:a16="http://schemas.microsoft.com/office/drawing/2014/main" id="{FCFE5229-0C34-4D13-AAAB-20650BEDA227}"/>
              </a:ext>
            </a:extLst>
          </p:cNvPr>
          <p:cNvGrpSpPr/>
          <p:nvPr/>
        </p:nvGrpSpPr>
        <p:grpSpPr>
          <a:xfrm>
            <a:off x="1831470" y="2052792"/>
            <a:ext cx="2487938" cy="2755885"/>
            <a:chOff x="7507848" y="3154636"/>
            <a:chExt cx="3146156" cy="3404492"/>
          </a:xfrm>
        </p:grpSpPr>
        <p:pic>
          <p:nvPicPr>
            <p:cNvPr id="49" name="Picture 48">
              <a:extLst>
                <a:ext uri="{FF2B5EF4-FFF2-40B4-BE49-F238E27FC236}">
                  <a16:creationId xmlns:a16="http://schemas.microsoft.com/office/drawing/2014/main" id="{B0B13B1A-5F27-499F-8D10-41E413BB6E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109" t="63743" r="75174" b="17084"/>
            <a:stretch/>
          </p:blipFill>
          <p:spPr>
            <a:xfrm flipH="1">
              <a:off x="7507848" y="3154636"/>
              <a:ext cx="3146156" cy="3404492"/>
            </a:xfrm>
            <a:prstGeom prst="rect">
              <a:avLst/>
            </a:prstGeom>
          </p:spPr>
        </p:pic>
        <p:sp>
          <p:nvSpPr>
            <p:cNvPr id="50" name="Rectangle 49">
              <a:extLst>
                <a:ext uri="{FF2B5EF4-FFF2-40B4-BE49-F238E27FC236}">
                  <a16:creationId xmlns:a16="http://schemas.microsoft.com/office/drawing/2014/main" id="{1FD05FBB-6031-4BB5-83CA-DE530B928B3E}"/>
                </a:ext>
              </a:extLst>
            </p:cNvPr>
            <p:cNvSpPr/>
            <p:nvPr/>
          </p:nvSpPr>
          <p:spPr>
            <a:xfrm>
              <a:off x="8214100" y="4166197"/>
              <a:ext cx="1999281" cy="1226186"/>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Calibri" panose="020F0502020204030204"/>
                  <a:ea typeface="Calibri" panose="020F0502020204030204" pitchFamily="34" charset="0"/>
                  <a:cs typeface="Sakkal Majalla" panose="02000000000000000000" pitchFamily="2" charset="-78"/>
                </a:rPr>
                <a:t>مفتشي الجهات الحكومية</a:t>
              </a:r>
              <a:endParaRPr kumimoji="0" lang="ar-EG"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51" name="Group 50">
            <a:extLst>
              <a:ext uri="{FF2B5EF4-FFF2-40B4-BE49-F238E27FC236}">
                <a16:creationId xmlns:a16="http://schemas.microsoft.com/office/drawing/2014/main" id="{23985B02-B7E4-42E5-AE12-6ECB8E9FA1F1}"/>
              </a:ext>
            </a:extLst>
          </p:cNvPr>
          <p:cNvGrpSpPr/>
          <p:nvPr/>
        </p:nvGrpSpPr>
        <p:grpSpPr>
          <a:xfrm>
            <a:off x="274310" y="4452238"/>
            <a:ext cx="11672208" cy="707885"/>
            <a:chOff x="-17474447" y="140677"/>
            <a:chExt cx="24044059" cy="1370488"/>
          </a:xfrm>
        </p:grpSpPr>
        <p:grpSp>
          <p:nvGrpSpPr>
            <p:cNvPr id="52" name="Group 51">
              <a:extLst>
                <a:ext uri="{FF2B5EF4-FFF2-40B4-BE49-F238E27FC236}">
                  <a16:creationId xmlns:a16="http://schemas.microsoft.com/office/drawing/2014/main" id="{9C9ABCAB-BCFB-4E8F-9E2B-604BC2941CF0}"/>
                </a:ext>
              </a:extLst>
            </p:cNvPr>
            <p:cNvGrpSpPr/>
            <p:nvPr/>
          </p:nvGrpSpPr>
          <p:grpSpPr>
            <a:xfrm>
              <a:off x="4754880" y="140677"/>
              <a:ext cx="1814732" cy="1370488"/>
              <a:chOff x="2884708" y="3234037"/>
              <a:chExt cx="2179661" cy="1841508"/>
            </a:xfrm>
          </p:grpSpPr>
          <p:pic>
            <p:nvPicPr>
              <p:cNvPr id="56" name="Picture 2" descr="Assurance png 1 » PNG Image">
                <a:extLst>
                  <a:ext uri="{FF2B5EF4-FFF2-40B4-BE49-F238E27FC236}">
                    <a16:creationId xmlns:a16="http://schemas.microsoft.com/office/drawing/2014/main" id="{1B0F6F74-1EB6-4ED5-895A-A18535F8F55E}"/>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57" name="Oval 56">
                <a:extLst>
                  <a:ext uri="{FF2B5EF4-FFF2-40B4-BE49-F238E27FC236}">
                    <a16:creationId xmlns:a16="http://schemas.microsoft.com/office/drawing/2014/main" id="{D117ABB8-E454-4811-A31C-28B18D04FC43}"/>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srgbClr val="002060"/>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C1636F41-EBF0-4FA9-BE6B-01CC259014BF}"/>
                </a:ext>
              </a:extLst>
            </p:cNvPr>
            <p:cNvGrpSpPr/>
            <p:nvPr/>
          </p:nvGrpSpPr>
          <p:grpSpPr>
            <a:xfrm>
              <a:off x="-17474447" y="217556"/>
              <a:ext cx="23844389" cy="1293609"/>
              <a:chOff x="-39030002" y="-259360"/>
              <a:chExt cx="45081498" cy="1275093"/>
            </a:xfrm>
          </p:grpSpPr>
          <p:sp>
            <p:nvSpPr>
              <p:cNvPr id="54" name="Text Box 1899">
                <a:extLst>
                  <a:ext uri="{FF2B5EF4-FFF2-40B4-BE49-F238E27FC236}">
                    <a16:creationId xmlns:a16="http://schemas.microsoft.com/office/drawing/2014/main" id="{8F6DEB30-9B53-45E8-A1DB-CB5B802C5F90}"/>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9</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5" name="Text Box 1900">
                <a:extLst>
                  <a:ext uri="{FF2B5EF4-FFF2-40B4-BE49-F238E27FC236}">
                    <a16:creationId xmlns:a16="http://schemas.microsoft.com/office/drawing/2014/main" id="{038C7095-CA13-48ED-AD48-9AB9DFFEF79E}"/>
                  </a:ext>
                </a:extLst>
              </p:cNvPr>
              <p:cNvSpPr txBox="1"/>
              <p:nvPr/>
            </p:nvSpPr>
            <p:spPr>
              <a:xfrm>
                <a:off x="-39030002" y="-259360"/>
                <a:ext cx="42503420" cy="119931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 يجوز أن تقوم لجنة المراجعة الداخلية بأية وظيفة داخل الشركة تتنافي مع استقلاليتها.</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grpSp>
        <p:nvGrpSpPr>
          <p:cNvPr id="58" name="Group 57">
            <a:extLst>
              <a:ext uri="{FF2B5EF4-FFF2-40B4-BE49-F238E27FC236}">
                <a16:creationId xmlns:a16="http://schemas.microsoft.com/office/drawing/2014/main" id="{0084501A-D06A-4D21-B57F-B62224A80AF6}"/>
              </a:ext>
            </a:extLst>
          </p:cNvPr>
          <p:cNvGrpSpPr/>
          <p:nvPr/>
        </p:nvGrpSpPr>
        <p:grpSpPr>
          <a:xfrm>
            <a:off x="245481" y="5326712"/>
            <a:ext cx="11672208" cy="973920"/>
            <a:chOff x="-17474447" y="-374375"/>
            <a:chExt cx="24044059" cy="1885540"/>
          </a:xfrm>
        </p:grpSpPr>
        <p:grpSp>
          <p:nvGrpSpPr>
            <p:cNvPr id="59" name="Group 58">
              <a:extLst>
                <a:ext uri="{FF2B5EF4-FFF2-40B4-BE49-F238E27FC236}">
                  <a16:creationId xmlns:a16="http://schemas.microsoft.com/office/drawing/2014/main" id="{FC4E54B7-8DC4-4C4F-A81A-0EA9D7CF0960}"/>
                </a:ext>
              </a:extLst>
            </p:cNvPr>
            <p:cNvGrpSpPr/>
            <p:nvPr/>
          </p:nvGrpSpPr>
          <p:grpSpPr>
            <a:xfrm>
              <a:off x="4754880" y="140677"/>
              <a:ext cx="1814732" cy="1370488"/>
              <a:chOff x="2884708" y="3234037"/>
              <a:chExt cx="2179661" cy="1841508"/>
            </a:xfrm>
          </p:grpSpPr>
          <p:pic>
            <p:nvPicPr>
              <p:cNvPr id="80" name="Picture 2" descr="Assurance png 1 » PNG Image">
                <a:extLst>
                  <a:ext uri="{FF2B5EF4-FFF2-40B4-BE49-F238E27FC236}">
                    <a16:creationId xmlns:a16="http://schemas.microsoft.com/office/drawing/2014/main" id="{87B6E5F1-D363-4327-8295-C339D71FF8A1}"/>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2884708" y="3234037"/>
                <a:ext cx="2179661" cy="1841508"/>
              </a:xfrm>
              <a:prstGeom prst="rect">
                <a:avLst/>
              </a:prstGeom>
              <a:noFill/>
              <a:extLst>
                <a:ext uri="{909E8E84-426E-40DD-AFC4-6F175D3DCCD1}">
                  <a14:hiddenFill xmlns:a14="http://schemas.microsoft.com/office/drawing/2010/main">
                    <a:solidFill>
                      <a:srgbClr val="FFFFFF"/>
                    </a:solidFill>
                  </a14:hiddenFill>
                </a:ext>
              </a:extLst>
            </p:spPr>
          </p:pic>
          <p:sp>
            <p:nvSpPr>
              <p:cNvPr id="81" name="Oval 80">
                <a:extLst>
                  <a:ext uri="{FF2B5EF4-FFF2-40B4-BE49-F238E27FC236}">
                    <a16:creationId xmlns:a16="http://schemas.microsoft.com/office/drawing/2014/main" id="{EC82354A-1702-49E4-869D-56647330CB27}"/>
                  </a:ext>
                </a:extLst>
              </p:cNvPr>
              <p:cNvSpPr/>
              <p:nvPr/>
            </p:nvSpPr>
            <p:spPr>
              <a:xfrm>
                <a:off x="3488788" y="3446585"/>
                <a:ext cx="942535" cy="1041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a:ln>
                    <a:noFill/>
                  </a:ln>
                  <a:solidFill>
                    <a:srgbClr val="002060"/>
                  </a:solidFill>
                  <a:effectLst/>
                  <a:uLnTx/>
                  <a:uFillTx/>
                  <a:latin typeface="Calibri" panose="020F0502020204030204"/>
                  <a:ea typeface="+mn-ea"/>
                  <a:cs typeface="+mn-cs"/>
                </a:endParaRPr>
              </a:p>
            </p:txBody>
          </p:sp>
        </p:grpSp>
        <p:grpSp>
          <p:nvGrpSpPr>
            <p:cNvPr id="66" name="Group 65">
              <a:extLst>
                <a:ext uri="{FF2B5EF4-FFF2-40B4-BE49-F238E27FC236}">
                  <a16:creationId xmlns:a16="http://schemas.microsoft.com/office/drawing/2014/main" id="{11DAB17F-0669-4FAB-A4CD-00AAAA6AA7C3}"/>
                </a:ext>
              </a:extLst>
            </p:cNvPr>
            <p:cNvGrpSpPr/>
            <p:nvPr/>
          </p:nvGrpSpPr>
          <p:grpSpPr>
            <a:xfrm>
              <a:off x="-17474447" y="-374375"/>
              <a:ext cx="23844389" cy="1885540"/>
              <a:chOff x="-39030002" y="-842818"/>
              <a:chExt cx="45081498" cy="1858551"/>
            </a:xfrm>
          </p:grpSpPr>
          <p:sp>
            <p:nvSpPr>
              <p:cNvPr id="67" name="Text Box 1899">
                <a:extLst>
                  <a:ext uri="{FF2B5EF4-FFF2-40B4-BE49-F238E27FC236}">
                    <a16:creationId xmlns:a16="http://schemas.microsoft.com/office/drawing/2014/main" id="{6FAE9A0A-88AA-4D50-A591-415347F9ABB9}"/>
                  </a:ext>
                </a:extLst>
              </p:cNvPr>
              <p:cNvSpPr txBox="1"/>
              <p:nvPr/>
            </p:nvSpPr>
            <p:spPr>
              <a:xfrm>
                <a:off x="3481872" y="-96260"/>
                <a:ext cx="2569624" cy="1111993"/>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10</a:t>
                </a:r>
                <a:endParaRPr kumimoji="0" lang="en-ZA" sz="2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68" name="Text Box 1900">
                <a:extLst>
                  <a:ext uri="{FF2B5EF4-FFF2-40B4-BE49-F238E27FC236}">
                    <a16:creationId xmlns:a16="http://schemas.microsoft.com/office/drawing/2014/main" id="{A95F5156-4AFF-4EF1-A548-24A4B4F30951}"/>
                  </a:ext>
                </a:extLst>
              </p:cNvPr>
              <p:cNvSpPr txBox="1"/>
              <p:nvPr/>
            </p:nvSpPr>
            <p:spPr>
              <a:xfrm>
                <a:off x="-39030002" y="-842818"/>
                <a:ext cx="42503420" cy="119931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تقع على لجنة المراجعة الداخلية مسؤولية إعداد وعرض القوائم المالية للشركة والتأكد من صحتها  كما يجب عليها أن تكون مسئولة عن ملائمة المعايير المحاسبية المطبقة والسياسات المحاسبية المتبعة بالشركة لإعداد وعرض التقارير المالية.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spTree>
    <p:extLst>
      <p:ext uri="{BB962C8B-B14F-4D97-AF65-F5344CB8AC3E}">
        <p14:creationId xmlns:p14="http://schemas.microsoft.com/office/powerpoint/2010/main" val="17623071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 calcmode="lin" valueType="num">
                                      <p:cBhvr>
                                        <p:cTn id="9" dur="500" fill="hold"/>
                                        <p:tgtEl>
                                          <p:spTgt spid="73"/>
                                        </p:tgtEl>
                                        <p:attrNameLst>
                                          <p:attrName>style.rotation</p:attrName>
                                        </p:attrNameLst>
                                      </p:cBhvr>
                                      <p:tavLst>
                                        <p:tav tm="0">
                                          <p:val>
                                            <p:fltVal val="360"/>
                                          </p:val>
                                        </p:tav>
                                        <p:tav tm="100000">
                                          <p:val>
                                            <p:fltVal val="0"/>
                                          </p:val>
                                        </p:tav>
                                      </p:tavLst>
                                    </p:anim>
                                    <p:animEffect transition="in" filter="fade">
                                      <p:cBhvr>
                                        <p:cTn id="10" dur="500"/>
                                        <p:tgtEl>
                                          <p:spTgt spid="7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down)">
                                      <p:cBhvr>
                                        <p:cTn id="20" dur="500"/>
                                        <p:tgtEl>
                                          <p:spTgt spid="4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 calcmode="lin" valueType="num">
                                      <p:cBhvr>
                                        <p:cTn id="32" dur="500" fill="hold"/>
                                        <p:tgtEl>
                                          <p:spTgt spid="51"/>
                                        </p:tgtEl>
                                        <p:attrNameLst>
                                          <p:attrName>style.rotation</p:attrName>
                                        </p:attrNameLst>
                                      </p:cBhvr>
                                      <p:tavLst>
                                        <p:tav tm="0">
                                          <p:val>
                                            <p:fltVal val="360"/>
                                          </p:val>
                                        </p:tav>
                                        <p:tav tm="100000">
                                          <p:val>
                                            <p:fltVal val="0"/>
                                          </p:val>
                                        </p:tav>
                                      </p:tavLst>
                                    </p:anim>
                                    <p:animEffect transition="in" filter="fade">
                                      <p:cBhvr>
                                        <p:cTn id="33" dur="500"/>
                                        <p:tgtEl>
                                          <p:spTgt spid="51"/>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تشكيل لجنة المراجعة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9D6E1DF4-DC50-4CCF-9D73-63CCA48A11F9}"/>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07387430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تشكيل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119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31CEEE1B-880C-44F6-8AEC-92898678F88F}"/>
              </a:ext>
            </a:extLst>
          </p:cNvPr>
          <p:cNvGrpSpPr/>
          <p:nvPr/>
        </p:nvGrpSpPr>
        <p:grpSpPr>
          <a:xfrm>
            <a:off x="675248" y="1209378"/>
            <a:ext cx="11404763" cy="1015663"/>
            <a:chOff x="675248" y="1209378"/>
            <a:chExt cx="11404763" cy="1015663"/>
          </a:xfrm>
        </p:grpSpPr>
        <p:sp>
          <p:nvSpPr>
            <p:cNvPr id="33" name="Rectangle 32">
              <a:extLst>
                <a:ext uri="{FF2B5EF4-FFF2-40B4-BE49-F238E27FC236}">
                  <a16:creationId xmlns:a16="http://schemas.microsoft.com/office/drawing/2014/main" id="{F832B407-A5B8-478D-90EA-A60AE7C3429A}"/>
                </a:ext>
              </a:extLst>
            </p:cNvPr>
            <p:cNvSpPr/>
            <p:nvPr/>
          </p:nvSpPr>
          <p:spPr>
            <a:xfrm>
              <a:off x="675248" y="1209378"/>
              <a:ext cx="1057890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يشكل مجلس الإدارة لجنة المراجعة بحيث لا يقل عدد أعضائها عن ثلاثة من أعضاء المجلس غير التنفيذيين أو من خارج أعضاء المجلس</a:t>
              </a:r>
            </a:p>
          </p:txBody>
        </p:sp>
        <p:pic>
          <p:nvPicPr>
            <p:cNvPr id="24578"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AEB36392-4BC5-48D7-980D-5165D0DE06D7}"/>
                </a:ext>
              </a:extLst>
            </p:cNvPr>
            <p:cNvPicPr>
              <a:picLocks noChangeAspect="1" noChangeArrowheads="1"/>
            </p:cNvPicPr>
            <p:nvPr/>
          </p:nvPicPr>
          <p:blipFill>
            <a:blip r:embed="rId3" cstate="hqprint">
              <a:duotone>
                <a:prstClr val="black"/>
                <a:srgbClr val="92D050">
                  <a:tint val="45000"/>
                  <a:satMod val="400000"/>
                </a:srgbClr>
              </a:duotone>
              <a:extLst>
                <a:ext uri="{BEBA8EAE-BF5A-486C-A8C5-ECC9F3942E4B}">
                  <a14:imgProps xmlns:a14="http://schemas.microsoft.com/office/drawing/2010/main">
                    <a14:imgLayer r:embed="rId4">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254154" y="1425675"/>
              <a:ext cx="825857" cy="5181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73">
            <a:extLst>
              <a:ext uri="{FF2B5EF4-FFF2-40B4-BE49-F238E27FC236}">
                <a16:creationId xmlns:a16="http://schemas.microsoft.com/office/drawing/2014/main" id="{687897F1-E2EC-4B62-9D5C-B1A44C4F47B8}"/>
              </a:ext>
            </a:extLst>
          </p:cNvPr>
          <p:cNvGrpSpPr/>
          <p:nvPr/>
        </p:nvGrpSpPr>
        <p:grpSpPr>
          <a:xfrm>
            <a:off x="588695" y="2170383"/>
            <a:ext cx="11514021" cy="586751"/>
            <a:chOff x="565990" y="1425674"/>
            <a:chExt cx="11514021" cy="586751"/>
          </a:xfrm>
        </p:grpSpPr>
        <p:sp>
          <p:nvSpPr>
            <p:cNvPr id="75" name="Rectangle 74">
              <a:extLst>
                <a:ext uri="{FF2B5EF4-FFF2-40B4-BE49-F238E27FC236}">
                  <a16:creationId xmlns:a16="http://schemas.microsoft.com/office/drawing/2014/main" id="{F971AE49-660E-4514-BC65-3B44EC016E88}"/>
                </a:ext>
              </a:extLst>
            </p:cNvPr>
            <p:cNvSpPr/>
            <p:nvPr/>
          </p:nvSpPr>
          <p:spPr>
            <a:xfrm>
              <a:off x="565990" y="1442050"/>
              <a:ext cx="1057890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الأفضل أن لا يزيد عدد أعضاء لجنة المراجعة عن ٥ ولا يقل عن ٣ أعضاء</a:t>
              </a:r>
            </a:p>
          </p:txBody>
        </p:sp>
        <p:pic>
          <p:nvPicPr>
            <p:cNvPr id="76"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6CA4AFE2-1731-4280-B1FC-0E48FF169B71}"/>
                </a:ext>
              </a:extLst>
            </p:cNvPr>
            <p:cNvPicPr>
              <a:picLocks noChangeAspect="1" noChangeArrowheads="1"/>
            </p:cNvPicPr>
            <p:nvPr/>
          </p:nvPicPr>
          <p:blipFill>
            <a:blip r:embed="rId5" cstate="hqprint">
              <a:duotone>
                <a:prstClr val="black"/>
                <a:srgbClr val="92D050">
                  <a:tint val="45000"/>
                  <a:satMod val="400000"/>
                </a:srgbClr>
              </a:duotone>
              <a:extLst>
                <a:ext uri="{BEBA8EAE-BF5A-486C-A8C5-ECC9F3942E4B}">
                  <a14:imgProps xmlns:a14="http://schemas.microsoft.com/office/drawing/2010/main">
                    <a14:imgLayer r:embed="rId6">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144896" y="1425674"/>
              <a:ext cx="935115" cy="5867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76">
            <a:extLst>
              <a:ext uri="{FF2B5EF4-FFF2-40B4-BE49-F238E27FC236}">
                <a16:creationId xmlns:a16="http://schemas.microsoft.com/office/drawing/2014/main" id="{923BDEB2-8E13-43BF-934B-FEB8D98E2BD8}"/>
              </a:ext>
            </a:extLst>
          </p:cNvPr>
          <p:cNvGrpSpPr/>
          <p:nvPr/>
        </p:nvGrpSpPr>
        <p:grpSpPr>
          <a:xfrm>
            <a:off x="285421" y="2872950"/>
            <a:ext cx="11742388" cy="1015663"/>
            <a:chOff x="337623" y="1236129"/>
            <a:chExt cx="11742388" cy="1015663"/>
          </a:xfrm>
        </p:grpSpPr>
        <p:sp>
          <p:nvSpPr>
            <p:cNvPr id="78" name="Rectangle 77">
              <a:extLst>
                <a:ext uri="{FF2B5EF4-FFF2-40B4-BE49-F238E27FC236}">
                  <a16:creationId xmlns:a16="http://schemas.microsoft.com/office/drawing/2014/main" id="{7ACF86B8-A7FE-40D3-971D-3C076AD56B1B}"/>
                </a:ext>
              </a:extLst>
            </p:cNvPr>
            <p:cNvSpPr/>
            <p:nvPr/>
          </p:nvSpPr>
          <p:spPr>
            <a:xfrm>
              <a:off x="337623" y="1236129"/>
              <a:ext cx="1080727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كل عضو في اللجنة أن يكون مستقلا. و لديه معرفة مالية أو أن يكتسب هذه المعرفة خلال فترة معقولة من الزمن. يجب أن يكون هناك عضو واحد من أعضاء اللجنة كحد أدنى مختص بالشؤون المالية والمحاسبية</a:t>
              </a:r>
            </a:p>
          </p:txBody>
        </p:sp>
        <p:pic>
          <p:nvPicPr>
            <p:cNvPr id="79"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F14ECFEF-3CC2-40F4-B541-BEA7865889DC}"/>
                </a:ext>
              </a:extLst>
            </p:cNvPr>
            <p:cNvPicPr>
              <a:picLocks noChangeAspect="1" noChangeArrowheads="1"/>
            </p:cNvPicPr>
            <p:nvPr/>
          </p:nvPicPr>
          <p:blipFill>
            <a:blip r:embed="rId5" cstate="hqprint">
              <a:duotone>
                <a:prstClr val="black"/>
                <a:srgbClr val="92D050">
                  <a:tint val="45000"/>
                  <a:satMod val="400000"/>
                </a:srgbClr>
              </a:duotone>
              <a:extLst>
                <a:ext uri="{BEBA8EAE-BF5A-486C-A8C5-ECC9F3942E4B}">
                  <a14:imgProps xmlns:a14="http://schemas.microsoft.com/office/drawing/2010/main">
                    <a14:imgLayer r:embed="rId6">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144894" y="1425675"/>
              <a:ext cx="935117" cy="5867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79">
            <a:extLst>
              <a:ext uri="{FF2B5EF4-FFF2-40B4-BE49-F238E27FC236}">
                <a16:creationId xmlns:a16="http://schemas.microsoft.com/office/drawing/2014/main" id="{B9076E8B-2315-4349-9787-0606A33EC988}"/>
              </a:ext>
            </a:extLst>
          </p:cNvPr>
          <p:cNvGrpSpPr/>
          <p:nvPr/>
        </p:nvGrpSpPr>
        <p:grpSpPr>
          <a:xfrm>
            <a:off x="565987" y="4004059"/>
            <a:ext cx="11514024" cy="586753"/>
            <a:chOff x="565987" y="1425674"/>
            <a:chExt cx="11514024" cy="586753"/>
          </a:xfrm>
        </p:grpSpPr>
        <p:sp>
          <p:nvSpPr>
            <p:cNvPr id="81" name="Rectangle 80">
              <a:extLst>
                <a:ext uri="{FF2B5EF4-FFF2-40B4-BE49-F238E27FC236}">
                  <a16:creationId xmlns:a16="http://schemas.microsoft.com/office/drawing/2014/main" id="{402CC909-548A-4CA7-B33F-818DA6B05CF0}"/>
                </a:ext>
              </a:extLst>
            </p:cNvPr>
            <p:cNvSpPr/>
            <p:nvPr/>
          </p:nvSpPr>
          <p:spPr>
            <a:xfrm>
              <a:off x="565987" y="1432042"/>
              <a:ext cx="1057890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 يجوز لأعضاء اللجنة أن يشغلوا عضوية لجنة مراجعة لشركة منافسة للشركة</a:t>
              </a:r>
            </a:p>
          </p:txBody>
        </p:sp>
        <p:pic>
          <p:nvPicPr>
            <p:cNvPr id="82"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3D23FF01-29C3-4B46-B280-C5FE2D1540FD}"/>
                </a:ext>
              </a:extLst>
            </p:cNvPr>
            <p:cNvPicPr>
              <a:picLocks noChangeAspect="1" noChangeArrowheads="1"/>
            </p:cNvPicPr>
            <p:nvPr/>
          </p:nvPicPr>
          <p:blipFill>
            <a:blip r:embed="rId5" cstate="hqprint">
              <a:duotone>
                <a:prstClr val="black"/>
                <a:srgbClr val="92D050">
                  <a:tint val="45000"/>
                  <a:satMod val="400000"/>
                </a:srgbClr>
              </a:duotone>
              <a:extLst>
                <a:ext uri="{BEBA8EAE-BF5A-486C-A8C5-ECC9F3942E4B}">
                  <a14:imgProps xmlns:a14="http://schemas.microsoft.com/office/drawing/2010/main">
                    <a14:imgLayer r:embed="rId6">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144893" y="1425674"/>
              <a:ext cx="935118" cy="5867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3" name="Group 82">
            <a:extLst>
              <a:ext uri="{FF2B5EF4-FFF2-40B4-BE49-F238E27FC236}">
                <a16:creationId xmlns:a16="http://schemas.microsoft.com/office/drawing/2014/main" id="{6A3A8AE1-B956-4802-ADDC-023FF8216863}"/>
              </a:ext>
            </a:extLst>
          </p:cNvPr>
          <p:cNvGrpSpPr/>
          <p:nvPr/>
        </p:nvGrpSpPr>
        <p:grpSpPr>
          <a:xfrm>
            <a:off x="-41855" y="4931496"/>
            <a:ext cx="11461822" cy="553998"/>
            <a:chOff x="618189" y="1425675"/>
            <a:chExt cx="11461822" cy="553998"/>
          </a:xfrm>
        </p:grpSpPr>
        <p:sp>
          <p:nvSpPr>
            <p:cNvPr id="84" name="Rectangle 83">
              <a:extLst>
                <a:ext uri="{FF2B5EF4-FFF2-40B4-BE49-F238E27FC236}">
                  <a16:creationId xmlns:a16="http://schemas.microsoft.com/office/drawing/2014/main" id="{1482971C-4EB6-450B-9BB3-D7C4C23BE776}"/>
                </a:ext>
              </a:extLst>
            </p:cNvPr>
            <p:cNvSpPr/>
            <p:nvPr/>
          </p:nvSpPr>
          <p:spPr>
            <a:xfrm>
              <a:off x="618189" y="1425675"/>
              <a:ext cx="1057890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لا يحق لكل من رئيس مجلس الإدارة أو رئيس اللجنة التنفيذية للشركة رئاسة لجنة المراجعة</a:t>
              </a:r>
            </a:p>
          </p:txBody>
        </p:sp>
        <p:pic>
          <p:nvPicPr>
            <p:cNvPr id="85"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AD85998F-32E4-47D0-85F2-72BC255CC48C}"/>
                </a:ext>
              </a:extLst>
            </p:cNvPr>
            <p:cNvPicPr>
              <a:picLocks noChangeAspect="1" noChangeArrowheads="1"/>
            </p:cNvPicPr>
            <p:nvPr/>
          </p:nvPicPr>
          <p:blipFill>
            <a:blip r:embed="rId7" cstate="hqprint">
              <a:duotone>
                <a:prstClr val="black"/>
                <a:srgbClr val="92D050">
                  <a:tint val="45000"/>
                  <a:satMod val="400000"/>
                </a:srgbClr>
              </a:duotone>
              <a:extLst>
                <a:ext uri="{BEBA8EAE-BF5A-486C-A8C5-ECC9F3942E4B}">
                  <a14:imgProps xmlns:a14="http://schemas.microsoft.com/office/drawing/2010/main">
                    <a14:imgLayer r:embed="rId8">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197095" y="1425675"/>
              <a:ext cx="882916" cy="5539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6" name="Group 85">
            <a:extLst>
              <a:ext uri="{FF2B5EF4-FFF2-40B4-BE49-F238E27FC236}">
                <a16:creationId xmlns:a16="http://schemas.microsoft.com/office/drawing/2014/main" id="{3D9D9092-372C-49AA-927A-8A82998204FF}"/>
              </a:ext>
            </a:extLst>
          </p:cNvPr>
          <p:cNvGrpSpPr/>
          <p:nvPr/>
        </p:nvGrpSpPr>
        <p:grpSpPr>
          <a:xfrm>
            <a:off x="618189" y="5648622"/>
            <a:ext cx="11461822" cy="1015663"/>
            <a:chOff x="618189" y="1309859"/>
            <a:chExt cx="11461822" cy="1015663"/>
          </a:xfrm>
        </p:grpSpPr>
        <p:sp>
          <p:nvSpPr>
            <p:cNvPr id="87" name="Rectangle 86">
              <a:extLst>
                <a:ext uri="{FF2B5EF4-FFF2-40B4-BE49-F238E27FC236}">
                  <a16:creationId xmlns:a16="http://schemas.microsoft.com/office/drawing/2014/main" id="{5AD64225-7B8C-47A2-ACF7-6B344C64323C}"/>
                </a:ext>
              </a:extLst>
            </p:cNvPr>
            <p:cNvSpPr/>
            <p:nvPr/>
          </p:nvSpPr>
          <p:spPr>
            <a:xfrm>
              <a:off x="618189" y="1309859"/>
              <a:ext cx="1057890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تماشيا مع المادة ١٤ من لائحة حوكمة الشركات الصادرة عن هيئة السوق المالية “تصدر الجمعية العامة للشركة بناء على اقتراح من مجلس الإدارة، قواعد اختيار أعضاء لجنة المراجعة ومدة عضويتهم وأسلوب عمل اللجنة”</a:t>
              </a:r>
            </a:p>
          </p:txBody>
        </p:sp>
        <p:pic>
          <p:nvPicPr>
            <p:cNvPr id="88" name="Picture 2" descr="Zavod Ograzhdeniy Granza مبيعات أيقونات الكمبيوتر التوضيح Shopify ، رمز  اللجنة, الشركة, النص png">
              <a:extLst>
                <a:ext uri="{FF2B5EF4-FFF2-40B4-BE49-F238E27FC236}">
                  <a16:creationId xmlns:a16="http://schemas.microsoft.com/office/drawing/2014/main" id="{8852553A-4D10-45AF-B9DE-2F50336C6144}"/>
                </a:ext>
              </a:extLst>
            </p:cNvPr>
            <p:cNvPicPr>
              <a:picLocks noChangeAspect="1" noChangeArrowheads="1"/>
            </p:cNvPicPr>
            <p:nvPr/>
          </p:nvPicPr>
          <p:blipFill>
            <a:blip r:embed="rId7" cstate="hqprint">
              <a:duotone>
                <a:prstClr val="black"/>
                <a:srgbClr val="92D050">
                  <a:tint val="45000"/>
                  <a:satMod val="400000"/>
                </a:srgbClr>
              </a:duotone>
              <a:extLst>
                <a:ext uri="{BEBA8EAE-BF5A-486C-A8C5-ECC9F3942E4B}">
                  <a14:imgProps xmlns:a14="http://schemas.microsoft.com/office/drawing/2010/main">
                    <a14:imgLayer r:embed="rId8">
                      <a14:imgEffect>
                        <a14:backgroundRemoval t="0" b="100000" l="3556" r="95556">
                          <a14:foregroundMark x1="69333" y1="25984" x2="69333" y2="25984"/>
                          <a14:foregroundMark x1="85889" y1="70079" x2="85889" y2="70079"/>
                          <a14:foregroundMark x1="30889" y1="54921" x2="30889" y2="54921"/>
                          <a14:foregroundMark x1="51444" y1="27953" x2="51444" y2="27953"/>
                          <a14:foregroundMark x1="50000" y1="35236" x2="51444" y2="14370"/>
                          <a14:foregroundMark x1="53889" y1="33465" x2="48667" y2="19488"/>
                        </a14:backgroundRemoval>
                      </a14:imgEffect>
                    </a14:imgLayer>
                  </a14:imgProps>
                </a:ext>
                <a:ext uri="{28A0092B-C50C-407E-A947-70E740481C1C}">
                  <a14:useLocalDpi xmlns:a14="http://schemas.microsoft.com/office/drawing/2010/main" val="0"/>
                </a:ext>
              </a:extLst>
            </a:blip>
            <a:srcRect/>
            <a:stretch>
              <a:fillRect/>
            </a:stretch>
          </p:blipFill>
          <p:spPr bwMode="auto">
            <a:xfrm>
              <a:off x="11197095" y="1425675"/>
              <a:ext cx="882916" cy="55399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42783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barn(inVertical)">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barn(inVertical)">
                                      <p:cBhvr>
                                        <p:cTn id="17" dur="500"/>
                                        <p:tgtEl>
                                          <p:spTgt spid="7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barn(inVertical)">
                                      <p:cBhvr>
                                        <p:cTn id="22" dur="500"/>
                                        <p:tgtEl>
                                          <p:spTgt spid="8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barn(inVertical)">
                                      <p:cBhvr>
                                        <p:cTn id="27" dur="500"/>
                                        <p:tgtEl>
                                          <p:spTgt spid="8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barn(inVertical)">
                                      <p:cBhvr>
                                        <p:cTn id="3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663559" y="2657339"/>
            <a:ext cx="4791310"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sz="4800" b="1" kern="0" dirty="0">
                <a:solidFill>
                  <a:prstClr val="black">
                    <a:lumMod val="75000"/>
                    <a:lumOff val="25000"/>
                  </a:prstClr>
                </a:solidFill>
                <a:latin typeface="Adobe Arabic" panose="02040503050201020203" pitchFamily="18" charset="-78"/>
                <a:cs typeface="Adobe Arabic" panose="02040503050201020203" pitchFamily="18" charset="-78"/>
              </a:rPr>
              <a:t>حوكمة الشركات في السعودية ورؤية المملكة 2030</a:t>
            </a:r>
            <a:endPar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cs typeface="Adobe Arabic" panose="02040503050201020203" pitchFamily="18"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131166222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مسئوليات اعضاء لجنة  المراجعة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8A981478-429F-494F-BF94-37FEBC0825BA}"/>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33969440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مسئوليات اعضاء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3" name="Group 22">
            <a:extLst>
              <a:ext uri="{FF2B5EF4-FFF2-40B4-BE49-F238E27FC236}">
                <a16:creationId xmlns:a16="http://schemas.microsoft.com/office/drawing/2014/main" id="{279A89EF-CDD7-4634-927C-6A8D80972D6C}"/>
              </a:ext>
            </a:extLst>
          </p:cNvPr>
          <p:cNvGrpSpPr/>
          <p:nvPr/>
        </p:nvGrpSpPr>
        <p:grpSpPr>
          <a:xfrm>
            <a:off x="419099" y="1270106"/>
            <a:ext cx="11606517" cy="1477328"/>
            <a:chOff x="419099" y="1270106"/>
            <a:chExt cx="11606517" cy="1477328"/>
          </a:xfrm>
        </p:grpSpPr>
        <p:sp>
          <p:nvSpPr>
            <p:cNvPr id="24" name="Rectangle 23">
              <a:extLst>
                <a:ext uri="{FF2B5EF4-FFF2-40B4-BE49-F238E27FC236}">
                  <a16:creationId xmlns:a16="http://schemas.microsoft.com/office/drawing/2014/main" id="{F9763B4F-0DC0-40D0-9551-A8725795978E}"/>
                </a:ext>
              </a:extLst>
            </p:cNvPr>
            <p:cNvSpPr/>
            <p:nvPr/>
          </p:nvSpPr>
          <p:spPr>
            <a:xfrm>
              <a:off x="419099" y="1270106"/>
              <a:ext cx="1055234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أعضاء لجنة المراجعة الالتزام بحضور جميع اجتماعات اللجنة والمشاركة بفعالية في نقاشاتها وفي حالة عدم تمكن أحد أعضاء اللجنة من الحضور عليه إبلاغ رئيس لجنة المراجعة خطيا، ولا يجوز أن يتغيب عن حضور الاجتماع دون الحصول على إذن مسبق من رئيس اللجنة</a:t>
              </a:r>
            </a:p>
          </p:txBody>
        </p:sp>
        <p:pic>
          <p:nvPicPr>
            <p:cNvPr id="25" name="Picture 24" descr="المراجعة الداخلية, الرقابة الداخلية, المراجعة صورة بابوا نيو غينيا">
              <a:extLst>
                <a:ext uri="{FF2B5EF4-FFF2-40B4-BE49-F238E27FC236}">
                  <a16:creationId xmlns:a16="http://schemas.microsoft.com/office/drawing/2014/main" id="{D47BB87C-CD7C-4EE8-8FF8-93AE247782F5}"/>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26" name="Group 25">
            <a:extLst>
              <a:ext uri="{FF2B5EF4-FFF2-40B4-BE49-F238E27FC236}">
                <a16:creationId xmlns:a16="http://schemas.microsoft.com/office/drawing/2014/main" id="{916B4752-AE50-46DB-BBB7-5828598209D0}"/>
              </a:ext>
            </a:extLst>
          </p:cNvPr>
          <p:cNvGrpSpPr/>
          <p:nvPr/>
        </p:nvGrpSpPr>
        <p:grpSpPr>
          <a:xfrm>
            <a:off x="425433" y="3007773"/>
            <a:ext cx="11680403" cy="1477328"/>
            <a:chOff x="345213" y="1471432"/>
            <a:chExt cx="11680403" cy="1477328"/>
          </a:xfrm>
        </p:grpSpPr>
        <p:sp>
          <p:nvSpPr>
            <p:cNvPr id="27" name="Rectangle 26">
              <a:extLst>
                <a:ext uri="{FF2B5EF4-FFF2-40B4-BE49-F238E27FC236}">
                  <a16:creationId xmlns:a16="http://schemas.microsoft.com/office/drawing/2014/main" id="{E1F370A6-4F2E-4F29-8415-12ABB797A32A}"/>
                </a:ext>
              </a:extLst>
            </p:cNvPr>
            <p:cNvSpPr/>
            <p:nvPr/>
          </p:nvSpPr>
          <p:spPr>
            <a:xfrm>
              <a:off x="345213" y="1471432"/>
              <a:ext cx="1063256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يجب أن يلتزم العضو بالمحافظة على أسرار الشركة ولا يجوز للعضو أن يذيع أو ينشر أسرار الشركة إلى المساهمين خارج نطاق الجمعية العامة للشركة أو لأي طرف أخر وفي حال ثبوت قيامه بمثل هذه المخالفات فانه قد يترتب مساءلته عن الضرر الذي تسبب فيه للشركة ويتحمل المسئولية عن الأضرار المالية الناجمة عن ذلك</a:t>
              </a:r>
            </a:p>
          </p:txBody>
        </p:sp>
        <p:pic>
          <p:nvPicPr>
            <p:cNvPr id="28" name="Picture 27" descr="المراجعة الداخلية, الرقابة الداخلية, المراجعة صورة بابوا نيو غينيا">
              <a:extLst>
                <a:ext uri="{FF2B5EF4-FFF2-40B4-BE49-F238E27FC236}">
                  <a16:creationId xmlns:a16="http://schemas.microsoft.com/office/drawing/2014/main" id="{5C78232A-16FE-4EBF-9BB2-71ED1EB69FAC}"/>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29" name="Group 28">
            <a:extLst>
              <a:ext uri="{FF2B5EF4-FFF2-40B4-BE49-F238E27FC236}">
                <a16:creationId xmlns:a16="http://schemas.microsoft.com/office/drawing/2014/main" id="{3CC657FE-D7D3-4E87-80D8-44831F739A9D}"/>
              </a:ext>
            </a:extLst>
          </p:cNvPr>
          <p:cNvGrpSpPr/>
          <p:nvPr/>
        </p:nvGrpSpPr>
        <p:grpSpPr>
          <a:xfrm>
            <a:off x="4876799" y="4846196"/>
            <a:ext cx="7310510" cy="1189598"/>
            <a:chOff x="4715106" y="1297497"/>
            <a:chExt cx="7310510" cy="1189598"/>
          </a:xfrm>
        </p:grpSpPr>
        <p:sp>
          <p:nvSpPr>
            <p:cNvPr id="30" name="Rectangle 29">
              <a:extLst>
                <a:ext uri="{FF2B5EF4-FFF2-40B4-BE49-F238E27FC236}">
                  <a16:creationId xmlns:a16="http://schemas.microsoft.com/office/drawing/2014/main" id="{DCF44FEB-90AB-4F45-9D4A-FC73B6C61324}"/>
                </a:ext>
              </a:extLst>
            </p:cNvPr>
            <p:cNvSpPr/>
            <p:nvPr/>
          </p:nvSpPr>
          <p:spPr>
            <a:xfrm>
              <a:off x="4715106" y="1297497"/>
              <a:ext cx="626267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أعضاء لجنة المراجعة التحلي بالأداء الفعال عند قيامهم بواجباتهم ومسئولياتهم وتطوير أداءهم ومعرفتهم لخدمة مصلحة الشركة</a:t>
              </a:r>
            </a:p>
          </p:txBody>
        </p:sp>
        <p:pic>
          <p:nvPicPr>
            <p:cNvPr id="31" name="Picture 30" descr="المراجعة الداخلية, الرقابة الداخلية, المراجعة صورة بابوا نيو غينيا">
              <a:extLst>
                <a:ext uri="{FF2B5EF4-FFF2-40B4-BE49-F238E27FC236}">
                  <a16:creationId xmlns:a16="http://schemas.microsoft.com/office/drawing/2014/main" id="{B49DCD0D-4D23-45C4-B3F6-B462618C06FC}"/>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pic>
        <p:nvPicPr>
          <p:cNvPr id="32" name="Picture 2" descr="الرقابة الداخلية وأهميتها وما يميزها عن المراجعة الداخلية | موريا  للإستشارات المحاسبية">
            <a:extLst>
              <a:ext uri="{FF2B5EF4-FFF2-40B4-BE49-F238E27FC236}">
                <a16:creationId xmlns:a16="http://schemas.microsoft.com/office/drawing/2014/main" id="{B586528D-B7AC-4E1B-833A-749FD87AE591}"/>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9990" y="4472108"/>
            <a:ext cx="3533536" cy="2425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6882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circle(in)">
                                      <p:cBhvr>
                                        <p:cTn id="12" dur="2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circle(in)">
                                      <p:cBhvr>
                                        <p:cTn id="1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مسئوليات اعضاء لجنة  المراجعة</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3" name="Group 22">
            <a:extLst>
              <a:ext uri="{FF2B5EF4-FFF2-40B4-BE49-F238E27FC236}">
                <a16:creationId xmlns:a16="http://schemas.microsoft.com/office/drawing/2014/main" id="{279A89EF-CDD7-4634-927C-6A8D80972D6C}"/>
              </a:ext>
            </a:extLst>
          </p:cNvPr>
          <p:cNvGrpSpPr/>
          <p:nvPr/>
        </p:nvGrpSpPr>
        <p:grpSpPr>
          <a:xfrm>
            <a:off x="1186383" y="1471433"/>
            <a:ext cx="10839233" cy="691600"/>
            <a:chOff x="-2592349" y="1471432"/>
            <a:chExt cx="14617965" cy="1015663"/>
          </a:xfrm>
        </p:grpSpPr>
        <p:sp>
          <p:nvSpPr>
            <p:cNvPr id="24" name="Rectangle 23">
              <a:extLst>
                <a:ext uri="{FF2B5EF4-FFF2-40B4-BE49-F238E27FC236}">
                  <a16:creationId xmlns:a16="http://schemas.microsoft.com/office/drawing/2014/main" id="{F9763B4F-0DC0-40D0-9551-A8725795978E}"/>
                </a:ext>
              </a:extLst>
            </p:cNvPr>
            <p:cNvSpPr/>
            <p:nvPr/>
          </p:nvSpPr>
          <p:spPr>
            <a:xfrm>
              <a:off x="-2592349" y="1572471"/>
              <a:ext cx="13570125" cy="813585"/>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يجب أن يتسم أعضاء لجنة المراجعة بالمصداقية والثقة والموضوعية والاستقلالية عند أداء عملهم</a:t>
              </a:r>
            </a:p>
          </p:txBody>
        </p:sp>
        <p:pic>
          <p:nvPicPr>
            <p:cNvPr id="25" name="Picture 24" descr="المراجعة الداخلية, الرقابة الداخلية, المراجعة صورة بابوا نيو غينيا">
              <a:extLst>
                <a:ext uri="{FF2B5EF4-FFF2-40B4-BE49-F238E27FC236}">
                  <a16:creationId xmlns:a16="http://schemas.microsoft.com/office/drawing/2014/main" id="{D47BB87C-CD7C-4EE8-8FF8-93AE247782F5}"/>
                </a:ext>
              </a:extLst>
            </p:cNvPr>
            <p:cNvPicPr/>
            <p:nvPr/>
          </p:nvPicPr>
          <p:blipFill rotWithShape="1">
            <a:blip r:embed="rId4" cstate="hqprint">
              <a:extLst>
                <a:ext uri="{BEBA8EAE-BF5A-486C-A8C5-ECC9F3942E4B}">
                  <a14:imgProps xmlns:a14="http://schemas.microsoft.com/office/drawing/2010/main">
                    <a14:imgLayer r:embed="rId5">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26" name="Group 25">
            <a:extLst>
              <a:ext uri="{FF2B5EF4-FFF2-40B4-BE49-F238E27FC236}">
                <a16:creationId xmlns:a16="http://schemas.microsoft.com/office/drawing/2014/main" id="{916B4752-AE50-46DB-BBB7-5828598209D0}"/>
              </a:ext>
            </a:extLst>
          </p:cNvPr>
          <p:cNvGrpSpPr/>
          <p:nvPr/>
        </p:nvGrpSpPr>
        <p:grpSpPr>
          <a:xfrm>
            <a:off x="436098" y="2522045"/>
            <a:ext cx="11589518" cy="1154162"/>
            <a:chOff x="-3604196" y="1369330"/>
            <a:chExt cx="15629812" cy="1694967"/>
          </a:xfrm>
        </p:grpSpPr>
        <p:sp>
          <p:nvSpPr>
            <p:cNvPr id="27" name="Rectangle 26">
              <a:extLst>
                <a:ext uri="{FF2B5EF4-FFF2-40B4-BE49-F238E27FC236}">
                  <a16:creationId xmlns:a16="http://schemas.microsoft.com/office/drawing/2014/main" id="{E1F370A6-4F2E-4F29-8415-12ABB797A32A}"/>
                </a:ext>
              </a:extLst>
            </p:cNvPr>
            <p:cNvSpPr/>
            <p:nvPr/>
          </p:nvSpPr>
          <p:spPr>
            <a:xfrm>
              <a:off x="-3604196" y="1369330"/>
              <a:ext cx="14581972" cy="1694967"/>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لا يكون العضو ممارساً لأي نشاط قد يكون متعارضاً مع مصلحة الشركة أو مع سياسة تعارض المصالح والأخلاق المهنية للشركة</a:t>
              </a:r>
            </a:p>
          </p:txBody>
        </p:sp>
        <p:pic>
          <p:nvPicPr>
            <p:cNvPr id="28" name="Picture 27" descr="المراجعة الداخلية, الرقابة الداخلية, المراجعة صورة بابوا نيو غينيا">
              <a:extLst>
                <a:ext uri="{FF2B5EF4-FFF2-40B4-BE49-F238E27FC236}">
                  <a16:creationId xmlns:a16="http://schemas.microsoft.com/office/drawing/2014/main" id="{5C78232A-16FE-4EBF-9BB2-71ED1EB69FAC}"/>
                </a:ext>
              </a:extLst>
            </p:cNvPr>
            <p:cNvPicPr/>
            <p:nvPr/>
          </p:nvPicPr>
          <p:blipFill rotWithShape="1">
            <a:blip r:embed="rId4" cstate="hqprint">
              <a:extLst>
                <a:ext uri="{BEBA8EAE-BF5A-486C-A8C5-ECC9F3942E4B}">
                  <a14:imgProps xmlns:a14="http://schemas.microsoft.com/office/drawing/2010/main">
                    <a14:imgLayer r:embed="rId5">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29" name="Group 28">
            <a:extLst>
              <a:ext uri="{FF2B5EF4-FFF2-40B4-BE49-F238E27FC236}">
                <a16:creationId xmlns:a16="http://schemas.microsoft.com/office/drawing/2014/main" id="{3CC657FE-D7D3-4E87-80D8-44831F739A9D}"/>
              </a:ext>
            </a:extLst>
          </p:cNvPr>
          <p:cNvGrpSpPr/>
          <p:nvPr/>
        </p:nvGrpSpPr>
        <p:grpSpPr>
          <a:xfrm>
            <a:off x="436099" y="3788959"/>
            <a:ext cx="11589517" cy="1005964"/>
            <a:chOff x="-3604195" y="1297497"/>
            <a:chExt cx="15629811" cy="1477328"/>
          </a:xfrm>
        </p:grpSpPr>
        <p:sp>
          <p:nvSpPr>
            <p:cNvPr id="30" name="Rectangle 29">
              <a:extLst>
                <a:ext uri="{FF2B5EF4-FFF2-40B4-BE49-F238E27FC236}">
                  <a16:creationId xmlns:a16="http://schemas.microsoft.com/office/drawing/2014/main" id="{DCF44FEB-90AB-4F45-9D4A-FC73B6C61324}"/>
                </a:ext>
              </a:extLst>
            </p:cNvPr>
            <p:cNvSpPr/>
            <p:nvPr/>
          </p:nvSpPr>
          <p:spPr>
            <a:xfrm>
              <a:off x="-3604195" y="1297497"/>
              <a:ext cx="1458197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 يحق لأعضاء لجنة المراجعة قبول أو ممارسة أي أعمال من شأنها أن تؤدي إلى تضارب في المصالح مع الشركة، وتلك التي قد تمنعهم من تنفيذ مهامهم بموضوعية واستقلالية</a:t>
              </a:r>
            </a:p>
          </p:txBody>
        </p:sp>
        <p:pic>
          <p:nvPicPr>
            <p:cNvPr id="31" name="Picture 30" descr="المراجعة الداخلية, الرقابة الداخلية, المراجعة صورة بابوا نيو غينيا">
              <a:extLst>
                <a:ext uri="{FF2B5EF4-FFF2-40B4-BE49-F238E27FC236}">
                  <a16:creationId xmlns:a16="http://schemas.microsoft.com/office/drawing/2014/main" id="{B49DCD0D-4D23-45C4-B3F6-B462618C06FC}"/>
                </a:ext>
              </a:extLst>
            </p:cNvPr>
            <p:cNvPicPr/>
            <p:nvPr/>
          </p:nvPicPr>
          <p:blipFill rotWithShape="1">
            <a:blip r:embed="rId4" cstate="hqprint">
              <a:extLst>
                <a:ext uri="{BEBA8EAE-BF5A-486C-A8C5-ECC9F3942E4B}">
                  <a14:imgProps xmlns:a14="http://schemas.microsoft.com/office/drawing/2010/main">
                    <a14:imgLayer r:embed="rId5">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14" name="Group 13">
            <a:extLst>
              <a:ext uri="{FF2B5EF4-FFF2-40B4-BE49-F238E27FC236}">
                <a16:creationId xmlns:a16="http://schemas.microsoft.com/office/drawing/2014/main" id="{96D8BC03-A05C-4AD0-B9C4-6D94B720BD01}"/>
              </a:ext>
            </a:extLst>
          </p:cNvPr>
          <p:cNvGrpSpPr/>
          <p:nvPr/>
        </p:nvGrpSpPr>
        <p:grpSpPr>
          <a:xfrm>
            <a:off x="456612" y="5223224"/>
            <a:ext cx="11589517" cy="1005964"/>
            <a:chOff x="-3604195" y="1297497"/>
            <a:chExt cx="15629811" cy="1477328"/>
          </a:xfrm>
        </p:grpSpPr>
        <p:sp>
          <p:nvSpPr>
            <p:cNvPr id="15" name="Rectangle 14">
              <a:extLst>
                <a:ext uri="{FF2B5EF4-FFF2-40B4-BE49-F238E27FC236}">
                  <a16:creationId xmlns:a16="http://schemas.microsoft.com/office/drawing/2014/main" id="{6571963B-335D-4B1D-A106-EBA3949F6285}"/>
                </a:ext>
              </a:extLst>
            </p:cNvPr>
            <p:cNvSpPr/>
            <p:nvPr/>
          </p:nvSpPr>
          <p:spPr>
            <a:xfrm>
              <a:off x="-3604195" y="1297497"/>
              <a:ext cx="1458197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أعضاء لجنة المراجعة الإفصاح والكشف عن جميع العمليات الشخصية وطبيعتها التي يتم تنفيذها مع الشركة، وأية علاقة شخصية مع مجلس الإدارة والإدارة التنفيذية</a:t>
              </a:r>
            </a:p>
          </p:txBody>
        </p:sp>
        <p:pic>
          <p:nvPicPr>
            <p:cNvPr id="16" name="Picture 15" descr="المراجعة الداخلية, الرقابة الداخلية, المراجعة صورة بابوا نيو غينيا">
              <a:extLst>
                <a:ext uri="{FF2B5EF4-FFF2-40B4-BE49-F238E27FC236}">
                  <a16:creationId xmlns:a16="http://schemas.microsoft.com/office/drawing/2014/main" id="{5872E783-2EBC-4207-83A1-A59696F96B99}"/>
                </a:ext>
              </a:extLst>
            </p:cNvPr>
            <p:cNvPicPr/>
            <p:nvPr/>
          </p:nvPicPr>
          <p:blipFill rotWithShape="1">
            <a:blip r:embed="rId4" cstate="hqprint">
              <a:extLst>
                <a:ext uri="{BEBA8EAE-BF5A-486C-A8C5-ECC9F3942E4B}">
                  <a14:imgProps xmlns:a14="http://schemas.microsoft.com/office/drawing/2010/main">
                    <a14:imgLayer r:embed="rId5">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0460479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circle(in)">
                                      <p:cBhvr>
                                        <p:cTn id="12" dur="20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circle(in)">
                                      <p:cBhvr>
                                        <p:cTn id="17" dur="2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471139" y="2135358"/>
            <a:ext cx="4679577" cy="258728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02858E27-3135-4705-9BFB-96EC8B2FC4E5}"/>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56581016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30BCCDE7-1345-4045-A9CD-421C639CA41E}"/>
              </a:ext>
            </a:extLst>
          </p:cNvPr>
          <p:cNvGrpSpPr/>
          <p:nvPr/>
        </p:nvGrpSpPr>
        <p:grpSpPr>
          <a:xfrm>
            <a:off x="419099" y="1204687"/>
            <a:ext cx="11745945" cy="1154162"/>
            <a:chOff x="328685" y="1263641"/>
            <a:chExt cx="11745945" cy="1154162"/>
          </a:xfrm>
        </p:grpSpPr>
        <p:pic>
          <p:nvPicPr>
            <p:cNvPr id="14" name="Picture 13" descr="المراجعة الخارجية وأهميتها | موريا للإستشارات المحاسبية مراجعة قوائم مالية">
              <a:extLst>
                <a:ext uri="{FF2B5EF4-FFF2-40B4-BE49-F238E27FC236}">
                  <a16:creationId xmlns:a16="http://schemas.microsoft.com/office/drawing/2014/main" id="{4C449310-DDFF-42D4-974F-7395F794C4E0}"/>
                </a:ext>
              </a:extLst>
            </p:cNvPr>
            <p:cNvPicPr/>
            <p:nvPr/>
          </p:nvPicPr>
          <p:blipFill>
            <a:blip r:embed="rId4" cstate="hqprint">
              <a:extLst>
                <a:ext uri="{BEBA8EAE-BF5A-486C-A8C5-ECC9F3942E4B}">
                  <a14:imgProps xmlns:a14="http://schemas.microsoft.com/office/drawing/2010/main">
                    <a14:imgLayer r:embed="rId5">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15" name="Rectangle 14">
              <a:extLst>
                <a:ext uri="{FF2B5EF4-FFF2-40B4-BE49-F238E27FC236}">
                  <a16:creationId xmlns:a16="http://schemas.microsoft.com/office/drawing/2014/main" id="{2FDBC8C6-AF65-4504-931B-44FD14A974F4}"/>
                </a:ext>
              </a:extLst>
            </p:cNvPr>
            <p:cNvSpPr/>
            <p:nvPr/>
          </p:nvSpPr>
          <p:spPr>
            <a:xfrm>
              <a:off x="328685" y="1263641"/>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يعتبر موضوع لجان المراجعة من الأهمية البالغة لتفعيل مبادئ الحوكمة، حيث أنها مرتبطة مباشرة بمجلس الإدارة وتعمل على تقديم تقاريرها الدورية له</a:t>
              </a:r>
            </a:p>
          </p:txBody>
        </p:sp>
      </p:grpSp>
      <p:grpSp>
        <p:nvGrpSpPr>
          <p:cNvPr id="17" name="Group 16">
            <a:extLst>
              <a:ext uri="{FF2B5EF4-FFF2-40B4-BE49-F238E27FC236}">
                <a16:creationId xmlns:a16="http://schemas.microsoft.com/office/drawing/2014/main" id="{BA4A36C5-5696-4A27-9FB9-616467D40AA4}"/>
              </a:ext>
            </a:extLst>
          </p:cNvPr>
          <p:cNvGrpSpPr/>
          <p:nvPr/>
        </p:nvGrpSpPr>
        <p:grpSpPr>
          <a:xfrm>
            <a:off x="419099" y="2358849"/>
            <a:ext cx="11745945" cy="1154162"/>
            <a:chOff x="328685" y="1373675"/>
            <a:chExt cx="11745945" cy="1154162"/>
          </a:xfrm>
        </p:grpSpPr>
        <p:pic>
          <p:nvPicPr>
            <p:cNvPr id="18" name="Picture 17" descr="المراجعة الخارجية وأهميتها | موريا للإستشارات المحاسبية مراجعة قوائم مالية">
              <a:extLst>
                <a:ext uri="{FF2B5EF4-FFF2-40B4-BE49-F238E27FC236}">
                  <a16:creationId xmlns:a16="http://schemas.microsoft.com/office/drawing/2014/main" id="{D0A7F554-3906-4AC6-B140-992321231DB2}"/>
                </a:ext>
              </a:extLst>
            </p:cNvPr>
            <p:cNvPicPr/>
            <p:nvPr/>
          </p:nvPicPr>
          <p:blipFill>
            <a:blip r:embed="rId4" cstate="hqprint">
              <a:extLst>
                <a:ext uri="{BEBA8EAE-BF5A-486C-A8C5-ECC9F3942E4B}">
                  <a14:imgProps xmlns:a14="http://schemas.microsoft.com/office/drawing/2010/main">
                    <a14:imgLayer r:embed="rId5">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19" name="Rectangle 18">
              <a:extLst>
                <a:ext uri="{FF2B5EF4-FFF2-40B4-BE49-F238E27FC236}">
                  <a16:creationId xmlns:a16="http://schemas.microsoft.com/office/drawing/2014/main" id="{CF042C05-95C4-4EA8-B8A0-557273A439FD}"/>
                </a:ext>
              </a:extLst>
            </p:cNvPr>
            <p:cNvSpPr/>
            <p:nvPr/>
          </p:nvSpPr>
          <p:spPr>
            <a:xfrm>
              <a:off x="328685" y="1373675"/>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 تشكيل لجنة المراجعة والتي يصدر بالقواعد المنظمة لعملها قرار من الجمعية العامة للمصرف بناء على اقتراح مجلس الإدارة</a:t>
              </a:r>
            </a:p>
          </p:txBody>
        </p:sp>
      </p:grpSp>
      <p:grpSp>
        <p:nvGrpSpPr>
          <p:cNvPr id="20" name="Group 19">
            <a:extLst>
              <a:ext uri="{FF2B5EF4-FFF2-40B4-BE49-F238E27FC236}">
                <a16:creationId xmlns:a16="http://schemas.microsoft.com/office/drawing/2014/main" id="{4559A9C8-2EC6-4886-BC3D-5E272172E3BA}"/>
              </a:ext>
            </a:extLst>
          </p:cNvPr>
          <p:cNvGrpSpPr/>
          <p:nvPr/>
        </p:nvGrpSpPr>
        <p:grpSpPr>
          <a:xfrm>
            <a:off x="419099" y="3543615"/>
            <a:ext cx="11745945" cy="1154162"/>
            <a:chOff x="328685" y="1373675"/>
            <a:chExt cx="11745945" cy="1154162"/>
          </a:xfrm>
        </p:grpSpPr>
        <p:pic>
          <p:nvPicPr>
            <p:cNvPr id="21" name="Picture 20" descr="المراجعة الخارجية وأهميتها | موريا للإستشارات المحاسبية مراجعة قوائم مالية">
              <a:extLst>
                <a:ext uri="{FF2B5EF4-FFF2-40B4-BE49-F238E27FC236}">
                  <a16:creationId xmlns:a16="http://schemas.microsoft.com/office/drawing/2014/main" id="{23FB2DB9-B53D-4A78-9316-9360658ED8C1}"/>
                </a:ext>
              </a:extLst>
            </p:cNvPr>
            <p:cNvPicPr/>
            <p:nvPr/>
          </p:nvPicPr>
          <p:blipFill>
            <a:blip r:embed="rId4" cstate="hqprint">
              <a:extLst>
                <a:ext uri="{BEBA8EAE-BF5A-486C-A8C5-ECC9F3942E4B}">
                  <a14:imgProps xmlns:a14="http://schemas.microsoft.com/office/drawing/2010/main">
                    <a14:imgLayer r:embed="rId5">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22" name="Rectangle 21">
              <a:extLst>
                <a:ext uri="{FF2B5EF4-FFF2-40B4-BE49-F238E27FC236}">
                  <a16:creationId xmlns:a16="http://schemas.microsoft.com/office/drawing/2014/main" id="{96A54BD2-817D-4BE4-AE01-0AC2957420D9}"/>
                </a:ext>
              </a:extLst>
            </p:cNvPr>
            <p:cNvSpPr/>
            <p:nvPr/>
          </p:nvSpPr>
          <p:spPr>
            <a:xfrm>
              <a:off x="328685" y="1373675"/>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يتعين عند وضع هذه القواعد الالتزام بها كحد أدنى لعمل لجان المراجعة في المصارف، وقد أكدت معظم الدراسات</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تناولت موضوع حوكمة المصارف على أهمية وجود لجان المراجعة في المصارف التي تسعى إلى تطبيق مبادئ الحوكمة</a:t>
              </a:r>
            </a:p>
          </p:txBody>
        </p:sp>
      </p:grpSp>
      <p:grpSp>
        <p:nvGrpSpPr>
          <p:cNvPr id="33" name="Group 32">
            <a:extLst>
              <a:ext uri="{FF2B5EF4-FFF2-40B4-BE49-F238E27FC236}">
                <a16:creationId xmlns:a16="http://schemas.microsoft.com/office/drawing/2014/main" id="{20C855DC-F16B-4E84-9AEB-AF1DF07C6424}"/>
              </a:ext>
            </a:extLst>
          </p:cNvPr>
          <p:cNvGrpSpPr/>
          <p:nvPr/>
        </p:nvGrpSpPr>
        <p:grpSpPr>
          <a:xfrm>
            <a:off x="383807" y="4863295"/>
            <a:ext cx="11745945" cy="1266673"/>
            <a:chOff x="328685" y="1373675"/>
            <a:chExt cx="11745945" cy="1266673"/>
          </a:xfrm>
        </p:grpSpPr>
        <p:pic>
          <p:nvPicPr>
            <p:cNvPr id="34" name="Picture 33" descr="المراجعة الخارجية وأهميتها | موريا للإستشارات المحاسبية مراجعة قوائم مالية">
              <a:extLst>
                <a:ext uri="{FF2B5EF4-FFF2-40B4-BE49-F238E27FC236}">
                  <a16:creationId xmlns:a16="http://schemas.microsoft.com/office/drawing/2014/main" id="{524664F5-42AC-4705-8CBC-9D40B22A2BAD}"/>
                </a:ext>
              </a:extLst>
            </p:cNvPr>
            <p:cNvPicPr/>
            <p:nvPr/>
          </p:nvPicPr>
          <p:blipFill>
            <a:blip r:embed="rId4" cstate="hqprint">
              <a:extLst>
                <a:ext uri="{BEBA8EAE-BF5A-486C-A8C5-ECC9F3942E4B}">
                  <a14:imgProps xmlns:a14="http://schemas.microsoft.com/office/drawing/2010/main">
                    <a14:imgLayer r:embed="rId5">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35" name="Rectangle 34">
              <a:extLst>
                <a:ext uri="{FF2B5EF4-FFF2-40B4-BE49-F238E27FC236}">
                  <a16:creationId xmlns:a16="http://schemas.microsoft.com/office/drawing/2014/main" id="{3F2377BA-3615-45ED-836E-2F9EF064741F}"/>
                </a:ext>
              </a:extLst>
            </p:cNvPr>
            <p:cNvSpPr/>
            <p:nvPr/>
          </p:nvSpPr>
          <p:spPr>
            <a:xfrm>
              <a:off x="328685" y="1486186"/>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وتأتي أهمية دور لجنة المراجعة في مقدمة الآليات التي يمكن من خلالها التأكد من تطبيق مفهوم حوكمة على أرض الواقع مع مجلس الإدارة، والمراجع الداخلي، والمراجع الخارجي</a:t>
              </a:r>
            </a:p>
          </p:txBody>
        </p:sp>
      </p:grpSp>
    </p:spTree>
    <p:extLst>
      <p:ext uri="{BB962C8B-B14F-4D97-AF65-F5344CB8AC3E}">
        <p14:creationId xmlns:p14="http://schemas.microsoft.com/office/powerpoint/2010/main" val="35293649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30BCCDE7-1345-4045-A9CD-421C639CA41E}"/>
              </a:ext>
            </a:extLst>
          </p:cNvPr>
          <p:cNvGrpSpPr/>
          <p:nvPr/>
        </p:nvGrpSpPr>
        <p:grpSpPr>
          <a:xfrm>
            <a:off x="419099" y="1204687"/>
            <a:ext cx="11745945" cy="1708160"/>
            <a:chOff x="328685" y="1263641"/>
            <a:chExt cx="11745945" cy="1708160"/>
          </a:xfrm>
        </p:grpSpPr>
        <p:pic>
          <p:nvPicPr>
            <p:cNvPr id="14" name="Picture 13" descr="المراجعة الخارجية وأهميتها | موريا للإستشارات المحاسبية مراجعة قوائم مالية">
              <a:extLst>
                <a:ext uri="{FF2B5EF4-FFF2-40B4-BE49-F238E27FC236}">
                  <a16:creationId xmlns:a16="http://schemas.microsoft.com/office/drawing/2014/main" id="{4C449310-DDFF-42D4-974F-7395F794C4E0}"/>
                </a:ext>
              </a:extLst>
            </p:cNvPr>
            <p:cNvPicPr/>
            <p:nvPr/>
          </p:nvPicPr>
          <p:blipFill>
            <a:blip r:embed="rId3" cstate="hqprint">
              <a:extLst>
                <a:ext uri="{BEBA8EAE-BF5A-486C-A8C5-ECC9F3942E4B}">
                  <a14:imgProps xmlns:a14="http://schemas.microsoft.com/office/drawing/2010/main">
                    <a14:imgLayer r:embed="rId4">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15" name="Rectangle 14">
              <a:extLst>
                <a:ext uri="{FF2B5EF4-FFF2-40B4-BE49-F238E27FC236}">
                  <a16:creationId xmlns:a16="http://schemas.microsoft.com/office/drawing/2014/main" id="{2FDBC8C6-AF65-4504-931B-44FD14A974F4}"/>
                </a:ext>
              </a:extLst>
            </p:cNvPr>
            <p:cNvSpPr/>
            <p:nvPr/>
          </p:nvSpPr>
          <p:spPr>
            <a:xfrm>
              <a:off x="328685" y="1263641"/>
              <a:ext cx="10812544"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أن وجود نظام رقابة داخلية فعال يعد أحد المسؤوليات الرئيسة المناطة بالمجلس، ويأتي دور لجنة المراجعة الرئيس في التحقق من كفاية نظام الرقابة الداخلية وتنفيذه بفاعلية، وتقديم أي توصيات له من شأنها تفعيل النظام وتطويره بما يحقق أغراض الشركة ويحمي مصالح المساهمين والمستثمرين بكفاءة عالية وتكلفة معقولة</a:t>
              </a:r>
            </a:p>
          </p:txBody>
        </p:sp>
      </p:grpSp>
      <p:grpSp>
        <p:nvGrpSpPr>
          <p:cNvPr id="20" name="Group 19">
            <a:extLst>
              <a:ext uri="{FF2B5EF4-FFF2-40B4-BE49-F238E27FC236}">
                <a16:creationId xmlns:a16="http://schemas.microsoft.com/office/drawing/2014/main" id="{4559A9C8-2EC6-4886-BC3D-5E272172E3BA}"/>
              </a:ext>
            </a:extLst>
          </p:cNvPr>
          <p:cNvGrpSpPr/>
          <p:nvPr/>
        </p:nvGrpSpPr>
        <p:grpSpPr>
          <a:xfrm>
            <a:off x="383807" y="3254735"/>
            <a:ext cx="11745945" cy="1154162"/>
            <a:chOff x="328685" y="1373675"/>
            <a:chExt cx="11745945" cy="1154162"/>
          </a:xfrm>
        </p:grpSpPr>
        <p:pic>
          <p:nvPicPr>
            <p:cNvPr id="21" name="Picture 20" descr="المراجعة الخارجية وأهميتها | موريا للإستشارات المحاسبية مراجعة قوائم مالية">
              <a:extLst>
                <a:ext uri="{FF2B5EF4-FFF2-40B4-BE49-F238E27FC236}">
                  <a16:creationId xmlns:a16="http://schemas.microsoft.com/office/drawing/2014/main" id="{23FB2DB9-B53D-4A78-9316-9360658ED8C1}"/>
                </a:ext>
              </a:extLst>
            </p:cNvPr>
            <p:cNvPicPr/>
            <p:nvPr/>
          </p:nvPicPr>
          <p:blipFill>
            <a:blip r:embed="rId3" cstate="hqprint">
              <a:extLst>
                <a:ext uri="{BEBA8EAE-BF5A-486C-A8C5-ECC9F3942E4B}">
                  <a14:imgProps xmlns:a14="http://schemas.microsoft.com/office/drawing/2010/main">
                    <a14:imgLayer r:embed="rId4">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22" name="Rectangle 21">
              <a:extLst>
                <a:ext uri="{FF2B5EF4-FFF2-40B4-BE49-F238E27FC236}">
                  <a16:creationId xmlns:a16="http://schemas.microsoft.com/office/drawing/2014/main" id="{96A54BD2-817D-4BE4-AE01-0AC2957420D9}"/>
                </a:ext>
              </a:extLst>
            </p:cNvPr>
            <p:cNvSpPr/>
            <p:nvPr/>
          </p:nvSpPr>
          <p:spPr>
            <a:xfrm>
              <a:off x="328685" y="1373675"/>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ويعتبر تعيين لجنة للمراجعة من الممارسات الجيدة السليمة للمصرف، باعتبارها أمراً لا غنى عنه، بل وبعض الجهات الرقابية تشترط على البنوك تأسيس لجنة للمراجعة لكي تقوم بمهامها الرقابية المنوطة بها</a:t>
              </a:r>
            </a:p>
          </p:txBody>
        </p:sp>
      </p:grpSp>
      <p:grpSp>
        <p:nvGrpSpPr>
          <p:cNvPr id="33" name="Group 32">
            <a:extLst>
              <a:ext uri="{FF2B5EF4-FFF2-40B4-BE49-F238E27FC236}">
                <a16:creationId xmlns:a16="http://schemas.microsoft.com/office/drawing/2014/main" id="{20C855DC-F16B-4E84-9AEB-AF1DF07C6424}"/>
              </a:ext>
            </a:extLst>
          </p:cNvPr>
          <p:cNvGrpSpPr/>
          <p:nvPr/>
        </p:nvGrpSpPr>
        <p:grpSpPr>
          <a:xfrm>
            <a:off x="383807" y="4863295"/>
            <a:ext cx="11745945" cy="1266673"/>
            <a:chOff x="328685" y="1373675"/>
            <a:chExt cx="11745945" cy="1266673"/>
          </a:xfrm>
        </p:grpSpPr>
        <p:pic>
          <p:nvPicPr>
            <p:cNvPr id="34" name="Picture 33" descr="المراجعة الخارجية وأهميتها | موريا للإستشارات المحاسبية مراجعة قوائم مالية">
              <a:extLst>
                <a:ext uri="{FF2B5EF4-FFF2-40B4-BE49-F238E27FC236}">
                  <a16:creationId xmlns:a16="http://schemas.microsoft.com/office/drawing/2014/main" id="{524664F5-42AC-4705-8CBC-9D40B22A2BAD}"/>
                </a:ext>
              </a:extLst>
            </p:cNvPr>
            <p:cNvPicPr/>
            <p:nvPr/>
          </p:nvPicPr>
          <p:blipFill>
            <a:blip r:embed="rId3" cstate="hqprint">
              <a:extLst>
                <a:ext uri="{BEBA8EAE-BF5A-486C-A8C5-ECC9F3942E4B}">
                  <a14:imgProps xmlns:a14="http://schemas.microsoft.com/office/drawing/2010/main">
                    <a14:imgLayer r:embed="rId4">
                      <a14:imgEffect>
                        <a14:backgroundRemoval t="0" b="99467" l="4297" r="97461"/>
                      </a14:imgEffect>
                    </a14:imgLayer>
                  </a14:imgProps>
                </a:ext>
                <a:ext uri="{28A0092B-C50C-407E-A947-70E740481C1C}">
                  <a14:useLocalDpi xmlns:a14="http://schemas.microsoft.com/office/drawing/2010/main" val="0"/>
                </a:ext>
              </a:extLst>
            </a:blip>
            <a:srcRect/>
            <a:stretch>
              <a:fillRect/>
            </a:stretch>
          </p:blipFill>
          <p:spPr bwMode="auto">
            <a:xfrm>
              <a:off x="11141229" y="1373675"/>
              <a:ext cx="933401" cy="845503"/>
            </a:xfrm>
            <a:prstGeom prst="rect">
              <a:avLst/>
            </a:prstGeom>
            <a:noFill/>
            <a:ln>
              <a:noFill/>
            </a:ln>
          </p:spPr>
        </p:pic>
        <p:sp>
          <p:nvSpPr>
            <p:cNvPr id="35" name="Rectangle 34">
              <a:extLst>
                <a:ext uri="{FF2B5EF4-FFF2-40B4-BE49-F238E27FC236}">
                  <a16:creationId xmlns:a16="http://schemas.microsoft.com/office/drawing/2014/main" id="{3F2377BA-3615-45ED-836E-2F9EF064741F}"/>
                </a:ext>
              </a:extLst>
            </p:cNvPr>
            <p:cNvSpPr/>
            <p:nvPr/>
          </p:nvSpPr>
          <p:spPr>
            <a:xfrm>
              <a:off x="328685" y="1486186"/>
              <a:ext cx="1081254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وتعتبر صفتي الاستقلالية وعمق النظر من أهم صفات لجنة المراجعة، فهي لا تندفع نحو الاستغراق في أمور محاسبية ولا تتورط في تغطية أخطاء أحد الأطراف ذات العلاقة</a:t>
              </a:r>
            </a:p>
          </p:txBody>
        </p:sp>
      </p:grpSp>
    </p:spTree>
    <p:extLst>
      <p:ext uri="{BB962C8B-B14F-4D97-AF65-F5344CB8AC3E}">
        <p14:creationId xmlns:p14="http://schemas.microsoft.com/office/powerpoint/2010/main" val="16495081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41" name="Picture 40">
            <a:extLst>
              <a:ext uri="{FF2B5EF4-FFF2-40B4-BE49-F238E27FC236}">
                <a16:creationId xmlns:a16="http://schemas.microsoft.com/office/drawing/2014/main" id="{583A8020-0026-4228-BF66-4F40C7731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42" name="Group 41">
            <a:extLst>
              <a:ext uri="{FF2B5EF4-FFF2-40B4-BE49-F238E27FC236}">
                <a16:creationId xmlns:a16="http://schemas.microsoft.com/office/drawing/2014/main" id="{A225B8B6-8604-42DE-B13B-BB5883819C05}"/>
              </a:ext>
            </a:extLst>
          </p:cNvPr>
          <p:cNvGrpSpPr/>
          <p:nvPr/>
        </p:nvGrpSpPr>
        <p:grpSpPr>
          <a:xfrm>
            <a:off x="9336766" y="2997859"/>
            <a:ext cx="2768038" cy="2994978"/>
            <a:chOff x="8679088" y="3087507"/>
            <a:chExt cx="3138750" cy="3138750"/>
          </a:xfrm>
        </p:grpSpPr>
        <p:pic>
          <p:nvPicPr>
            <p:cNvPr id="43" name="Picture 42">
              <a:extLst>
                <a:ext uri="{FF2B5EF4-FFF2-40B4-BE49-F238E27FC236}">
                  <a16:creationId xmlns:a16="http://schemas.microsoft.com/office/drawing/2014/main" id="{E3A79266-0EC3-4812-A4F7-C45732DD17D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44" name="Rectangle 43">
              <a:extLst>
                <a:ext uri="{FF2B5EF4-FFF2-40B4-BE49-F238E27FC236}">
                  <a16:creationId xmlns:a16="http://schemas.microsoft.com/office/drawing/2014/main" id="{E5F48815-DCC5-4494-AE34-6B441AF150C6}"/>
                </a:ext>
              </a:extLst>
            </p:cNvPr>
            <p:cNvSpPr/>
            <p:nvPr/>
          </p:nvSpPr>
          <p:spPr>
            <a:xfrm>
              <a:off x="8968532" y="3699143"/>
              <a:ext cx="2583068" cy="211271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a:t>
              </a:r>
              <a:r>
                <a:rPr kumimoji="0" lang="ar-EG" sz="2000" b="1" i="0" u="none" strike="noStrike" kern="1200" cap="none" spc="0" normalizeH="0" baseline="0" noProof="0" dirty="0" err="1">
                  <a:ln>
                    <a:noFill/>
                  </a:ln>
                  <a:solidFill>
                    <a:srgbClr val="C00000"/>
                  </a:solidFill>
                  <a:effectLst/>
                  <a:uLnTx/>
                  <a:uFillTx/>
                  <a:latin typeface="Sakkal Majalla" panose="02000000000000000000" pitchFamily="2" charset="-78"/>
                  <a:ea typeface="+mn-ea"/>
                  <a:cs typeface="Sakkal Majalla" panose="02000000000000000000" pitchFamily="2" charset="-78"/>
                </a:rPr>
                <a:t>وبناءا</a:t>
              </a: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عما سبق هناك العديد من الأسباب التي تقوم على وجوب تفعيل</a:t>
              </a:r>
              <a:b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لجنة المراجعة </a:t>
              </a:r>
              <a:b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0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والتي منها</a:t>
              </a:r>
            </a:p>
          </p:txBody>
        </p:sp>
      </p:grpSp>
      <p:grpSp>
        <p:nvGrpSpPr>
          <p:cNvPr id="45" name="Group 44">
            <a:extLst>
              <a:ext uri="{FF2B5EF4-FFF2-40B4-BE49-F238E27FC236}">
                <a16:creationId xmlns:a16="http://schemas.microsoft.com/office/drawing/2014/main" id="{BDC6A731-1984-428C-91ED-3653528C8831}"/>
              </a:ext>
            </a:extLst>
          </p:cNvPr>
          <p:cNvGrpSpPr/>
          <p:nvPr/>
        </p:nvGrpSpPr>
        <p:grpSpPr>
          <a:xfrm>
            <a:off x="500091" y="1194043"/>
            <a:ext cx="10032812" cy="1154162"/>
            <a:chOff x="-306828" y="1194044"/>
            <a:chExt cx="10032812" cy="1154162"/>
          </a:xfrm>
        </p:grpSpPr>
        <p:sp>
          <p:nvSpPr>
            <p:cNvPr id="46" name="Rectangle 45">
              <a:extLst>
                <a:ext uri="{FF2B5EF4-FFF2-40B4-BE49-F238E27FC236}">
                  <a16:creationId xmlns:a16="http://schemas.microsoft.com/office/drawing/2014/main" id="{6B725FF9-22A1-47BA-940F-A410E667D87A}"/>
                </a:ext>
              </a:extLst>
            </p:cNvPr>
            <p:cNvSpPr/>
            <p:nvPr/>
          </p:nvSpPr>
          <p:spPr>
            <a:xfrm>
              <a:off x="-306828" y="1194044"/>
              <a:ext cx="881279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تحقيق الإشراف الفعال على عملية إعداد التقارير وبخاصة في الشركات العظمى والتي تحتاج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إلى أعضاء مجلس إدارة على معرفة كاملة بكل النواحي المالية والإدارة</a:t>
              </a:r>
            </a:p>
          </p:txBody>
        </p:sp>
        <p:sp>
          <p:nvSpPr>
            <p:cNvPr id="47" name="Rectangle 46">
              <a:extLst>
                <a:ext uri="{FF2B5EF4-FFF2-40B4-BE49-F238E27FC236}">
                  <a16:creationId xmlns:a16="http://schemas.microsoft.com/office/drawing/2014/main" id="{E40B208D-0903-4673-BB38-EC6446D87AFE}"/>
                </a:ext>
              </a:extLst>
            </p:cNvPr>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p>
          </p:txBody>
        </p:sp>
      </p:grpSp>
      <p:grpSp>
        <p:nvGrpSpPr>
          <p:cNvPr id="48" name="Group 47">
            <a:extLst>
              <a:ext uri="{FF2B5EF4-FFF2-40B4-BE49-F238E27FC236}">
                <a16:creationId xmlns:a16="http://schemas.microsoft.com/office/drawing/2014/main" id="{60833F95-5720-46E4-8EF4-66539408E43D}"/>
              </a:ext>
            </a:extLst>
          </p:cNvPr>
          <p:cNvGrpSpPr/>
          <p:nvPr/>
        </p:nvGrpSpPr>
        <p:grpSpPr>
          <a:xfrm>
            <a:off x="763722" y="2546991"/>
            <a:ext cx="9049939" cy="830997"/>
            <a:chOff x="676045" y="1514871"/>
            <a:chExt cx="9049939" cy="830997"/>
          </a:xfrm>
        </p:grpSpPr>
        <p:sp>
          <p:nvSpPr>
            <p:cNvPr id="49" name="Rectangle 48">
              <a:extLst>
                <a:ext uri="{FF2B5EF4-FFF2-40B4-BE49-F238E27FC236}">
                  <a16:creationId xmlns:a16="http://schemas.microsoft.com/office/drawing/2014/main" id="{BE01B91C-4866-4A24-ACE5-558D7EB5797F}"/>
                </a:ext>
              </a:extLst>
            </p:cNvPr>
            <p:cNvSpPr/>
            <p:nvPr/>
          </p:nvSpPr>
          <p:spPr>
            <a:xfrm>
              <a:off x="676045" y="1514871"/>
              <a:ext cx="7945881"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حماية الحقوق والقضاء على المصالح الشخصية وإظهار تقارير مالية ذات كفاءة وجودة عالية</a:t>
              </a:r>
            </a:p>
          </p:txBody>
        </p:sp>
        <p:sp>
          <p:nvSpPr>
            <p:cNvPr id="50" name="Rectangle 49">
              <a:extLst>
                <a:ext uri="{FF2B5EF4-FFF2-40B4-BE49-F238E27FC236}">
                  <a16:creationId xmlns:a16="http://schemas.microsoft.com/office/drawing/2014/main" id="{5AB19FE7-387C-4CF6-AB80-3F66E234604F}"/>
                </a:ext>
              </a:extLst>
            </p:cNvPr>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2</a:t>
              </a:r>
            </a:p>
          </p:txBody>
        </p:sp>
      </p:grpSp>
      <p:grpSp>
        <p:nvGrpSpPr>
          <p:cNvPr id="51" name="Group 50">
            <a:extLst>
              <a:ext uri="{FF2B5EF4-FFF2-40B4-BE49-F238E27FC236}">
                <a16:creationId xmlns:a16="http://schemas.microsoft.com/office/drawing/2014/main" id="{7E970E74-682B-40D1-9C88-1B38A81B899A}"/>
              </a:ext>
            </a:extLst>
          </p:cNvPr>
          <p:cNvGrpSpPr/>
          <p:nvPr/>
        </p:nvGrpSpPr>
        <p:grpSpPr>
          <a:xfrm>
            <a:off x="664423" y="3619326"/>
            <a:ext cx="8724271" cy="471808"/>
            <a:chOff x="1001713" y="1555085"/>
            <a:chExt cx="8724271" cy="471808"/>
          </a:xfrm>
        </p:grpSpPr>
        <p:sp>
          <p:nvSpPr>
            <p:cNvPr id="52" name="Rectangle 51">
              <a:extLst>
                <a:ext uri="{FF2B5EF4-FFF2-40B4-BE49-F238E27FC236}">
                  <a16:creationId xmlns:a16="http://schemas.microsoft.com/office/drawing/2014/main" id="{3AE378FF-3F8A-4D58-ADAB-F94CBF66981C}"/>
                </a:ext>
              </a:extLst>
            </p:cNvPr>
            <p:cNvSpPr/>
            <p:nvPr/>
          </p:nvSpPr>
          <p:spPr>
            <a:xfrm>
              <a:off x="1001713" y="1565228"/>
              <a:ext cx="7668582"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الحاجة إلى نشر التقارير المالية بصفة دورية</a:t>
              </a:r>
            </a:p>
          </p:txBody>
        </p:sp>
        <p:sp>
          <p:nvSpPr>
            <p:cNvPr id="53" name="Rectangle 52">
              <a:extLst>
                <a:ext uri="{FF2B5EF4-FFF2-40B4-BE49-F238E27FC236}">
                  <a16:creationId xmlns:a16="http://schemas.microsoft.com/office/drawing/2014/main" id="{21FED0D3-C0EE-4B0E-A572-A0208F7F6581}"/>
                </a:ext>
              </a:extLst>
            </p:cNvPr>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3</a:t>
              </a:r>
            </a:p>
          </p:txBody>
        </p:sp>
      </p:grpSp>
      <p:grpSp>
        <p:nvGrpSpPr>
          <p:cNvPr id="54" name="Group 53">
            <a:extLst>
              <a:ext uri="{FF2B5EF4-FFF2-40B4-BE49-F238E27FC236}">
                <a16:creationId xmlns:a16="http://schemas.microsoft.com/office/drawing/2014/main" id="{4D97580A-6E53-4862-930F-DD223D99DCA3}"/>
              </a:ext>
            </a:extLst>
          </p:cNvPr>
          <p:cNvGrpSpPr/>
          <p:nvPr/>
        </p:nvGrpSpPr>
        <p:grpSpPr>
          <a:xfrm>
            <a:off x="166525" y="4654529"/>
            <a:ext cx="8560751" cy="830997"/>
            <a:chOff x="1165233" y="1540238"/>
            <a:chExt cx="8560751" cy="830997"/>
          </a:xfrm>
        </p:grpSpPr>
        <p:sp>
          <p:nvSpPr>
            <p:cNvPr id="55" name="Rectangle 54">
              <a:extLst>
                <a:ext uri="{FF2B5EF4-FFF2-40B4-BE49-F238E27FC236}">
                  <a16:creationId xmlns:a16="http://schemas.microsoft.com/office/drawing/2014/main" id="{97D7F3A4-639B-4B0C-86AF-ABCB56864043}"/>
                </a:ext>
              </a:extLst>
            </p:cNvPr>
            <p:cNvSpPr/>
            <p:nvPr/>
          </p:nvSpPr>
          <p:spPr>
            <a:xfrm>
              <a:off x="1165233" y="1540238"/>
              <a:ext cx="7409781"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حماية مصالح حملة الأسهم من خلال قيام اللجان بكشف أي أخطاء أو غش يعود بالضرر على حملة الأسهم</a:t>
              </a:r>
            </a:p>
          </p:txBody>
        </p:sp>
        <p:sp>
          <p:nvSpPr>
            <p:cNvPr id="56" name="Rectangle 55">
              <a:extLst>
                <a:ext uri="{FF2B5EF4-FFF2-40B4-BE49-F238E27FC236}">
                  <a16:creationId xmlns:a16="http://schemas.microsoft.com/office/drawing/2014/main" id="{F1563747-9CC4-4C1B-A3C0-878DF4E2BCE0}"/>
                </a:ext>
              </a:extLst>
            </p:cNvPr>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4</a:t>
              </a:r>
            </a:p>
          </p:txBody>
        </p:sp>
      </p:grpSp>
      <p:grpSp>
        <p:nvGrpSpPr>
          <p:cNvPr id="57" name="Group 56">
            <a:extLst>
              <a:ext uri="{FF2B5EF4-FFF2-40B4-BE49-F238E27FC236}">
                <a16:creationId xmlns:a16="http://schemas.microsoft.com/office/drawing/2014/main" id="{8289E128-939E-4007-A794-52C9C2BEAF17}"/>
              </a:ext>
            </a:extLst>
          </p:cNvPr>
          <p:cNvGrpSpPr/>
          <p:nvPr/>
        </p:nvGrpSpPr>
        <p:grpSpPr>
          <a:xfrm>
            <a:off x="321989" y="5606812"/>
            <a:ext cx="7886112" cy="830997"/>
            <a:chOff x="1786085" y="1464119"/>
            <a:chExt cx="7886112" cy="830997"/>
          </a:xfrm>
        </p:grpSpPr>
        <p:sp>
          <p:nvSpPr>
            <p:cNvPr id="58" name="Rectangle 57">
              <a:extLst>
                <a:ext uri="{FF2B5EF4-FFF2-40B4-BE49-F238E27FC236}">
                  <a16:creationId xmlns:a16="http://schemas.microsoft.com/office/drawing/2014/main" id="{394D8A88-940B-4A7E-B605-F094F018885E}"/>
                </a:ext>
              </a:extLst>
            </p:cNvPr>
            <p:cNvSpPr/>
            <p:nvPr/>
          </p:nvSpPr>
          <p:spPr>
            <a:xfrm>
              <a:off x="1786085" y="1464119"/>
              <a:ext cx="6803263"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التجانس بين أعضاء مجلس الإدارة وزيادة عددهم يحتاجون إلي وجود التقارير وقوائم مالية تتطلب خبرة ودقة ومجهود كبير</a:t>
              </a:r>
            </a:p>
          </p:txBody>
        </p:sp>
        <p:sp>
          <p:nvSpPr>
            <p:cNvPr id="59" name="Rectangle 58">
              <a:extLst>
                <a:ext uri="{FF2B5EF4-FFF2-40B4-BE49-F238E27FC236}">
                  <a16:creationId xmlns:a16="http://schemas.microsoft.com/office/drawing/2014/main" id="{1156FBBD-0EE1-4539-9653-C80790BD48B4}"/>
                </a:ext>
              </a:extLst>
            </p:cNvPr>
            <p:cNvSpPr/>
            <p:nvPr/>
          </p:nvSpPr>
          <p:spPr>
            <a:xfrm>
              <a:off x="8918849"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5</a:t>
              </a:r>
            </a:p>
          </p:txBody>
        </p:sp>
      </p:grpSp>
    </p:spTree>
    <p:extLst>
      <p:ext uri="{BB962C8B-B14F-4D97-AF65-F5344CB8AC3E}">
        <p14:creationId xmlns:p14="http://schemas.microsoft.com/office/powerpoint/2010/main" val="18538371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80">
                                          <p:stCondLst>
                                            <p:cond delay="0"/>
                                          </p:stCondLst>
                                        </p:cTn>
                                        <p:tgtEl>
                                          <p:spTgt spid="42"/>
                                        </p:tgtEl>
                                      </p:cBhvr>
                                    </p:animEffect>
                                    <p:anim calcmode="lin" valueType="num">
                                      <p:cBhvr>
                                        <p:cTn id="8"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13" dur="26">
                                          <p:stCondLst>
                                            <p:cond delay="650"/>
                                          </p:stCondLst>
                                        </p:cTn>
                                        <p:tgtEl>
                                          <p:spTgt spid="42"/>
                                        </p:tgtEl>
                                      </p:cBhvr>
                                      <p:to x="100000" y="60000"/>
                                    </p:animScale>
                                    <p:animScale>
                                      <p:cBhvr>
                                        <p:cTn id="14" dur="166" decel="50000">
                                          <p:stCondLst>
                                            <p:cond delay="676"/>
                                          </p:stCondLst>
                                        </p:cTn>
                                        <p:tgtEl>
                                          <p:spTgt spid="42"/>
                                        </p:tgtEl>
                                      </p:cBhvr>
                                      <p:to x="100000" y="100000"/>
                                    </p:animScale>
                                    <p:animScale>
                                      <p:cBhvr>
                                        <p:cTn id="15" dur="26">
                                          <p:stCondLst>
                                            <p:cond delay="1312"/>
                                          </p:stCondLst>
                                        </p:cTn>
                                        <p:tgtEl>
                                          <p:spTgt spid="42"/>
                                        </p:tgtEl>
                                      </p:cBhvr>
                                      <p:to x="100000" y="80000"/>
                                    </p:animScale>
                                    <p:animScale>
                                      <p:cBhvr>
                                        <p:cTn id="16" dur="166" decel="50000">
                                          <p:stCondLst>
                                            <p:cond delay="1338"/>
                                          </p:stCondLst>
                                        </p:cTn>
                                        <p:tgtEl>
                                          <p:spTgt spid="42"/>
                                        </p:tgtEl>
                                      </p:cBhvr>
                                      <p:to x="100000" y="100000"/>
                                    </p:animScale>
                                    <p:animScale>
                                      <p:cBhvr>
                                        <p:cTn id="17" dur="26">
                                          <p:stCondLst>
                                            <p:cond delay="1642"/>
                                          </p:stCondLst>
                                        </p:cTn>
                                        <p:tgtEl>
                                          <p:spTgt spid="42"/>
                                        </p:tgtEl>
                                      </p:cBhvr>
                                      <p:to x="100000" y="90000"/>
                                    </p:animScale>
                                    <p:animScale>
                                      <p:cBhvr>
                                        <p:cTn id="18" dur="166" decel="50000">
                                          <p:stCondLst>
                                            <p:cond delay="1668"/>
                                          </p:stCondLst>
                                        </p:cTn>
                                        <p:tgtEl>
                                          <p:spTgt spid="42"/>
                                        </p:tgtEl>
                                      </p:cBhvr>
                                      <p:to x="100000" y="100000"/>
                                    </p:animScale>
                                    <p:animScale>
                                      <p:cBhvr>
                                        <p:cTn id="19" dur="26">
                                          <p:stCondLst>
                                            <p:cond delay="1808"/>
                                          </p:stCondLst>
                                        </p:cTn>
                                        <p:tgtEl>
                                          <p:spTgt spid="42"/>
                                        </p:tgtEl>
                                      </p:cBhvr>
                                      <p:to x="100000" y="95000"/>
                                    </p:animScale>
                                    <p:animScale>
                                      <p:cBhvr>
                                        <p:cTn id="20" dur="166" decel="50000">
                                          <p:stCondLst>
                                            <p:cond delay="1834"/>
                                          </p:stCondLst>
                                        </p:cTn>
                                        <p:tgtEl>
                                          <p:spTgt spid="4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par>
                                <p:cTn id="26" presetID="16" presetClass="entr" presetSubtype="21"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barn(inVertical)">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barn(inVertical)">
                                      <p:cBhvr>
                                        <p:cTn id="38" dur="5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barn(inVertical)">
                                      <p:cBhvr>
                                        <p:cTn id="43" dur="500"/>
                                        <p:tgtEl>
                                          <p:spTgt spid="5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barn(inVertical)">
                                      <p:cBhvr>
                                        <p:cTn id="4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540262" y="129071"/>
            <a:ext cx="5512276"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5" name="Rectangle 4">
            <a:extLst>
              <a:ext uri="{FF2B5EF4-FFF2-40B4-BE49-F238E27FC236}">
                <a16:creationId xmlns:a16="http://schemas.microsoft.com/office/drawing/2014/main" id="{282B27EB-4CBE-4B9F-B42B-3015A7F10FE3}"/>
              </a:ext>
            </a:extLst>
          </p:cNvPr>
          <p:cNvSpPr/>
          <p:nvPr/>
        </p:nvSpPr>
        <p:spPr>
          <a:xfrm>
            <a:off x="139462" y="1322700"/>
            <a:ext cx="11913076" cy="636996"/>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وعلى مجلس الإدارة اتخاذ كل الإجراءات التي تكفل للجنة القيام بمهامها التي تمكنها من تحقيق أهدافها من خلال:</a:t>
            </a:r>
          </a:p>
        </p:txBody>
      </p:sp>
      <p:pic>
        <p:nvPicPr>
          <p:cNvPr id="14" name="Picture 13">
            <a:extLst>
              <a:ext uri="{FF2B5EF4-FFF2-40B4-BE49-F238E27FC236}">
                <a16:creationId xmlns:a16="http://schemas.microsoft.com/office/drawing/2014/main" id="{C65F65D8-2922-461E-BD30-2B45346F4D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71538" y="2047972"/>
            <a:ext cx="381000" cy="4856672"/>
          </a:xfrm>
          <a:prstGeom prst="rect">
            <a:avLst/>
          </a:prstGeom>
        </p:spPr>
      </p:pic>
      <p:sp>
        <p:nvSpPr>
          <p:cNvPr id="15" name="Rectangle 14">
            <a:extLst>
              <a:ext uri="{FF2B5EF4-FFF2-40B4-BE49-F238E27FC236}">
                <a16:creationId xmlns:a16="http://schemas.microsoft.com/office/drawing/2014/main" id="{1F7EA66C-2CF7-4672-A9E4-5C289EF5DC0E}"/>
              </a:ext>
            </a:extLst>
          </p:cNvPr>
          <p:cNvSpPr/>
          <p:nvPr/>
        </p:nvSpPr>
        <p:spPr>
          <a:xfrm>
            <a:off x="452358" y="2204186"/>
            <a:ext cx="112191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دراسة القوائم المالية قبل اعتمادها ونشرها، وأنه لم يحذف من هذه القوائم أي بيانات أو معلومات أو مبالغ ذات أهمية نسبية ينتج عن حذفها أن تكون القوائم المالية مضللة</a:t>
            </a:r>
          </a:p>
        </p:txBody>
      </p:sp>
      <p:sp>
        <p:nvSpPr>
          <p:cNvPr id="16" name="Rectangle 15">
            <a:extLst>
              <a:ext uri="{FF2B5EF4-FFF2-40B4-BE49-F238E27FC236}">
                <a16:creationId xmlns:a16="http://schemas.microsoft.com/office/drawing/2014/main" id="{20A8F368-0D23-4D6F-B600-52B8AE5D3CA2}"/>
              </a:ext>
            </a:extLst>
          </p:cNvPr>
          <p:cNvSpPr/>
          <p:nvPr/>
        </p:nvSpPr>
        <p:spPr>
          <a:xfrm>
            <a:off x="452359" y="3483449"/>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دراسة السياسات المحاسبية التي قبل اعتمادها وأي تغيير في هذه السياسات، أخذًا في الاعتبار مدى ملائمة السياسات المحاسبية لطبيعة الأعمال وأثرها على المركز المالي ونتائج أعماله</a:t>
            </a:r>
          </a:p>
        </p:txBody>
      </p:sp>
      <p:sp>
        <p:nvSpPr>
          <p:cNvPr id="17" name="Rectangle 16">
            <a:extLst>
              <a:ext uri="{FF2B5EF4-FFF2-40B4-BE49-F238E27FC236}">
                <a16:creationId xmlns:a16="http://schemas.microsoft.com/office/drawing/2014/main" id="{A7F4A626-B529-4C5E-AB42-04E485928A35}"/>
              </a:ext>
            </a:extLst>
          </p:cNvPr>
          <p:cNvSpPr/>
          <p:nvPr/>
        </p:nvSpPr>
        <p:spPr>
          <a:xfrm>
            <a:off x="452358" y="4656300"/>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كفاية تصميم الأنشطة الرقابية ، وفاعلية تنفيذ الأنشطة الرقابية بطريقة تمكن التحقق من جودة تنفيذ الأنشطة الرقابية والثبات في تنفيذها</a:t>
            </a:r>
          </a:p>
        </p:txBody>
      </p:sp>
      <p:sp>
        <p:nvSpPr>
          <p:cNvPr id="18" name="Rectangle 17">
            <a:extLst>
              <a:ext uri="{FF2B5EF4-FFF2-40B4-BE49-F238E27FC236}">
                <a16:creationId xmlns:a16="http://schemas.microsoft.com/office/drawing/2014/main" id="{9ECF5984-821C-43AA-9409-8956AD5026EA}"/>
              </a:ext>
            </a:extLst>
          </p:cNvPr>
          <p:cNvSpPr/>
          <p:nvPr/>
        </p:nvSpPr>
        <p:spPr>
          <a:xfrm>
            <a:off x="419099" y="5935563"/>
            <a:ext cx="1121917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الإشراف على عمليات التقصي ذات العلاقة بالغش أو الأخطاء التي تقع، أو أي أمور أخرى تراها اللجنة مهمة</a:t>
            </a:r>
          </a:p>
        </p:txBody>
      </p:sp>
    </p:spTree>
    <p:extLst>
      <p:ext uri="{BB962C8B-B14F-4D97-AF65-F5344CB8AC3E}">
        <p14:creationId xmlns:p14="http://schemas.microsoft.com/office/powerpoint/2010/main" val="40352532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540262" y="129071"/>
            <a:ext cx="5512276"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4" name="Picture 13">
            <a:extLst>
              <a:ext uri="{FF2B5EF4-FFF2-40B4-BE49-F238E27FC236}">
                <a16:creationId xmlns:a16="http://schemas.microsoft.com/office/drawing/2014/main" id="{C65F65D8-2922-461E-BD30-2B45346F4D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1538" y="1511501"/>
            <a:ext cx="381000" cy="4856672"/>
          </a:xfrm>
          <a:prstGeom prst="rect">
            <a:avLst/>
          </a:prstGeom>
        </p:spPr>
      </p:pic>
      <p:sp>
        <p:nvSpPr>
          <p:cNvPr id="15" name="Rectangle 14">
            <a:extLst>
              <a:ext uri="{FF2B5EF4-FFF2-40B4-BE49-F238E27FC236}">
                <a16:creationId xmlns:a16="http://schemas.microsoft.com/office/drawing/2014/main" id="{1F7EA66C-2CF7-4672-A9E4-5C289EF5DC0E}"/>
              </a:ext>
            </a:extLst>
          </p:cNvPr>
          <p:cNvSpPr/>
          <p:nvPr/>
        </p:nvSpPr>
        <p:spPr>
          <a:xfrm>
            <a:off x="452358" y="1507320"/>
            <a:ext cx="112191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دراسة التقارير والملاحظات التي يقدمها المحاسب القانوني، وتكون اللجنة حلقة الوصل بين المراجع الخارجي ومجلس الإدارة، بما يمكن المراجع الخارجي من القيام بعمله بمنأى عن أي قيود أو تأثيرات من قبل مجلس الإدارة وإدارة المصرف</a:t>
            </a:r>
          </a:p>
        </p:txBody>
      </p:sp>
      <p:sp>
        <p:nvSpPr>
          <p:cNvPr id="16" name="Rectangle 15">
            <a:extLst>
              <a:ext uri="{FF2B5EF4-FFF2-40B4-BE49-F238E27FC236}">
                <a16:creationId xmlns:a16="http://schemas.microsoft.com/office/drawing/2014/main" id="{20A8F368-0D23-4D6F-B600-52B8AE5D3CA2}"/>
              </a:ext>
            </a:extLst>
          </p:cNvPr>
          <p:cNvSpPr/>
          <p:nvPr/>
        </p:nvSpPr>
        <p:spPr>
          <a:xfrm>
            <a:off x="452358" y="2738171"/>
            <a:ext cx="11219175"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وتتولى اللجنة اقتراح تعيين المحاسب القانوني للسنة المالية التالية، والتحقق من أن الخدمات المهنية التي يقدمها المحاسب القانوني للمصرف في مراجعة القوائم المالية للمصرف والخدمات المهنية الأخرى التي يقدمها كانت تنفيذًا لمتطلبات نظامية محددة</a:t>
            </a:r>
          </a:p>
        </p:txBody>
      </p:sp>
      <p:sp>
        <p:nvSpPr>
          <p:cNvPr id="17" name="Rectangle 16">
            <a:extLst>
              <a:ext uri="{FF2B5EF4-FFF2-40B4-BE49-F238E27FC236}">
                <a16:creationId xmlns:a16="http://schemas.microsoft.com/office/drawing/2014/main" id="{A7F4A626-B529-4C5E-AB42-04E485928A35}"/>
              </a:ext>
            </a:extLst>
          </p:cNvPr>
          <p:cNvSpPr/>
          <p:nvPr/>
        </p:nvSpPr>
        <p:spPr>
          <a:xfrm>
            <a:off x="452358" y="3971610"/>
            <a:ext cx="1121917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استقلالية المراجعين الداخليين، ودراسة خطة عمل المراجعة الداخلية ، ونطاق الفحص والتقارير التي تصدر عنها، وتقديم أي مقترحات من شأنها تأكيد استقلالية المراجعين الداخليين، وتكون اللجنة حلقة الوصل ما بين مجلس الإدارة والمراجعين الداخليين</a:t>
            </a:r>
          </a:p>
        </p:txBody>
      </p:sp>
      <p:sp>
        <p:nvSpPr>
          <p:cNvPr id="18" name="Rectangle 17">
            <a:extLst>
              <a:ext uri="{FF2B5EF4-FFF2-40B4-BE49-F238E27FC236}">
                <a16:creationId xmlns:a16="http://schemas.microsoft.com/office/drawing/2014/main" id="{9ECF5984-821C-43AA-9409-8956AD5026EA}"/>
              </a:ext>
            </a:extLst>
          </p:cNvPr>
          <p:cNvSpPr/>
          <p:nvPr/>
        </p:nvSpPr>
        <p:spPr>
          <a:xfrm>
            <a:off x="419099" y="5399092"/>
            <a:ext cx="112191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تقوم اللجنة بدراسة طلبات الترشيح لوظيفة مدير المراجعة الداخلية في الشركة والمكافآت والبدلات والمزايا الأخرى المخصصة له وترشيح الشخص الأكثر ملائمة، والنظر في إنهاء عمل مدير المراجعة الداخلية سواء بسبب الاستقالة أو العجز أو الإعفاء</a:t>
            </a:r>
          </a:p>
        </p:txBody>
      </p:sp>
    </p:spTree>
    <p:extLst>
      <p:ext uri="{BB962C8B-B14F-4D97-AF65-F5344CB8AC3E}">
        <p14:creationId xmlns:p14="http://schemas.microsoft.com/office/powerpoint/2010/main" val="37606183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540262" y="129071"/>
            <a:ext cx="5512276"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129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1" name="Picture 2" descr="Internal audit best practices for cybersecurity risk: PwC">
            <a:extLst>
              <a:ext uri="{FF2B5EF4-FFF2-40B4-BE49-F238E27FC236}">
                <a16:creationId xmlns:a16="http://schemas.microsoft.com/office/drawing/2014/main" id="{5D74B078-5ED4-4FED-AF71-A9D7C33C8C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262" y="1808073"/>
            <a:ext cx="5243982" cy="380017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D9DBFC74-8EE2-4690-B49D-C0F69AFFF2D3}"/>
              </a:ext>
            </a:extLst>
          </p:cNvPr>
          <p:cNvSpPr/>
          <p:nvPr/>
        </p:nvSpPr>
        <p:spPr>
          <a:xfrm>
            <a:off x="160564" y="2707575"/>
            <a:ext cx="6780628"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كما ويتعين على اللجنة إعداد دليل عمل يبين الإجراءات التنفيذية </a:t>
            </a:r>
            <a:b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التي يتوجب الالتزام بها لتنفيذ مهامها</a:t>
            </a:r>
            <a:endParaRPr kumimoji="0" lang="en-ZA"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endParaRPr>
          </a:p>
        </p:txBody>
      </p:sp>
      <p:sp>
        <p:nvSpPr>
          <p:cNvPr id="19" name="Rectangle 18">
            <a:extLst>
              <a:ext uri="{FF2B5EF4-FFF2-40B4-BE49-F238E27FC236}">
                <a16:creationId xmlns:a16="http://schemas.microsoft.com/office/drawing/2014/main" id="{C27CD3A3-D52C-45D2-B3AE-EDBF880F3DBE}"/>
              </a:ext>
            </a:extLst>
          </p:cNvPr>
          <p:cNvSpPr/>
          <p:nvPr/>
        </p:nvSpPr>
        <p:spPr>
          <a:xfrm>
            <a:off x="561493" y="4347295"/>
            <a:ext cx="770675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بالإضافة أن يكون أحد موظفي لجنة المراجعة من أعضاء مجلس الإدارة وأن يكون </a:t>
            </a:r>
            <a:b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a:ea typeface="Times New Roman" panose="02020603050405020304" pitchFamily="18" charset="0"/>
                <a:cs typeface="Sakkal Majalla" panose="02000000000000000000" pitchFamily="2" charset="-78"/>
              </a:rPr>
              <a:t>على درجة من الخبرة والمعرفة بالشئون المالية، وذلك حسب ما نصت عليه بعض التشريعات الحديثة الصادرة في الولايات المتحدة الأمريكية</a:t>
            </a:r>
          </a:p>
        </p:txBody>
      </p:sp>
    </p:spTree>
    <p:extLst>
      <p:ext uri="{BB962C8B-B14F-4D97-AF65-F5344CB8AC3E}">
        <p14:creationId xmlns:p14="http://schemas.microsoft.com/office/powerpoint/2010/main" val="23366938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strVal val="#ppt_w+.3"/>
                                          </p:val>
                                        </p:tav>
                                        <p:tav tm="100000">
                                          <p:val>
                                            <p:strVal val="#ppt_w"/>
                                          </p:val>
                                        </p:tav>
                                      </p:tavLst>
                                    </p:anim>
                                    <p:anim calcmode="lin" valueType="num">
                                      <p:cBhvr>
                                        <p:cTn id="15" dur="1000" fill="hold"/>
                                        <p:tgtEl>
                                          <p:spTgt spid="19"/>
                                        </p:tgtEl>
                                        <p:attrNameLst>
                                          <p:attrName>ppt_h</p:attrName>
                                        </p:attrNameLst>
                                      </p:cBhvr>
                                      <p:tavLst>
                                        <p:tav tm="0">
                                          <p:val>
                                            <p:strVal val="#ppt_h"/>
                                          </p:val>
                                        </p:tav>
                                        <p:tav tm="100000">
                                          <p:val>
                                            <p:strVal val="#ppt_h"/>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5621" y="-99471"/>
            <a:ext cx="4474710" cy="1323439"/>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حوكمة الشركات في السعودية ورؤية المملكة 2030</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13</a:t>
            </a:fld>
            <a:endParaRPr lang="ar-EG"/>
          </a:p>
        </p:txBody>
      </p:sp>
      <p:grpSp>
        <p:nvGrpSpPr>
          <p:cNvPr id="14" name="Group 13">
            <a:extLst>
              <a:ext uri="{FF2B5EF4-FFF2-40B4-BE49-F238E27FC236}">
                <a16:creationId xmlns:a16="http://schemas.microsoft.com/office/drawing/2014/main" id="{972D0097-DC0D-78C2-FDA3-3E1B3D775834}"/>
              </a:ext>
            </a:extLst>
          </p:cNvPr>
          <p:cNvGrpSpPr/>
          <p:nvPr/>
        </p:nvGrpSpPr>
        <p:grpSpPr>
          <a:xfrm>
            <a:off x="2070537" y="1961536"/>
            <a:ext cx="4247593" cy="3850874"/>
            <a:chOff x="947244" y="1788264"/>
            <a:chExt cx="4264069" cy="4190897"/>
          </a:xfrm>
        </p:grpSpPr>
        <p:pic>
          <p:nvPicPr>
            <p:cNvPr id="15" name="Picture 14">
              <a:extLst>
                <a:ext uri="{FF2B5EF4-FFF2-40B4-BE49-F238E27FC236}">
                  <a16:creationId xmlns:a16="http://schemas.microsoft.com/office/drawing/2014/main" id="{667F0591-B058-9951-301E-630D5E3917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7244" y="1788264"/>
              <a:ext cx="4196256" cy="4190897"/>
            </a:xfrm>
            <a:prstGeom prst="rect">
              <a:avLst/>
            </a:prstGeom>
          </p:spPr>
        </p:pic>
        <p:sp>
          <p:nvSpPr>
            <p:cNvPr id="16" name="Rectangle 15">
              <a:extLst>
                <a:ext uri="{FF2B5EF4-FFF2-40B4-BE49-F238E27FC236}">
                  <a16:creationId xmlns:a16="http://schemas.microsoft.com/office/drawing/2014/main" id="{E950A7F6-104B-D0E6-A623-C09A50E45DFA}"/>
                </a:ext>
              </a:extLst>
            </p:cNvPr>
            <p:cNvSpPr/>
            <p:nvPr/>
          </p:nvSpPr>
          <p:spPr>
            <a:xfrm>
              <a:off x="1231744" y="1854294"/>
              <a:ext cx="3979569" cy="3910570"/>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ولأن الحوكمة تلعب دورًا هامًا في استدامة الشركات، وجذب الاستثمارات الأجنبية، وتحسين البيئة الاقتصادية بالكامل؛ فهي تعتبر خطوة في تحقيق رؤية المملكة 2030 التي تهدف إلى التطوير المؤسسي، والسعي إلى دخول الأسواق العالمية والمنافسة فيها</a:t>
              </a:r>
            </a:p>
          </p:txBody>
        </p:sp>
      </p:grpSp>
      <p:grpSp>
        <p:nvGrpSpPr>
          <p:cNvPr id="17" name="Group 16">
            <a:extLst>
              <a:ext uri="{FF2B5EF4-FFF2-40B4-BE49-F238E27FC236}">
                <a16:creationId xmlns:a16="http://schemas.microsoft.com/office/drawing/2014/main" id="{AA7C1003-66F6-B0A3-B4EF-31354FF4CE49}"/>
              </a:ext>
            </a:extLst>
          </p:cNvPr>
          <p:cNvGrpSpPr/>
          <p:nvPr/>
        </p:nvGrpSpPr>
        <p:grpSpPr>
          <a:xfrm flipH="1">
            <a:off x="6423104" y="1958410"/>
            <a:ext cx="4196444" cy="3850874"/>
            <a:chOff x="947244" y="1788264"/>
            <a:chExt cx="4212723" cy="4190897"/>
          </a:xfrm>
        </p:grpSpPr>
        <p:pic>
          <p:nvPicPr>
            <p:cNvPr id="18" name="Picture 17">
              <a:extLst>
                <a:ext uri="{FF2B5EF4-FFF2-40B4-BE49-F238E27FC236}">
                  <a16:creationId xmlns:a16="http://schemas.microsoft.com/office/drawing/2014/main" id="{84721488-22FE-6755-50E9-1E32F16BE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7244" y="1788264"/>
              <a:ext cx="4196256" cy="4190897"/>
            </a:xfrm>
            <a:prstGeom prst="rect">
              <a:avLst/>
            </a:prstGeom>
          </p:spPr>
        </p:pic>
        <p:sp>
          <p:nvSpPr>
            <p:cNvPr id="19" name="Rectangle 18">
              <a:extLst>
                <a:ext uri="{FF2B5EF4-FFF2-40B4-BE49-F238E27FC236}">
                  <a16:creationId xmlns:a16="http://schemas.microsoft.com/office/drawing/2014/main" id="{4B5CDCB3-9097-3942-01A7-3EF969046240}"/>
                </a:ext>
              </a:extLst>
            </p:cNvPr>
            <p:cNvSpPr/>
            <p:nvPr/>
          </p:nvSpPr>
          <p:spPr>
            <a:xfrm>
              <a:off x="1335577" y="1914886"/>
              <a:ext cx="3824390" cy="3617487"/>
            </a:xfrm>
            <a:prstGeom prst="rect">
              <a:avLst/>
            </a:prstGeom>
          </p:spPr>
          <p:txBody>
            <a:bodyPr wrap="square">
              <a:spAutoFit/>
            </a:bodyPr>
            <a:lstStyle/>
            <a:p>
              <a:pPr lvl="0" algn="ctr">
                <a:lnSpc>
                  <a:spcPct val="125000"/>
                </a:lnSpc>
                <a:defRPr/>
              </a:pPr>
              <a:r>
                <a:rPr lang="ar-EG" sz="2400" b="1" dirty="0">
                  <a:solidFill>
                    <a:srgbClr val="002060"/>
                  </a:solidFill>
                  <a:latin typeface="Sakkal Majalla" panose="02000000000000000000" pitchFamily="2" charset="-78"/>
                  <a:cs typeface="Sakkal Majalla" panose="02000000000000000000" pitchFamily="2" charset="-78"/>
                </a:rPr>
                <a:t>تهدف المملكة إلى أن تكون من الدول الرائدة في مجال حوكمة الشركات في المنطقة، وذلك من خلال مواصلة التطوير وتعزيز الوعي بأهمية حوكمة الشركات. حيث تعمل على تعزيز مفهوم الحوكمة من خلال إصدار لوائح وإجراءات تنظيمية تلزم الشركات بتطبيق معايير الحوكمة</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2198155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540262" y="129071"/>
            <a:ext cx="5512276"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دور لجان المراجعة في دعم تطبيق حوكمة المنظمات</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5" name="Rectangle 4">
            <a:extLst>
              <a:ext uri="{FF2B5EF4-FFF2-40B4-BE49-F238E27FC236}">
                <a16:creationId xmlns:a16="http://schemas.microsoft.com/office/drawing/2014/main" id="{282B27EB-4CBE-4B9F-B42B-3015A7F10FE3}"/>
              </a:ext>
            </a:extLst>
          </p:cNvPr>
          <p:cNvSpPr/>
          <p:nvPr/>
        </p:nvSpPr>
        <p:spPr>
          <a:xfrm>
            <a:off x="300920" y="1180701"/>
            <a:ext cx="11751618" cy="1407753"/>
          </a:xfrm>
          <a:prstGeom prst="rect">
            <a:avLst/>
          </a:prstGeom>
        </p:spPr>
        <p:txBody>
          <a:bodyPr wrap="square">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عليه فإن لجان المراجعة تعتبر أداة جيدة من أدوات الحوكمة ، بل أحد الدعائم الأساسية لنجاح الحوكمة فيها والتي يتضح دورها في هذا المجال من خلال الآتي:</a:t>
            </a:r>
          </a:p>
        </p:txBody>
      </p:sp>
      <p:pic>
        <p:nvPicPr>
          <p:cNvPr id="10" name="Picture 9">
            <a:extLst>
              <a:ext uri="{FF2B5EF4-FFF2-40B4-BE49-F238E27FC236}">
                <a16:creationId xmlns:a16="http://schemas.microsoft.com/office/drawing/2014/main" id="{FEF46A19-019B-4AFC-B808-BD6FAB46F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240147" y="2214957"/>
            <a:ext cx="10258725" cy="4513972"/>
          </a:xfrm>
          <a:prstGeom prst="rect">
            <a:avLst/>
          </a:prstGeom>
        </p:spPr>
      </p:pic>
      <p:grpSp>
        <p:nvGrpSpPr>
          <p:cNvPr id="11" name="Group 10">
            <a:extLst>
              <a:ext uri="{FF2B5EF4-FFF2-40B4-BE49-F238E27FC236}">
                <a16:creationId xmlns:a16="http://schemas.microsoft.com/office/drawing/2014/main" id="{5280A09D-F1F9-4DE2-9D07-6C4903265F06}"/>
              </a:ext>
            </a:extLst>
          </p:cNvPr>
          <p:cNvGrpSpPr/>
          <p:nvPr/>
        </p:nvGrpSpPr>
        <p:grpSpPr>
          <a:xfrm>
            <a:off x="8945454" y="4468051"/>
            <a:ext cx="2168105" cy="2273412"/>
            <a:chOff x="5193101" y="1734375"/>
            <a:chExt cx="2168105" cy="2273412"/>
          </a:xfrm>
        </p:grpSpPr>
        <p:sp>
          <p:nvSpPr>
            <p:cNvPr id="12" name="Rectangle 11">
              <a:extLst>
                <a:ext uri="{FF2B5EF4-FFF2-40B4-BE49-F238E27FC236}">
                  <a16:creationId xmlns:a16="http://schemas.microsoft.com/office/drawing/2014/main" id="{2F497E6D-A958-4557-9D29-50B4E5CDF420}"/>
                </a:ext>
              </a:extLst>
            </p:cNvPr>
            <p:cNvSpPr/>
            <p:nvPr/>
          </p:nvSpPr>
          <p:spPr>
            <a:xfrm>
              <a:off x="5193101" y="2807458"/>
              <a:ext cx="2168105"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تحقيق التنسيق الفعال مع المراجعين الخارجيين</a:t>
              </a:r>
            </a:p>
          </p:txBody>
        </p:sp>
        <p:sp>
          <p:nvSpPr>
            <p:cNvPr id="13" name="Rectangle 12">
              <a:extLst>
                <a:ext uri="{FF2B5EF4-FFF2-40B4-BE49-F238E27FC236}">
                  <a16:creationId xmlns:a16="http://schemas.microsoft.com/office/drawing/2014/main" id="{9D46F31A-E373-48C8-90B3-6B79683361E1}"/>
                </a:ext>
              </a:extLst>
            </p:cNvPr>
            <p:cNvSpPr/>
            <p:nvPr/>
          </p:nvSpPr>
          <p:spPr>
            <a:xfrm>
              <a:off x="6898256" y="1734375"/>
              <a:ext cx="46295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19" name="Group 18">
            <a:extLst>
              <a:ext uri="{FF2B5EF4-FFF2-40B4-BE49-F238E27FC236}">
                <a16:creationId xmlns:a16="http://schemas.microsoft.com/office/drawing/2014/main" id="{2DB5FC80-9140-4CE6-8550-201007672966}"/>
              </a:ext>
            </a:extLst>
          </p:cNvPr>
          <p:cNvGrpSpPr/>
          <p:nvPr/>
        </p:nvGrpSpPr>
        <p:grpSpPr>
          <a:xfrm>
            <a:off x="6600863" y="2717095"/>
            <a:ext cx="2588880" cy="1638973"/>
            <a:chOff x="4800955" y="2876690"/>
            <a:chExt cx="2588880" cy="1638973"/>
          </a:xfrm>
        </p:grpSpPr>
        <p:sp>
          <p:nvSpPr>
            <p:cNvPr id="20" name="Rectangle 19">
              <a:extLst>
                <a:ext uri="{FF2B5EF4-FFF2-40B4-BE49-F238E27FC236}">
                  <a16:creationId xmlns:a16="http://schemas.microsoft.com/office/drawing/2014/main" id="{CEA82D3B-E4E9-486B-B0AB-0A3CF9FA20D1}"/>
                </a:ext>
              </a:extLst>
            </p:cNvPr>
            <p:cNvSpPr/>
            <p:nvPr/>
          </p:nvSpPr>
          <p:spPr>
            <a:xfrm>
              <a:off x="4800955" y="2876690"/>
              <a:ext cx="2588880"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تقييم النواحي المالية </a:t>
              </a:r>
            </a:p>
          </p:txBody>
        </p:sp>
        <p:sp>
          <p:nvSpPr>
            <p:cNvPr id="21" name="Rectangle 20">
              <a:extLst>
                <a:ext uri="{FF2B5EF4-FFF2-40B4-BE49-F238E27FC236}">
                  <a16:creationId xmlns:a16="http://schemas.microsoft.com/office/drawing/2014/main" id="{BF0BD9AC-1F67-4F42-A083-CC0DE046703D}"/>
                </a:ext>
              </a:extLst>
            </p:cNvPr>
            <p:cNvSpPr/>
            <p:nvPr/>
          </p:nvSpPr>
          <p:spPr>
            <a:xfrm>
              <a:off x="6898256" y="3930888"/>
              <a:ext cx="46295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22" name="Group 21">
            <a:extLst>
              <a:ext uri="{FF2B5EF4-FFF2-40B4-BE49-F238E27FC236}">
                <a16:creationId xmlns:a16="http://schemas.microsoft.com/office/drawing/2014/main" id="{DF7F82C7-554C-41DF-834E-C180147C0634}"/>
              </a:ext>
            </a:extLst>
          </p:cNvPr>
          <p:cNvGrpSpPr/>
          <p:nvPr/>
        </p:nvGrpSpPr>
        <p:grpSpPr>
          <a:xfrm>
            <a:off x="4390707" y="4573594"/>
            <a:ext cx="2863012" cy="1658917"/>
            <a:chOff x="4498195" y="1785239"/>
            <a:chExt cx="2863012" cy="1658917"/>
          </a:xfrm>
        </p:grpSpPr>
        <p:sp>
          <p:nvSpPr>
            <p:cNvPr id="23" name="Rectangle 22">
              <a:extLst>
                <a:ext uri="{FF2B5EF4-FFF2-40B4-BE49-F238E27FC236}">
                  <a16:creationId xmlns:a16="http://schemas.microsoft.com/office/drawing/2014/main" id="{2493DA64-F17D-4355-8A14-2D88631F3854}"/>
                </a:ext>
              </a:extLst>
            </p:cNvPr>
            <p:cNvSpPr/>
            <p:nvPr/>
          </p:nvSpPr>
          <p:spPr>
            <a:xfrm>
              <a:off x="4498195" y="2613159"/>
              <a:ext cx="2863012"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فحص وتقييم أعمال إدارة المراجعة الداخلية </a:t>
              </a:r>
            </a:p>
          </p:txBody>
        </p:sp>
        <p:sp>
          <p:nvSpPr>
            <p:cNvPr id="24" name="Rectangle 23">
              <a:extLst>
                <a:ext uri="{FF2B5EF4-FFF2-40B4-BE49-F238E27FC236}">
                  <a16:creationId xmlns:a16="http://schemas.microsoft.com/office/drawing/2014/main" id="{CD655677-B110-4FA4-9FAA-E6CDDF0CA5F6}"/>
                </a:ext>
              </a:extLst>
            </p:cNvPr>
            <p:cNvSpPr/>
            <p:nvPr/>
          </p:nvSpPr>
          <p:spPr>
            <a:xfrm>
              <a:off x="6679722" y="1785239"/>
              <a:ext cx="46295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grpSp>
        <p:nvGrpSpPr>
          <p:cNvPr id="25" name="Group 24">
            <a:extLst>
              <a:ext uri="{FF2B5EF4-FFF2-40B4-BE49-F238E27FC236}">
                <a16:creationId xmlns:a16="http://schemas.microsoft.com/office/drawing/2014/main" id="{E0D3D907-91DF-4363-8D29-1BF86F71F393}"/>
              </a:ext>
            </a:extLst>
          </p:cNvPr>
          <p:cNvGrpSpPr/>
          <p:nvPr/>
        </p:nvGrpSpPr>
        <p:grpSpPr>
          <a:xfrm>
            <a:off x="2029639" y="2470541"/>
            <a:ext cx="3170992" cy="1843185"/>
            <a:chOff x="4542938" y="2659454"/>
            <a:chExt cx="3170992" cy="1843185"/>
          </a:xfrm>
        </p:grpSpPr>
        <p:sp>
          <p:nvSpPr>
            <p:cNvPr id="26" name="Rectangle 25">
              <a:extLst>
                <a:ext uri="{FF2B5EF4-FFF2-40B4-BE49-F238E27FC236}">
                  <a16:creationId xmlns:a16="http://schemas.microsoft.com/office/drawing/2014/main" id="{2CC525FF-6744-425D-A061-A1DADA7DFA9A}"/>
                </a:ext>
              </a:extLst>
            </p:cNvPr>
            <p:cNvSpPr/>
            <p:nvPr/>
          </p:nvSpPr>
          <p:spPr>
            <a:xfrm>
              <a:off x="4542938" y="2659454"/>
              <a:ext cx="2956770"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تعيين أو عزل المراجعين وكذلك الاشتراك في تحديد أتعابهم.</a:t>
              </a:r>
            </a:p>
          </p:txBody>
        </p:sp>
        <p:sp>
          <p:nvSpPr>
            <p:cNvPr id="27" name="Rectangle 26">
              <a:extLst>
                <a:ext uri="{FF2B5EF4-FFF2-40B4-BE49-F238E27FC236}">
                  <a16:creationId xmlns:a16="http://schemas.microsoft.com/office/drawing/2014/main" id="{9958EB19-0648-4002-8DC3-3A666F8C27A9}"/>
                </a:ext>
              </a:extLst>
            </p:cNvPr>
            <p:cNvSpPr/>
            <p:nvPr/>
          </p:nvSpPr>
          <p:spPr>
            <a:xfrm>
              <a:off x="7250980" y="3917864"/>
              <a:ext cx="46295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4</a:t>
              </a:r>
            </a:p>
          </p:txBody>
        </p:sp>
      </p:grpSp>
      <p:grpSp>
        <p:nvGrpSpPr>
          <p:cNvPr id="28" name="Group 27">
            <a:extLst>
              <a:ext uri="{FF2B5EF4-FFF2-40B4-BE49-F238E27FC236}">
                <a16:creationId xmlns:a16="http://schemas.microsoft.com/office/drawing/2014/main" id="{A71E8546-E5F2-4445-ABFB-B3FC2F861A4A}"/>
              </a:ext>
            </a:extLst>
          </p:cNvPr>
          <p:cNvGrpSpPr/>
          <p:nvPr/>
        </p:nvGrpSpPr>
        <p:grpSpPr>
          <a:xfrm>
            <a:off x="300919" y="4590847"/>
            <a:ext cx="2943378" cy="1961593"/>
            <a:chOff x="4319042" y="1785239"/>
            <a:chExt cx="2943378" cy="1961593"/>
          </a:xfrm>
        </p:grpSpPr>
        <p:sp>
          <p:nvSpPr>
            <p:cNvPr id="29" name="Rectangle 28">
              <a:extLst>
                <a:ext uri="{FF2B5EF4-FFF2-40B4-BE49-F238E27FC236}">
                  <a16:creationId xmlns:a16="http://schemas.microsoft.com/office/drawing/2014/main" id="{D11B6566-413F-4236-BB62-420B31F3FBED}"/>
                </a:ext>
              </a:extLst>
            </p:cNvPr>
            <p:cNvSpPr/>
            <p:nvPr/>
          </p:nvSpPr>
          <p:spPr>
            <a:xfrm>
              <a:off x="4319042" y="2546503"/>
              <a:ext cx="2943378"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التأكد من فعالية إجراءات الرقابة الداخلية ومدي الالتزام بالقواعد والمعايير الموضوعة</a:t>
              </a:r>
            </a:p>
          </p:txBody>
        </p:sp>
        <p:sp>
          <p:nvSpPr>
            <p:cNvPr id="30" name="Rectangle 29">
              <a:extLst>
                <a:ext uri="{FF2B5EF4-FFF2-40B4-BE49-F238E27FC236}">
                  <a16:creationId xmlns:a16="http://schemas.microsoft.com/office/drawing/2014/main" id="{D7F638C8-A862-4747-9CBB-140B7EED42FC}"/>
                </a:ext>
              </a:extLst>
            </p:cNvPr>
            <p:cNvSpPr/>
            <p:nvPr/>
          </p:nvSpPr>
          <p:spPr>
            <a:xfrm>
              <a:off x="6679722" y="1785239"/>
              <a:ext cx="46295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5</a:t>
              </a:r>
            </a:p>
          </p:txBody>
        </p:sp>
      </p:grpSp>
    </p:spTree>
    <p:extLst>
      <p:ext uri="{BB962C8B-B14F-4D97-AF65-F5344CB8AC3E}">
        <p14:creationId xmlns:p14="http://schemas.microsoft.com/office/powerpoint/2010/main" val="10377518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3"/>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strVal val="#ppt_w+.3"/>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Effect transition="in" filter="fade">
                                      <p:cBhvr>
                                        <p:cTn id="21" dur="1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3"/>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strVal val="#ppt_w+.3"/>
                                          </p:val>
                                        </p:tav>
                                        <p:tav tm="100000">
                                          <p:val>
                                            <p:strVal val="#ppt_w"/>
                                          </p:val>
                                        </p:tav>
                                      </p:tavLst>
                                    </p:anim>
                                    <p:anim calcmode="lin" valueType="num">
                                      <p:cBhvr>
                                        <p:cTn id="34" dur="1000" fill="hold"/>
                                        <p:tgtEl>
                                          <p:spTgt spid="25"/>
                                        </p:tgtEl>
                                        <p:attrNameLst>
                                          <p:attrName>ppt_h</p:attrName>
                                        </p:attrNameLst>
                                      </p:cBhvr>
                                      <p:tavLst>
                                        <p:tav tm="0">
                                          <p:val>
                                            <p:strVal val="#ppt_h"/>
                                          </p:val>
                                        </p:tav>
                                        <p:tav tm="100000">
                                          <p:val>
                                            <p:strVal val="#ppt_h"/>
                                          </p:val>
                                        </p:tav>
                                      </p:tavLst>
                                    </p:anim>
                                    <p:animEffect transition="in" filter="fade">
                                      <p:cBhvr>
                                        <p:cTn id="35" dur="1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ppt_w</p:attrName>
                                        </p:attrNameLst>
                                      </p:cBhvr>
                                      <p:tavLst>
                                        <p:tav tm="0">
                                          <p:val>
                                            <p:strVal val="#ppt_w+.3"/>
                                          </p:val>
                                        </p:tav>
                                        <p:tav tm="100000">
                                          <p:val>
                                            <p:strVal val="#ppt_w"/>
                                          </p:val>
                                        </p:tav>
                                      </p:tavLst>
                                    </p:anim>
                                    <p:anim calcmode="lin" valueType="num">
                                      <p:cBhvr>
                                        <p:cTn id="41" dur="1000" fill="hold"/>
                                        <p:tgtEl>
                                          <p:spTgt spid="28"/>
                                        </p:tgtEl>
                                        <p:attrNameLst>
                                          <p:attrName>ppt_h</p:attrName>
                                        </p:attrNameLst>
                                      </p:cBhvr>
                                      <p:tavLst>
                                        <p:tav tm="0">
                                          <p:val>
                                            <p:strVal val="#ppt_h"/>
                                          </p:val>
                                        </p:tav>
                                        <p:tav tm="100000">
                                          <p:val>
                                            <p:strVal val="#ppt_h"/>
                                          </p:val>
                                        </p:tav>
                                      </p:tavLst>
                                    </p:anim>
                                    <p:animEffect transition="in" filter="fade">
                                      <p:cBhvr>
                                        <p:cTn id="4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471139" y="2135358"/>
            <a:ext cx="4679577" cy="258728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لجنة 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2FA96451-1AE4-4473-99C2-27C29DF80FB9}"/>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7892608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لجنة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6" name="Group 15">
            <a:extLst>
              <a:ext uri="{FF2B5EF4-FFF2-40B4-BE49-F238E27FC236}">
                <a16:creationId xmlns:a16="http://schemas.microsoft.com/office/drawing/2014/main" id="{881A14DA-7559-46EB-905D-69E607568558}"/>
              </a:ext>
            </a:extLst>
          </p:cNvPr>
          <p:cNvGrpSpPr/>
          <p:nvPr/>
        </p:nvGrpSpPr>
        <p:grpSpPr>
          <a:xfrm>
            <a:off x="2552223" y="876162"/>
            <a:ext cx="3014492" cy="696717"/>
            <a:chOff x="0" y="-25052"/>
            <a:chExt cx="2268220" cy="444152"/>
          </a:xfrm>
        </p:grpSpPr>
        <p:pic>
          <p:nvPicPr>
            <p:cNvPr id="23" name="Picture 22">
              <a:extLst>
                <a:ext uri="{FF2B5EF4-FFF2-40B4-BE49-F238E27FC236}">
                  <a16:creationId xmlns:a16="http://schemas.microsoft.com/office/drawing/2014/main" id="{D5023537-EFEF-4787-93F2-5AC70C8EA4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8519"/>
            <a:stretch/>
          </p:blipFill>
          <p:spPr bwMode="auto">
            <a:xfrm flipH="1">
              <a:off x="0" y="0"/>
              <a:ext cx="2268220" cy="419100"/>
            </a:xfrm>
            <a:prstGeom prst="rect">
              <a:avLst/>
            </a:prstGeom>
            <a:noFill/>
            <a:ln>
              <a:noFill/>
            </a:ln>
            <a:extLst>
              <a:ext uri="{53640926-AAD7-44D8-BBD7-CCE9431645EC}">
                <a14:shadowObscured xmlns:a14="http://schemas.microsoft.com/office/drawing/2010/main"/>
              </a:ext>
            </a:extLst>
          </p:spPr>
        </p:pic>
        <p:sp>
          <p:nvSpPr>
            <p:cNvPr id="24" name="Rectangle 23">
              <a:extLst>
                <a:ext uri="{FF2B5EF4-FFF2-40B4-BE49-F238E27FC236}">
                  <a16:creationId xmlns:a16="http://schemas.microsoft.com/office/drawing/2014/main" id="{355EC84A-8139-410D-8D4E-A356CC408F9F}"/>
                </a:ext>
              </a:extLst>
            </p:cNvPr>
            <p:cNvSpPr/>
            <p:nvPr/>
          </p:nvSpPr>
          <p:spPr>
            <a:xfrm>
              <a:off x="37578" y="-25052"/>
              <a:ext cx="2095500" cy="36355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مهام اللجنة إدارة المخاطر</a:t>
              </a:r>
              <a:endParaRPr kumimoji="0" lang="en-US" sz="28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40" name="Picture 39">
            <a:extLst>
              <a:ext uri="{FF2B5EF4-FFF2-40B4-BE49-F238E27FC236}">
                <a16:creationId xmlns:a16="http://schemas.microsoft.com/office/drawing/2014/main" id="{B2FE2521-C808-4439-B091-46B6362C52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173" t="-834" r="12271" b="26042"/>
          <a:stretch/>
        </p:blipFill>
        <p:spPr>
          <a:xfrm>
            <a:off x="6783572" y="1345474"/>
            <a:ext cx="5150780" cy="3834479"/>
          </a:xfrm>
          <a:prstGeom prst="rect">
            <a:avLst/>
          </a:prstGeom>
        </p:spPr>
      </p:pic>
      <p:sp>
        <p:nvSpPr>
          <p:cNvPr id="41" name="Rectangle 40">
            <a:extLst>
              <a:ext uri="{FF2B5EF4-FFF2-40B4-BE49-F238E27FC236}">
                <a16:creationId xmlns:a16="http://schemas.microsoft.com/office/drawing/2014/main" id="{5BA35E11-61D6-41C4-9C38-87F39A8551FC}"/>
              </a:ext>
            </a:extLst>
          </p:cNvPr>
          <p:cNvSpPr/>
          <p:nvPr/>
        </p:nvSpPr>
        <p:spPr>
          <a:xfrm>
            <a:off x="257648" y="1843949"/>
            <a:ext cx="7296825"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وضع استراتيجية شاملة حالية ومستقبلية حول نوع ومستوى المخاطر المقبولة واعتمادها من مجلس الإدارة، والعمل على مراجعتها وتطويرها بشكلٍ دوري</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في ضوء المؤثرات والمتغيرات المحيطة على المستوى المحلي والاقليمي والدولي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مع مراعاة أن يكون ذلك في إطار متطلبات الترخيص والقوانين والتعليمات </a:t>
            </a:r>
          </a:p>
        </p:txBody>
      </p:sp>
      <p:sp>
        <p:nvSpPr>
          <p:cNvPr id="42" name="Rectangle 41">
            <a:extLst>
              <a:ext uri="{FF2B5EF4-FFF2-40B4-BE49-F238E27FC236}">
                <a16:creationId xmlns:a16="http://schemas.microsoft.com/office/drawing/2014/main" id="{55179124-ACFF-461E-BD79-AD6841784A19}"/>
              </a:ext>
            </a:extLst>
          </p:cNvPr>
          <p:cNvSpPr/>
          <p:nvPr/>
        </p:nvSpPr>
        <p:spPr>
          <a:xfrm>
            <a:off x="754983" y="5069618"/>
            <a:ext cx="11357560" cy="101566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وضع سياسات إدارة المخاطر واعتمادها من مجلس الإدارة، تتناسب مع وضع وخصوصية وحجم وتنوع الأنشطة وطبيعة المخاطر التي يواجها وفقاً للاستراتيجية المعتمدة من مجلس الإدارة، وبحيث تتضمن هذه السياسات إجراءات عمل واضحة لإدارة المخاطر</a:t>
            </a:r>
          </a:p>
        </p:txBody>
      </p:sp>
    </p:spTree>
    <p:extLst>
      <p:ext uri="{BB962C8B-B14F-4D97-AF65-F5344CB8AC3E}">
        <p14:creationId xmlns:p14="http://schemas.microsoft.com/office/powerpoint/2010/main" val="24243767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randombar(horizontal)">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randombar(horizontal)">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133</a:t>
            </a:fld>
            <a:endParaRPr kumimoji="0" lang="ar-EG" sz="3200" b="1" i="0" u="none" strike="noStrike" kern="1200" cap="none" spc="0" normalizeH="0" baseline="0" noProof="0" dirty="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75822" y="139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لجنة إدارة المخاطر</a:t>
            </a:r>
          </a:p>
        </p:txBody>
      </p:sp>
      <p:grpSp>
        <p:nvGrpSpPr>
          <p:cNvPr id="8" name="Group 7"/>
          <p:cNvGrpSpPr/>
          <p:nvPr/>
        </p:nvGrpSpPr>
        <p:grpSpPr>
          <a:xfrm>
            <a:off x="385396" y="2239444"/>
            <a:ext cx="11421208" cy="1154162"/>
            <a:chOff x="261839" y="1312871"/>
            <a:chExt cx="11421208" cy="1154162"/>
          </a:xfrm>
        </p:grpSpPr>
        <p:pic>
          <p:nvPicPr>
            <p:cNvPr id="9" name="Picture 8"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0" name="Rectangle 9"/>
            <p:cNvSpPr/>
            <p:nvPr/>
          </p:nvSpPr>
          <p:spPr>
            <a:xfrm>
              <a:off x="261839" y="1312871"/>
              <a:ext cx="10520462"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إعداد هيكل المخاطر الملائم للأنشطة ووضع السقوف المقترحة لهذه المخاطر واعتمادها من الإدارة التنفيذية ومجلس الإدارة</a:t>
              </a:r>
            </a:p>
          </p:txBody>
        </p:sp>
      </p:grpSp>
      <p:grpSp>
        <p:nvGrpSpPr>
          <p:cNvPr id="11" name="Group 10"/>
          <p:cNvGrpSpPr/>
          <p:nvPr/>
        </p:nvGrpSpPr>
        <p:grpSpPr>
          <a:xfrm>
            <a:off x="385396" y="3577318"/>
            <a:ext cx="11421208" cy="1154162"/>
            <a:chOff x="261839" y="1312871"/>
            <a:chExt cx="11421208" cy="1154162"/>
          </a:xfrm>
        </p:grpSpPr>
        <p:pic>
          <p:nvPicPr>
            <p:cNvPr id="12" name="Picture 11"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3" name="Rectangle 12"/>
            <p:cNvSpPr/>
            <p:nvPr/>
          </p:nvSpPr>
          <p:spPr>
            <a:xfrm>
              <a:off x="261839" y="1312871"/>
              <a:ext cx="10520462"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وضع وتطبيق وتطوير النظم والاجراءات الملائمة لإدارة المخاطر التي يتعرض لها وبما ينسجم مع الاستراتيجيات والسياسات ونوع وحدود المخاطر المعتمدة من مجلس الإدارة</a:t>
              </a:r>
            </a:p>
          </p:txBody>
        </p:sp>
      </p:grpSp>
      <p:grpSp>
        <p:nvGrpSpPr>
          <p:cNvPr id="14" name="Group 13"/>
          <p:cNvGrpSpPr/>
          <p:nvPr/>
        </p:nvGrpSpPr>
        <p:grpSpPr>
          <a:xfrm>
            <a:off x="385396" y="5072905"/>
            <a:ext cx="11421208" cy="1154162"/>
            <a:chOff x="261839" y="1312871"/>
            <a:chExt cx="11421208" cy="1154162"/>
          </a:xfrm>
        </p:grpSpPr>
        <p:pic>
          <p:nvPicPr>
            <p:cNvPr id="15" name="Picture 14"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6" name="Rectangle 15"/>
            <p:cNvSpPr/>
            <p:nvPr/>
          </p:nvSpPr>
          <p:spPr>
            <a:xfrm>
              <a:off x="261839" y="1312871"/>
              <a:ext cx="10520462"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وضع المنهجيات الملائمة لتحديد وقياس ومراقبة وضبط المخاطر بما يتفق مع سياسة ودرجة تحمل المخاطر المعتمدة من مجلس الإدارة، وتحديد متطلبات رأس المال الرقابية بناءً على ذلك بصفة مستمرة</a:t>
              </a:r>
            </a:p>
          </p:txBody>
        </p:sp>
      </p:grpSp>
      <p:sp>
        <p:nvSpPr>
          <p:cNvPr id="24" name="Rectangle 23">
            <a:extLst>
              <a:ext uri="{FF2B5EF4-FFF2-40B4-BE49-F238E27FC236}">
                <a16:creationId xmlns:a16="http://schemas.microsoft.com/office/drawing/2014/main" id="{08BEFD55-CCDD-41CB-B90B-79A393D4D9E1}"/>
              </a:ext>
            </a:extLst>
          </p:cNvPr>
          <p:cNvSpPr/>
          <p:nvPr/>
        </p:nvSpPr>
        <p:spPr>
          <a:xfrm>
            <a:off x="103499" y="1324978"/>
            <a:ext cx="11546352" cy="663893"/>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تتضمن إجراءات عمل إدارة المخاطر في تنفيذ الاستراتيجيات والسياسات الخاصة بالمخاطر، على سبيل المثال لا الحصر ما يلي</a:t>
            </a:r>
          </a:p>
        </p:txBody>
      </p:sp>
    </p:spTree>
    <p:extLst>
      <p:ext uri="{BB962C8B-B14F-4D97-AF65-F5344CB8AC3E}">
        <p14:creationId xmlns:p14="http://schemas.microsoft.com/office/powerpoint/2010/main" val="18181777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134</a:t>
            </a:fld>
            <a:endParaRPr kumimoji="0" lang="ar-EG" sz="3200" b="1" i="0" u="none" strike="noStrike" kern="1200" cap="none" spc="0" normalizeH="0" baseline="0" noProof="0" dirty="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75822" y="139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لجنة إدارة المخاطر</a:t>
            </a:r>
          </a:p>
        </p:txBody>
      </p:sp>
      <p:sp>
        <p:nvSpPr>
          <p:cNvPr id="24" name="Rectangle 23">
            <a:extLst>
              <a:ext uri="{FF2B5EF4-FFF2-40B4-BE49-F238E27FC236}">
                <a16:creationId xmlns:a16="http://schemas.microsoft.com/office/drawing/2014/main" id="{08BEFD55-CCDD-41CB-B90B-79A393D4D9E1}"/>
              </a:ext>
            </a:extLst>
          </p:cNvPr>
          <p:cNvSpPr/>
          <p:nvPr/>
        </p:nvSpPr>
        <p:spPr>
          <a:xfrm>
            <a:off x="8595359" y="1324979"/>
            <a:ext cx="3054491" cy="586944"/>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endPar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endParaRPr>
          </a:p>
        </p:txBody>
      </p:sp>
      <p:sp>
        <p:nvSpPr>
          <p:cNvPr id="19" name="Rectangle 18">
            <a:extLst>
              <a:ext uri="{FF2B5EF4-FFF2-40B4-BE49-F238E27FC236}">
                <a16:creationId xmlns:a16="http://schemas.microsoft.com/office/drawing/2014/main" id="{9D3BB1D7-40D0-4CFA-9BE2-C5DCD644EAD9}"/>
              </a:ext>
            </a:extLst>
          </p:cNvPr>
          <p:cNvSpPr/>
          <p:nvPr/>
        </p:nvSpPr>
        <p:spPr>
          <a:xfrm>
            <a:off x="2655734" y="507234"/>
            <a:ext cx="2937949" cy="535349"/>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ومن أهم هذه المنهجيات</a:t>
            </a:r>
          </a:p>
        </p:txBody>
      </p:sp>
      <p:grpSp>
        <p:nvGrpSpPr>
          <p:cNvPr id="20" name="Group 19">
            <a:extLst>
              <a:ext uri="{FF2B5EF4-FFF2-40B4-BE49-F238E27FC236}">
                <a16:creationId xmlns:a16="http://schemas.microsoft.com/office/drawing/2014/main" id="{C1019F0E-3940-400E-9DE0-DE2801BD4C80}"/>
              </a:ext>
            </a:extLst>
          </p:cNvPr>
          <p:cNvGrpSpPr/>
          <p:nvPr/>
        </p:nvGrpSpPr>
        <p:grpSpPr>
          <a:xfrm>
            <a:off x="614363" y="1291238"/>
            <a:ext cx="11378842" cy="1154162"/>
            <a:chOff x="614363" y="1291238"/>
            <a:chExt cx="11378842" cy="1154162"/>
          </a:xfrm>
        </p:grpSpPr>
        <p:pic>
          <p:nvPicPr>
            <p:cNvPr id="21" name="Picture 20">
              <a:extLst>
                <a:ext uri="{FF2B5EF4-FFF2-40B4-BE49-F238E27FC236}">
                  <a16:creationId xmlns:a16="http://schemas.microsoft.com/office/drawing/2014/main" id="{00D7F8A3-FF28-48EF-B784-D4B238F6C517}"/>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20208" r="62667" b="16041"/>
            <a:stretch/>
          </p:blipFill>
          <p:spPr>
            <a:xfrm>
              <a:off x="11336130" y="1471612"/>
              <a:ext cx="657075" cy="785813"/>
            </a:xfrm>
            <a:prstGeom prst="rect">
              <a:avLst/>
            </a:prstGeom>
          </p:spPr>
        </p:pic>
        <p:sp>
          <p:nvSpPr>
            <p:cNvPr id="22" name="Rectangle 21">
              <a:extLst>
                <a:ext uri="{FF2B5EF4-FFF2-40B4-BE49-F238E27FC236}">
                  <a16:creationId xmlns:a16="http://schemas.microsoft.com/office/drawing/2014/main" id="{EB3AD19C-D4BF-4B20-BC66-DB81ACAB917C}"/>
                </a:ext>
              </a:extLst>
            </p:cNvPr>
            <p:cNvSpPr/>
            <p:nvPr/>
          </p:nvSpPr>
          <p:spPr>
            <a:xfrm>
              <a:off x="614363" y="1291238"/>
              <a:ext cx="10721767"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تضمين العناصر الكمية والنوعية، وبما يكفل عدم تأثير عملية قياس المخاطر على حساب كفاءة عملية إدارة المخاطر بشكل عام، واتباع أسس منطقية في الافتراضات المستخدمة والرجوع إلى مجلس الإدارة إن تطلب الأمر ذلك</a:t>
              </a:r>
            </a:p>
          </p:txBody>
        </p:sp>
      </p:grpSp>
      <p:grpSp>
        <p:nvGrpSpPr>
          <p:cNvPr id="23" name="Group 22">
            <a:extLst>
              <a:ext uri="{FF2B5EF4-FFF2-40B4-BE49-F238E27FC236}">
                <a16:creationId xmlns:a16="http://schemas.microsoft.com/office/drawing/2014/main" id="{CF460F3D-38BE-4954-A70E-69B216CF6250}"/>
              </a:ext>
            </a:extLst>
          </p:cNvPr>
          <p:cNvGrpSpPr/>
          <p:nvPr/>
        </p:nvGrpSpPr>
        <p:grpSpPr>
          <a:xfrm>
            <a:off x="210870" y="2815199"/>
            <a:ext cx="11793179" cy="1154162"/>
            <a:chOff x="200026" y="1333161"/>
            <a:chExt cx="11793179" cy="1154162"/>
          </a:xfrm>
        </p:grpSpPr>
        <p:pic>
          <p:nvPicPr>
            <p:cNvPr id="25" name="Picture 24">
              <a:extLst>
                <a:ext uri="{FF2B5EF4-FFF2-40B4-BE49-F238E27FC236}">
                  <a16:creationId xmlns:a16="http://schemas.microsoft.com/office/drawing/2014/main" id="{5664696B-B334-44A0-B435-014DF04B18D6}"/>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20208" r="62667" b="16041"/>
            <a:stretch/>
          </p:blipFill>
          <p:spPr>
            <a:xfrm>
              <a:off x="11336130" y="1471612"/>
              <a:ext cx="657075" cy="785813"/>
            </a:xfrm>
            <a:prstGeom prst="rect">
              <a:avLst/>
            </a:prstGeom>
          </p:spPr>
        </p:pic>
        <p:sp>
          <p:nvSpPr>
            <p:cNvPr id="26" name="Rectangle 25">
              <a:extLst>
                <a:ext uri="{FF2B5EF4-FFF2-40B4-BE49-F238E27FC236}">
                  <a16:creationId xmlns:a16="http://schemas.microsoft.com/office/drawing/2014/main" id="{70BFCC65-877F-4908-8E97-A9254C1AB3C5}"/>
                </a:ext>
              </a:extLst>
            </p:cNvPr>
            <p:cNvSpPr/>
            <p:nvPr/>
          </p:nvSpPr>
          <p:spPr>
            <a:xfrm>
              <a:off x="200026" y="1333161"/>
              <a:ext cx="11136104"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الاستفادة من عملية اختبارات الضغط والسيناريوهات المحتملة للمخاطر تحت مختلف الظروف وعكس النتائج على خطوط العمل ذات الصلة، وذلك كجزء من عملية التحليل الكمي والنوعي للمخاطر</a:t>
              </a:r>
            </a:p>
          </p:txBody>
        </p:sp>
      </p:grpSp>
      <p:grpSp>
        <p:nvGrpSpPr>
          <p:cNvPr id="27" name="Group 26">
            <a:extLst>
              <a:ext uri="{FF2B5EF4-FFF2-40B4-BE49-F238E27FC236}">
                <a16:creationId xmlns:a16="http://schemas.microsoft.com/office/drawing/2014/main" id="{D10AD2AF-2D81-42C1-B486-64C3D41C866C}"/>
              </a:ext>
            </a:extLst>
          </p:cNvPr>
          <p:cNvGrpSpPr/>
          <p:nvPr/>
        </p:nvGrpSpPr>
        <p:grpSpPr>
          <a:xfrm>
            <a:off x="221714" y="4235391"/>
            <a:ext cx="11782335" cy="785813"/>
            <a:chOff x="210870" y="1471612"/>
            <a:chExt cx="11782335" cy="785813"/>
          </a:xfrm>
        </p:grpSpPr>
        <p:pic>
          <p:nvPicPr>
            <p:cNvPr id="28" name="Picture 27">
              <a:extLst>
                <a:ext uri="{FF2B5EF4-FFF2-40B4-BE49-F238E27FC236}">
                  <a16:creationId xmlns:a16="http://schemas.microsoft.com/office/drawing/2014/main" id="{A57A2584-F790-4849-BD4D-94BB9304C54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20208" r="62667" b="16041"/>
            <a:stretch/>
          </p:blipFill>
          <p:spPr>
            <a:xfrm>
              <a:off x="11336130" y="1471612"/>
              <a:ext cx="657075" cy="785813"/>
            </a:xfrm>
            <a:prstGeom prst="rect">
              <a:avLst/>
            </a:prstGeom>
          </p:spPr>
        </p:pic>
        <p:sp>
          <p:nvSpPr>
            <p:cNvPr id="29" name="Rectangle 28">
              <a:extLst>
                <a:ext uri="{FF2B5EF4-FFF2-40B4-BE49-F238E27FC236}">
                  <a16:creationId xmlns:a16="http://schemas.microsoft.com/office/drawing/2014/main" id="{832751AD-16BC-4104-9175-795BD0EBE01B}"/>
                </a:ext>
              </a:extLst>
            </p:cNvPr>
            <p:cNvSpPr/>
            <p:nvPr/>
          </p:nvSpPr>
          <p:spPr>
            <a:xfrm>
              <a:off x="210870" y="1564436"/>
              <a:ext cx="11136104" cy="600164"/>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الاعتماد الكلي في عملية تحديد وقياس المخاطر على المصادر الخارجية مثل التصنيفات الائتمانية ونماذج المخاطر الجاهزة</a:t>
              </a:r>
            </a:p>
          </p:txBody>
        </p:sp>
      </p:grpSp>
      <p:grpSp>
        <p:nvGrpSpPr>
          <p:cNvPr id="30" name="Group 29">
            <a:extLst>
              <a:ext uri="{FF2B5EF4-FFF2-40B4-BE49-F238E27FC236}">
                <a16:creationId xmlns:a16="http://schemas.microsoft.com/office/drawing/2014/main" id="{A9316E6B-AB7A-45B2-810F-6A9DF2C830FB}"/>
              </a:ext>
            </a:extLst>
          </p:cNvPr>
          <p:cNvGrpSpPr/>
          <p:nvPr/>
        </p:nvGrpSpPr>
        <p:grpSpPr>
          <a:xfrm>
            <a:off x="157353" y="5386388"/>
            <a:ext cx="11793179" cy="785813"/>
            <a:chOff x="200026" y="1471612"/>
            <a:chExt cx="11793179" cy="785813"/>
          </a:xfrm>
        </p:grpSpPr>
        <p:pic>
          <p:nvPicPr>
            <p:cNvPr id="31" name="Picture 30">
              <a:extLst>
                <a:ext uri="{FF2B5EF4-FFF2-40B4-BE49-F238E27FC236}">
                  <a16:creationId xmlns:a16="http://schemas.microsoft.com/office/drawing/2014/main" id="{3EA3A15A-FEA2-4DAB-AE0E-7B7885E7306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20208" r="62667" b="16041"/>
            <a:stretch/>
          </p:blipFill>
          <p:spPr>
            <a:xfrm>
              <a:off x="11336130" y="1471612"/>
              <a:ext cx="657075" cy="785813"/>
            </a:xfrm>
            <a:prstGeom prst="rect">
              <a:avLst/>
            </a:prstGeom>
          </p:spPr>
        </p:pic>
        <p:sp>
          <p:nvSpPr>
            <p:cNvPr id="32" name="Rectangle 31">
              <a:extLst>
                <a:ext uri="{FF2B5EF4-FFF2-40B4-BE49-F238E27FC236}">
                  <a16:creationId xmlns:a16="http://schemas.microsoft.com/office/drawing/2014/main" id="{10C50065-8ECB-4455-9DC1-D474EC886C3D}"/>
                </a:ext>
              </a:extLst>
            </p:cNvPr>
            <p:cNvSpPr/>
            <p:nvPr/>
          </p:nvSpPr>
          <p:spPr>
            <a:xfrm>
              <a:off x="200026" y="1570766"/>
              <a:ext cx="11136104" cy="600164"/>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مواكبة التطورات والمتغيرات الداخلية والخارجية والمخاطر الناتجة عنها والتي من شأنها التأثير على عملية إدارة المخاطر </a:t>
              </a:r>
            </a:p>
          </p:txBody>
        </p:sp>
      </p:grpSp>
    </p:spTree>
    <p:extLst>
      <p:ext uri="{BB962C8B-B14F-4D97-AF65-F5344CB8AC3E}">
        <p14:creationId xmlns:p14="http://schemas.microsoft.com/office/powerpoint/2010/main" val="35120455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471139" y="2135358"/>
            <a:ext cx="4679577" cy="2587283"/>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02581218-0956-4CCE-8D98-BBECABFE60EE}"/>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40524918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CEA72179-9721-45E1-ACCF-12B33605629C}"/>
              </a:ext>
            </a:extLst>
          </p:cNvPr>
          <p:cNvGrpSpPr/>
          <p:nvPr/>
        </p:nvGrpSpPr>
        <p:grpSpPr>
          <a:xfrm>
            <a:off x="6096001" y="1348099"/>
            <a:ext cx="5838351" cy="1421227"/>
            <a:chOff x="6096001" y="1348099"/>
            <a:chExt cx="5838351" cy="1421227"/>
          </a:xfrm>
        </p:grpSpPr>
        <p:pic>
          <p:nvPicPr>
            <p:cNvPr id="10" name="Picture 9" descr="المسؤولية الاجتماعية - AL FARDAN EXCHANGE">
              <a:extLst>
                <a:ext uri="{FF2B5EF4-FFF2-40B4-BE49-F238E27FC236}">
                  <a16:creationId xmlns:a16="http://schemas.microsoft.com/office/drawing/2014/main" id="{686B1D96-790E-4DD6-9285-1793AC28824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42171" y="1348099"/>
              <a:ext cx="1092181" cy="1421227"/>
            </a:xfrm>
            <a:prstGeom prst="rect">
              <a:avLst/>
            </a:prstGeom>
            <a:noFill/>
            <a:ln>
              <a:noFill/>
            </a:ln>
          </p:spPr>
        </p:pic>
        <p:sp>
          <p:nvSpPr>
            <p:cNvPr id="11" name="Rectangle 10">
              <a:extLst>
                <a:ext uri="{FF2B5EF4-FFF2-40B4-BE49-F238E27FC236}">
                  <a16:creationId xmlns:a16="http://schemas.microsoft.com/office/drawing/2014/main" id="{CB241226-66BD-4330-988E-8288B04843F9}"/>
                </a:ext>
              </a:extLst>
            </p:cNvPr>
            <p:cNvSpPr/>
            <p:nvPr/>
          </p:nvSpPr>
          <p:spPr>
            <a:xfrm>
              <a:off x="6096001" y="1348099"/>
              <a:ext cx="5728666" cy="46937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المجلس العالمي للأعمال من أجل التنمية المستدامة</a:t>
              </a:r>
            </a:p>
          </p:txBody>
        </p:sp>
      </p:grpSp>
      <p:sp>
        <p:nvSpPr>
          <p:cNvPr id="15" name="Inhaltsplatzhalter 4">
            <a:extLst>
              <a:ext uri="{FF2B5EF4-FFF2-40B4-BE49-F238E27FC236}">
                <a16:creationId xmlns:a16="http://schemas.microsoft.com/office/drawing/2014/main" id="{86C8C1A3-B223-46F1-8232-1D9B5E1F5612}"/>
              </a:ext>
            </a:extLst>
          </p:cNvPr>
          <p:cNvSpPr txBox="1">
            <a:spLocks/>
          </p:cNvSpPr>
          <p:nvPr/>
        </p:nvSpPr>
        <p:spPr>
          <a:xfrm flipH="1">
            <a:off x="127250" y="1859015"/>
            <a:ext cx="10584523" cy="1061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5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يعرف المسؤولية الاجتماعية للمؤسسات بأنها "التزام مؤسسات الأعمال المتواصل، بالسلوك الأخلاقي وبالمساهمة في التنمية الاقتصادية وفي الوقت ذاته تحسين نوعية حياة القوى العاملة وأسرها فضلا عن المجتمعات المحلية والمجتمع عامة"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sp>
        <p:nvSpPr>
          <p:cNvPr id="28" name="Rectangle 27">
            <a:extLst>
              <a:ext uri="{FF2B5EF4-FFF2-40B4-BE49-F238E27FC236}">
                <a16:creationId xmlns:a16="http://schemas.microsoft.com/office/drawing/2014/main" id="{E69DB1AD-C4B7-4610-A465-E6834F7F9191}"/>
              </a:ext>
            </a:extLst>
          </p:cNvPr>
          <p:cNvSpPr/>
          <p:nvPr/>
        </p:nvSpPr>
        <p:spPr>
          <a:xfrm>
            <a:off x="2481563" y="387072"/>
            <a:ext cx="2937949" cy="535349"/>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dobe Arabic" panose="02040503050201020203" pitchFamily="18" charset="-78"/>
              </a:rPr>
              <a:t>مفهوم المسئولية الاجتماعية </a:t>
            </a:r>
          </a:p>
        </p:txBody>
      </p:sp>
      <p:grpSp>
        <p:nvGrpSpPr>
          <p:cNvPr id="29" name="Group 28">
            <a:extLst>
              <a:ext uri="{FF2B5EF4-FFF2-40B4-BE49-F238E27FC236}">
                <a16:creationId xmlns:a16="http://schemas.microsoft.com/office/drawing/2014/main" id="{B142A684-D435-4213-867C-DEE66EAA104B}"/>
              </a:ext>
            </a:extLst>
          </p:cNvPr>
          <p:cNvGrpSpPr/>
          <p:nvPr/>
        </p:nvGrpSpPr>
        <p:grpSpPr>
          <a:xfrm>
            <a:off x="6205686" y="2997011"/>
            <a:ext cx="5809824" cy="1565827"/>
            <a:chOff x="6124528" y="1203499"/>
            <a:chExt cx="5809824" cy="1565827"/>
          </a:xfrm>
        </p:grpSpPr>
        <p:pic>
          <p:nvPicPr>
            <p:cNvPr id="30" name="Picture 29" descr="المسؤولية الاجتماعية - AL FARDAN EXCHANGE">
              <a:extLst>
                <a:ext uri="{FF2B5EF4-FFF2-40B4-BE49-F238E27FC236}">
                  <a16:creationId xmlns:a16="http://schemas.microsoft.com/office/drawing/2014/main" id="{82F7C05B-5E8C-45A6-AC1F-9BA1072A627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42171" y="1348099"/>
              <a:ext cx="1092181" cy="1421227"/>
            </a:xfrm>
            <a:prstGeom prst="rect">
              <a:avLst/>
            </a:prstGeom>
            <a:noFill/>
            <a:ln>
              <a:noFill/>
            </a:ln>
          </p:spPr>
        </p:pic>
        <p:sp>
          <p:nvSpPr>
            <p:cNvPr id="31" name="Rectangle 30">
              <a:extLst>
                <a:ext uri="{FF2B5EF4-FFF2-40B4-BE49-F238E27FC236}">
                  <a16:creationId xmlns:a16="http://schemas.microsoft.com/office/drawing/2014/main" id="{237E6FDF-30DA-44D0-97E3-022774EACE73}"/>
                </a:ext>
              </a:extLst>
            </p:cNvPr>
            <p:cNvSpPr/>
            <p:nvPr/>
          </p:nvSpPr>
          <p:spPr>
            <a:xfrm>
              <a:off x="6124528" y="1203499"/>
              <a:ext cx="5728666" cy="46937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يعرف المسؤولية الاجتماعية للمؤسسات بأنها </a:t>
              </a:r>
            </a:p>
          </p:txBody>
        </p:sp>
      </p:grpSp>
      <p:sp>
        <p:nvSpPr>
          <p:cNvPr id="32" name="Inhaltsplatzhalter 4">
            <a:extLst>
              <a:ext uri="{FF2B5EF4-FFF2-40B4-BE49-F238E27FC236}">
                <a16:creationId xmlns:a16="http://schemas.microsoft.com/office/drawing/2014/main" id="{E15C2E93-240D-425C-A816-75350903AFD4}"/>
              </a:ext>
            </a:extLst>
          </p:cNvPr>
          <p:cNvSpPr txBox="1">
            <a:spLocks/>
          </p:cNvSpPr>
          <p:nvPr/>
        </p:nvSpPr>
        <p:spPr>
          <a:xfrm flipH="1">
            <a:off x="208408" y="3511352"/>
            <a:ext cx="10584523" cy="1061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5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"ممارسات الأعمال التجارية المتسمة بالانفتاح والشفافية والقائمة على مبادئ أخلاقية واحترام الموظفين والمجتمع والبيئة، وصممت تلك المسؤولية لإتاحة قيمة مستدامة للمجتمع عامة، إضافة إلى المساهمين</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grpSp>
        <p:nvGrpSpPr>
          <p:cNvPr id="33" name="Group 32">
            <a:extLst>
              <a:ext uri="{FF2B5EF4-FFF2-40B4-BE49-F238E27FC236}">
                <a16:creationId xmlns:a16="http://schemas.microsoft.com/office/drawing/2014/main" id="{B36B191A-83C6-43CF-8C0A-E2E0FC7C7F90}"/>
              </a:ext>
            </a:extLst>
          </p:cNvPr>
          <p:cNvGrpSpPr/>
          <p:nvPr/>
        </p:nvGrpSpPr>
        <p:grpSpPr>
          <a:xfrm>
            <a:off x="6205686" y="4699668"/>
            <a:ext cx="5809824" cy="1656683"/>
            <a:chOff x="6124528" y="1112643"/>
            <a:chExt cx="5809824" cy="1656683"/>
          </a:xfrm>
        </p:grpSpPr>
        <p:pic>
          <p:nvPicPr>
            <p:cNvPr id="34" name="Picture 33" descr="المسؤولية الاجتماعية - AL FARDAN EXCHANGE">
              <a:extLst>
                <a:ext uri="{FF2B5EF4-FFF2-40B4-BE49-F238E27FC236}">
                  <a16:creationId xmlns:a16="http://schemas.microsoft.com/office/drawing/2014/main" id="{33302E9A-BF44-4597-B318-4784E760D4F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42171" y="1348099"/>
              <a:ext cx="1092181" cy="1421227"/>
            </a:xfrm>
            <a:prstGeom prst="rect">
              <a:avLst/>
            </a:prstGeom>
            <a:noFill/>
            <a:ln>
              <a:noFill/>
            </a:ln>
          </p:spPr>
        </p:pic>
        <p:sp>
          <p:nvSpPr>
            <p:cNvPr id="35" name="Rectangle 34">
              <a:extLst>
                <a:ext uri="{FF2B5EF4-FFF2-40B4-BE49-F238E27FC236}">
                  <a16:creationId xmlns:a16="http://schemas.microsoft.com/office/drawing/2014/main" id="{A5AB2F6A-100E-4615-925D-C4ACF9A2938B}"/>
                </a:ext>
              </a:extLst>
            </p:cNvPr>
            <p:cNvSpPr/>
            <p:nvPr/>
          </p:nvSpPr>
          <p:spPr>
            <a:xfrm>
              <a:off x="6124528" y="1112643"/>
              <a:ext cx="5728666" cy="469373"/>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معهد الأمم المتحدة لبحوث التنمية الاجتماعية</a:t>
              </a:r>
            </a:p>
          </p:txBody>
        </p:sp>
      </p:grpSp>
      <p:sp>
        <p:nvSpPr>
          <p:cNvPr id="36" name="Inhaltsplatzhalter 4">
            <a:extLst>
              <a:ext uri="{FF2B5EF4-FFF2-40B4-BE49-F238E27FC236}">
                <a16:creationId xmlns:a16="http://schemas.microsoft.com/office/drawing/2014/main" id="{3C7BD611-B9CA-4559-AD4F-B22FF3F835EF}"/>
              </a:ext>
            </a:extLst>
          </p:cNvPr>
          <p:cNvSpPr txBox="1">
            <a:spLocks/>
          </p:cNvSpPr>
          <p:nvPr/>
        </p:nvSpPr>
        <p:spPr>
          <a:xfrm flipH="1">
            <a:off x="208408" y="5169041"/>
            <a:ext cx="10584523" cy="161582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5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يعتبر معهد الأمم المتحدة لبحوث التنمية الاجتماعية المسؤولية الاجتماعية للمؤسسات أنها "السلوك الأخلاقي لمؤسسة ما تجاه المجتمع، وتشمل سلوك الإدارة المسؤول في تعاملها مع الأطراف المعنية التي لها مصلحة شرعية في مؤسسة الأعمال،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ولیس</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 مجرد حاملي الأسهم"</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spTree>
    <p:extLst>
      <p:ext uri="{BB962C8B-B14F-4D97-AF65-F5344CB8AC3E}">
        <p14:creationId xmlns:p14="http://schemas.microsoft.com/office/powerpoint/2010/main" val="12547519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circle(in)">
                                      <p:cBhvr>
                                        <p:cTn id="18" dur="2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circle(in)">
                                      <p:cBhvr>
                                        <p:cTn id="29" dur="20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2" grpId="0"/>
      <p:bldP spid="36" grpId="0"/>
    </p:bldLst>
  </p:timing>
</p:sld>
</file>

<file path=ppt/slides/slide1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7" name="Group 16">
            <a:extLst>
              <a:ext uri="{FF2B5EF4-FFF2-40B4-BE49-F238E27FC236}">
                <a16:creationId xmlns:a16="http://schemas.microsoft.com/office/drawing/2014/main" id="{723919CA-945C-4661-80F6-D3286890FB96}"/>
              </a:ext>
            </a:extLst>
          </p:cNvPr>
          <p:cNvGrpSpPr/>
          <p:nvPr/>
        </p:nvGrpSpPr>
        <p:grpSpPr>
          <a:xfrm>
            <a:off x="2285154" y="489888"/>
            <a:ext cx="3473084" cy="707886"/>
            <a:chOff x="0" y="0"/>
            <a:chExt cx="2510155" cy="450850"/>
          </a:xfrm>
        </p:grpSpPr>
        <p:pic>
          <p:nvPicPr>
            <p:cNvPr id="18" name="Picture 17">
              <a:extLst>
                <a:ext uri="{FF2B5EF4-FFF2-40B4-BE49-F238E27FC236}">
                  <a16:creationId xmlns:a16="http://schemas.microsoft.com/office/drawing/2014/main" id="{7D6A0D99-EBFD-496D-BF6E-A1488D79445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19" name="Rectangle 18">
              <a:extLst>
                <a:ext uri="{FF2B5EF4-FFF2-40B4-BE49-F238E27FC236}">
                  <a16:creationId xmlns:a16="http://schemas.microsoft.com/office/drawing/2014/main" id="{AA9A0EB5-138D-40AA-9063-048AE9E0C6ED}"/>
                </a:ext>
              </a:extLst>
            </p:cNvPr>
            <p:cNvSpPr/>
            <p:nvPr/>
          </p:nvSpPr>
          <p:spPr>
            <a:xfrm>
              <a:off x="205134" y="35626"/>
              <a:ext cx="2095500" cy="415224"/>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أهمية المسؤولة الاجتماعية</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4" name="Inhaltsplatzhalter 4">
            <a:extLst>
              <a:ext uri="{FF2B5EF4-FFF2-40B4-BE49-F238E27FC236}">
                <a16:creationId xmlns:a16="http://schemas.microsoft.com/office/drawing/2014/main" id="{D846A261-57A4-4036-A7E3-8223298A0684}"/>
              </a:ext>
            </a:extLst>
          </p:cNvPr>
          <p:cNvSpPr txBox="1">
            <a:spLocks/>
          </p:cNvSpPr>
          <p:nvPr/>
        </p:nvSpPr>
        <p:spPr>
          <a:xfrm flipH="1">
            <a:off x="1115943" y="1728688"/>
            <a:ext cx="9073662" cy="161582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5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هناك وجهات نظر متعارضة حول تبني المؤسسة لمزيد من الدور الاجتماعي، وعلى العموم هناك اتفاق عام بكون المسؤولية الاجتماعية للمؤسسة بحدود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معینة</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 تمثل عملية مهمة ومفيدة للمؤسسات في علاقاتها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مع مجتمعاتها لمواجهة الانتقادات والضغوط المفروضة عليها</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pic>
        <p:nvPicPr>
          <p:cNvPr id="25" name="Picture 24">
            <a:extLst>
              <a:ext uri="{FF2B5EF4-FFF2-40B4-BE49-F238E27FC236}">
                <a16:creationId xmlns:a16="http://schemas.microsoft.com/office/drawing/2014/main" id="{A5CAA8DC-3C33-420D-B1FA-EB7577D86165}"/>
              </a:ext>
            </a:extLst>
          </p:cNvPr>
          <p:cNvPicPr/>
          <p:nvPr/>
        </p:nvPicPr>
        <p:blipFill>
          <a:blip r:embed="rId4">
            <a:extLst>
              <a:ext uri="{28A0092B-C50C-407E-A947-70E740481C1C}">
                <a14:useLocalDpi xmlns:a14="http://schemas.microsoft.com/office/drawing/2010/main" val="0"/>
              </a:ext>
            </a:extLst>
          </a:blip>
          <a:stretch>
            <a:fillRect/>
          </a:stretch>
        </p:blipFill>
        <p:spPr>
          <a:xfrm>
            <a:off x="2784650" y="3698458"/>
            <a:ext cx="6622699" cy="3036233"/>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spTree>
    <p:extLst>
      <p:ext uri="{BB962C8B-B14F-4D97-AF65-F5344CB8AC3E}">
        <p14:creationId xmlns:p14="http://schemas.microsoft.com/office/powerpoint/2010/main" val="395152994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A83CFECC-0228-4D55-864C-5BB3EF7F7D8F}"/>
              </a:ext>
            </a:extLst>
          </p:cNvPr>
          <p:cNvPicPr>
            <a:picLocks noChangeAspect="1"/>
          </p:cNvPicPr>
          <p:nvPr/>
        </p:nvPicPr>
        <p:blipFill>
          <a:blip r:embed="rId4"/>
          <a:stretch>
            <a:fillRect/>
          </a:stretch>
        </p:blipFill>
        <p:spPr>
          <a:xfrm flipH="1">
            <a:off x="10034140" y="4897848"/>
            <a:ext cx="705370" cy="1235427"/>
          </a:xfrm>
          <a:prstGeom prst="rect">
            <a:avLst/>
          </a:prstGeom>
        </p:spPr>
      </p:pic>
      <p:pic>
        <p:nvPicPr>
          <p:cNvPr id="37" name="Picture 36">
            <a:extLst>
              <a:ext uri="{FF2B5EF4-FFF2-40B4-BE49-F238E27FC236}">
                <a16:creationId xmlns:a16="http://schemas.microsoft.com/office/drawing/2014/main" id="{4DEA3A23-6821-4F7A-BDB9-2CF781AF12A8}"/>
              </a:ext>
            </a:extLst>
          </p:cNvPr>
          <p:cNvPicPr>
            <a:picLocks noChangeAspect="1"/>
          </p:cNvPicPr>
          <p:nvPr/>
        </p:nvPicPr>
        <p:blipFill>
          <a:blip r:embed="rId5"/>
          <a:stretch>
            <a:fillRect/>
          </a:stretch>
        </p:blipFill>
        <p:spPr>
          <a:xfrm flipH="1">
            <a:off x="8378857" y="4730205"/>
            <a:ext cx="1324887" cy="127657"/>
          </a:xfrm>
          <a:prstGeom prst="rect">
            <a:avLst/>
          </a:prstGeom>
        </p:spPr>
      </p:pic>
      <p:pic>
        <p:nvPicPr>
          <p:cNvPr id="38" name="Picture 37">
            <a:extLst>
              <a:ext uri="{FF2B5EF4-FFF2-40B4-BE49-F238E27FC236}">
                <a16:creationId xmlns:a16="http://schemas.microsoft.com/office/drawing/2014/main" id="{35DA212C-E680-4813-8F03-C66E21C5AC8E}"/>
              </a:ext>
            </a:extLst>
          </p:cNvPr>
          <p:cNvPicPr>
            <a:picLocks noChangeAspect="1"/>
          </p:cNvPicPr>
          <p:nvPr/>
        </p:nvPicPr>
        <p:blipFill>
          <a:blip r:embed="rId6"/>
          <a:stretch>
            <a:fillRect/>
          </a:stretch>
        </p:blipFill>
        <p:spPr>
          <a:xfrm flipH="1">
            <a:off x="8028226" y="3037813"/>
            <a:ext cx="1486817" cy="1007075"/>
          </a:xfrm>
          <a:prstGeom prst="rect">
            <a:avLst/>
          </a:prstGeom>
        </p:spPr>
      </p:pic>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a:xfrm>
            <a:off x="-95222" y="6356350"/>
            <a:ext cx="838201" cy="50165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138</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8" name="Rectangle 27">
            <a:extLst>
              <a:ext uri="{FF2B5EF4-FFF2-40B4-BE49-F238E27FC236}">
                <a16:creationId xmlns:a16="http://schemas.microsoft.com/office/drawing/2014/main" id="{E69DB1AD-C4B7-4610-A465-E6834F7F9191}"/>
              </a:ext>
            </a:extLst>
          </p:cNvPr>
          <p:cNvSpPr/>
          <p:nvPr/>
        </p:nvSpPr>
        <p:spPr>
          <a:xfrm>
            <a:off x="132258" y="288598"/>
            <a:ext cx="6465489" cy="145579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ومن شأن الوفاء بالمسؤولية الاجتماعية تحقيق عدة </a:t>
            </a: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مزايا</a:t>
            </a: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 بالنسبة للمجتمع والدولة والمؤسسة وأهمها ما</a:t>
            </a: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يلي</a:t>
            </a:r>
            <a:endPar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endParaRPr>
          </a:p>
        </p:txBody>
      </p:sp>
      <p:pic>
        <p:nvPicPr>
          <p:cNvPr id="22" name="Picture 21">
            <a:extLst>
              <a:ext uri="{FF2B5EF4-FFF2-40B4-BE49-F238E27FC236}">
                <a16:creationId xmlns:a16="http://schemas.microsoft.com/office/drawing/2014/main" id="{BDCFDC13-8CE3-4536-A5D2-84EE839731F4}"/>
              </a:ext>
            </a:extLst>
          </p:cNvPr>
          <p:cNvPicPr>
            <a:picLocks noChangeAspect="1"/>
          </p:cNvPicPr>
          <p:nvPr/>
        </p:nvPicPr>
        <p:blipFill>
          <a:blip r:embed="rId7"/>
          <a:stretch>
            <a:fillRect/>
          </a:stretch>
        </p:blipFill>
        <p:spPr>
          <a:xfrm flipH="1">
            <a:off x="7156160" y="2101838"/>
            <a:ext cx="3856893" cy="1304942"/>
          </a:xfrm>
          <a:prstGeom prst="rect">
            <a:avLst/>
          </a:prstGeom>
        </p:spPr>
      </p:pic>
      <p:pic>
        <p:nvPicPr>
          <p:cNvPr id="23" name="Picture 22">
            <a:extLst>
              <a:ext uri="{FF2B5EF4-FFF2-40B4-BE49-F238E27FC236}">
                <a16:creationId xmlns:a16="http://schemas.microsoft.com/office/drawing/2014/main" id="{C37A1342-D39D-44BB-B8DD-D3241D513022}"/>
              </a:ext>
            </a:extLst>
          </p:cNvPr>
          <p:cNvPicPr>
            <a:picLocks noChangeAspect="1"/>
          </p:cNvPicPr>
          <p:nvPr/>
        </p:nvPicPr>
        <p:blipFill>
          <a:blip r:embed="rId8"/>
          <a:stretch>
            <a:fillRect/>
          </a:stretch>
        </p:blipFill>
        <p:spPr>
          <a:xfrm flipH="1">
            <a:off x="10388804" y="3085797"/>
            <a:ext cx="1060217" cy="1012097"/>
          </a:xfrm>
          <a:prstGeom prst="rect">
            <a:avLst/>
          </a:prstGeom>
        </p:spPr>
      </p:pic>
      <p:pic>
        <p:nvPicPr>
          <p:cNvPr id="24" name="Picture 23">
            <a:extLst>
              <a:ext uri="{FF2B5EF4-FFF2-40B4-BE49-F238E27FC236}">
                <a16:creationId xmlns:a16="http://schemas.microsoft.com/office/drawing/2014/main" id="{B0E72DE2-705B-42F9-9AB3-0D492253FA58}"/>
              </a:ext>
            </a:extLst>
          </p:cNvPr>
          <p:cNvPicPr>
            <a:picLocks noChangeAspect="1"/>
          </p:cNvPicPr>
          <p:nvPr/>
        </p:nvPicPr>
        <p:blipFill>
          <a:blip r:embed="rId9"/>
          <a:stretch>
            <a:fillRect/>
          </a:stretch>
        </p:blipFill>
        <p:spPr>
          <a:xfrm flipH="1">
            <a:off x="9760527" y="4074557"/>
            <a:ext cx="1688494" cy="1059390"/>
          </a:xfrm>
          <a:prstGeom prst="rect">
            <a:avLst/>
          </a:prstGeom>
        </p:spPr>
      </p:pic>
      <p:pic>
        <p:nvPicPr>
          <p:cNvPr id="25" name="Picture 24">
            <a:extLst>
              <a:ext uri="{FF2B5EF4-FFF2-40B4-BE49-F238E27FC236}">
                <a16:creationId xmlns:a16="http://schemas.microsoft.com/office/drawing/2014/main" id="{D0B543A3-3CE2-4C86-ACAC-BCF567C5AC8E}"/>
              </a:ext>
            </a:extLst>
          </p:cNvPr>
          <p:cNvPicPr>
            <a:picLocks noChangeAspect="1"/>
          </p:cNvPicPr>
          <p:nvPr/>
        </p:nvPicPr>
        <p:blipFill>
          <a:blip r:embed="rId10"/>
          <a:stretch>
            <a:fillRect/>
          </a:stretch>
        </p:blipFill>
        <p:spPr>
          <a:xfrm flipH="1">
            <a:off x="9288064" y="4038322"/>
            <a:ext cx="746078" cy="926967"/>
          </a:xfrm>
          <a:prstGeom prst="rect">
            <a:avLst/>
          </a:prstGeom>
        </p:spPr>
      </p:pic>
      <p:pic>
        <p:nvPicPr>
          <p:cNvPr id="26" name="Picture 25">
            <a:extLst>
              <a:ext uri="{FF2B5EF4-FFF2-40B4-BE49-F238E27FC236}">
                <a16:creationId xmlns:a16="http://schemas.microsoft.com/office/drawing/2014/main" id="{464E7172-2C5F-4DF5-A7D3-A3E09ABDC921}"/>
              </a:ext>
            </a:extLst>
          </p:cNvPr>
          <p:cNvPicPr>
            <a:picLocks noChangeAspect="1"/>
          </p:cNvPicPr>
          <p:nvPr/>
        </p:nvPicPr>
        <p:blipFill>
          <a:blip r:embed="rId11"/>
          <a:stretch>
            <a:fillRect/>
          </a:stretch>
        </p:blipFill>
        <p:spPr>
          <a:xfrm flipH="1">
            <a:off x="9302210" y="3062237"/>
            <a:ext cx="1099484" cy="1012096"/>
          </a:xfrm>
          <a:prstGeom prst="rect">
            <a:avLst/>
          </a:prstGeom>
        </p:spPr>
      </p:pic>
      <p:sp>
        <p:nvSpPr>
          <p:cNvPr id="39" name="Rectangle 38">
            <a:extLst>
              <a:ext uri="{FF2B5EF4-FFF2-40B4-BE49-F238E27FC236}">
                <a16:creationId xmlns:a16="http://schemas.microsoft.com/office/drawing/2014/main" id="{6819B91A-3FCB-4908-84A7-B78AE147A34D}"/>
              </a:ext>
            </a:extLst>
          </p:cNvPr>
          <p:cNvSpPr/>
          <p:nvPr/>
        </p:nvSpPr>
        <p:spPr>
          <a:xfrm flipH="1">
            <a:off x="9280770" y="3437427"/>
            <a:ext cx="2168251" cy="1169551"/>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بالنسبة </a:t>
            </a:r>
            <a:b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للمؤسسة</a:t>
            </a:r>
            <a:endParaRPr kumimoji="0" lang="en-ZA"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40" name="Rectangle 39">
            <a:extLst>
              <a:ext uri="{FF2B5EF4-FFF2-40B4-BE49-F238E27FC236}">
                <a16:creationId xmlns:a16="http://schemas.microsoft.com/office/drawing/2014/main" id="{BB9E4FC1-9BDC-4168-A79B-224A164D3640}"/>
              </a:ext>
            </a:extLst>
          </p:cNvPr>
          <p:cNvSpPr/>
          <p:nvPr/>
        </p:nvSpPr>
        <p:spPr>
          <a:xfrm flipH="1">
            <a:off x="586709" y="1786448"/>
            <a:ext cx="646548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تحسين صورة المؤسسة في المجتمع وخاصة لدى العملاء والعمال</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1" name="Rectangle 40">
            <a:extLst>
              <a:ext uri="{FF2B5EF4-FFF2-40B4-BE49-F238E27FC236}">
                <a16:creationId xmlns:a16="http://schemas.microsoft.com/office/drawing/2014/main" id="{DD26853B-939B-442B-BDDA-D06D2327FB5F}"/>
              </a:ext>
            </a:extLst>
          </p:cNvPr>
          <p:cNvSpPr/>
          <p:nvPr/>
        </p:nvSpPr>
        <p:spPr>
          <a:xfrm flipH="1">
            <a:off x="132258" y="2585963"/>
            <a:ext cx="797022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شأن الالتزام بالمسؤولية الاجتماعية للمؤسسة تحسين مناخ العمل، كما تؤدي إلى بعث روح التعاون والترابط بين مختلف الأطراف.</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2" name="Rectangle 41">
            <a:extLst>
              <a:ext uri="{FF2B5EF4-FFF2-40B4-BE49-F238E27FC236}">
                <a16:creationId xmlns:a16="http://schemas.microsoft.com/office/drawing/2014/main" id="{677C6733-5193-45F2-820D-FA91BA9E9FB4}"/>
              </a:ext>
            </a:extLst>
          </p:cNvPr>
          <p:cNvSpPr/>
          <p:nvPr/>
        </p:nvSpPr>
        <p:spPr>
          <a:xfrm flipH="1">
            <a:off x="742979" y="4492646"/>
            <a:ext cx="7542539"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تمثل المسؤولية الاجتماعية تجاوبا فعالا مع التغيرات الحاصلة في حاجات المجتمع.</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3" name="Rectangle 42">
            <a:extLst>
              <a:ext uri="{FF2B5EF4-FFF2-40B4-BE49-F238E27FC236}">
                <a16:creationId xmlns:a16="http://schemas.microsoft.com/office/drawing/2014/main" id="{D4419C27-8007-41B8-BA0D-323ABA511021}"/>
              </a:ext>
            </a:extLst>
          </p:cNvPr>
          <p:cNvSpPr/>
          <p:nvPr/>
        </p:nvSpPr>
        <p:spPr>
          <a:xfrm flipH="1">
            <a:off x="1954452" y="5690046"/>
            <a:ext cx="807969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أن هناك فوائد أخرى تتمثل في المردود المادي والأداء المتطور من جراء تبني هذه المسؤولية.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32261877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2"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right)">
                                      <p:cBhvr>
                                        <p:cTn id="17" dur="500"/>
                                        <p:tgtEl>
                                          <p:spTgt spid="2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right)">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right)">
                                      <p:cBhvr>
                                        <p:cTn id="25" dur="500"/>
                                        <p:tgtEl>
                                          <p:spTgt spid="41"/>
                                        </p:tgtEl>
                                      </p:cBhvr>
                                    </p:animEffect>
                                  </p:childTnLst>
                                </p:cTn>
                              </p:par>
                              <p:par>
                                <p:cTn id="26" presetID="22" presetClass="entr" presetSubtype="2"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right)">
                                      <p:cBhvr>
                                        <p:cTn id="28" dur="500"/>
                                        <p:tgtEl>
                                          <p:spTgt spid="26"/>
                                        </p:tgtEl>
                                      </p:cBhvr>
                                    </p:animEffect>
                                  </p:childTnLst>
                                </p:cTn>
                              </p:par>
                              <p:par>
                                <p:cTn id="29" presetID="22" presetClass="entr" presetSubtype="2"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right)">
                                      <p:cBhvr>
                                        <p:cTn id="31" dur="5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right)">
                                      <p:cBhvr>
                                        <p:cTn id="39" dur="500"/>
                                        <p:tgtEl>
                                          <p:spTgt spid="42"/>
                                        </p:tgtEl>
                                      </p:cBhvr>
                                    </p:animEffect>
                                  </p:childTnLst>
                                </p:cTn>
                              </p:par>
                              <p:par>
                                <p:cTn id="40" presetID="22" presetClass="entr" presetSubtype="2"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right)">
                                      <p:cBhvr>
                                        <p:cTn id="47" dur="500"/>
                                        <p:tgtEl>
                                          <p:spTgt spid="27"/>
                                        </p:tgtEl>
                                      </p:cBhvr>
                                    </p:animEffect>
                                  </p:childTnLst>
                                </p:cTn>
                              </p:par>
                              <p:par>
                                <p:cTn id="48" presetID="22" presetClass="entr" presetSubtype="2"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right)">
                                      <p:cBhvr>
                                        <p:cTn id="5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Lst>
  </p:timing>
</p:sld>
</file>

<file path=ppt/slides/slide1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a:xfrm>
            <a:off x="-95222" y="6356350"/>
            <a:ext cx="838201" cy="50165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139</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8" name="Group 17">
            <a:extLst>
              <a:ext uri="{FF2B5EF4-FFF2-40B4-BE49-F238E27FC236}">
                <a16:creationId xmlns:a16="http://schemas.microsoft.com/office/drawing/2014/main" id="{5951A063-3A37-49E0-83A7-F21F5C9334A0}"/>
              </a:ext>
            </a:extLst>
          </p:cNvPr>
          <p:cNvGrpSpPr/>
          <p:nvPr/>
        </p:nvGrpSpPr>
        <p:grpSpPr>
          <a:xfrm flipH="1">
            <a:off x="8150319" y="1911183"/>
            <a:ext cx="3980131" cy="3826285"/>
            <a:chOff x="751184" y="1589701"/>
            <a:chExt cx="3913071" cy="3826285"/>
          </a:xfrm>
        </p:grpSpPr>
        <p:grpSp>
          <p:nvGrpSpPr>
            <p:cNvPr id="19" name="Group 18">
              <a:extLst>
                <a:ext uri="{FF2B5EF4-FFF2-40B4-BE49-F238E27FC236}">
                  <a16:creationId xmlns:a16="http://schemas.microsoft.com/office/drawing/2014/main" id="{FFF0FD30-3EE6-4C66-B8F4-2664363849C4}"/>
                </a:ext>
              </a:extLst>
            </p:cNvPr>
            <p:cNvGrpSpPr/>
            <p:nvPr/>
          </p:nvGrpSpPr>
          <p:grpSpPr>
            <a:xfrm>
              <a:off x="751184" y="1589701"/>
              <a:ext cx="3913071" cy="3826285"/>
              <a:chOff x="751184" y="1589701"/>
              <a:chExt cx="3913071" cy="3826285"/>
            </a:xfrm>
          </p:grpSpPr>
          <p:grpSp>
            <p:nvGrpSpPr>
              <p:cNvPr id="21" name="Group 20">
                <a:extLst>
                  <a:ext uri="{FF2B5EF4-FFF2-40B4-BE49-F238E27FC236}">
                    <a16:creationId xmlns:a16="http://schemas.microsoft.com/office/drawing/2014/main" id="{D21A6B02-6E5F-40A4-B57B-2E29F1467A50}"/>
                  </a:ext>
                </a:extLst>
              </p:cNvPr>
              <p:cNvGrpSpPr/>
              <p:nvPr/>
            </p:nvGrpSpPr>
            <p:grpSpPr>
              <a:xfrm>
                <a:off x="751184" y="1589701"/>
                <a:ext cx="3913071" cy="3826285"/>
                <a:chOff x="2467442" y="2138341"/>
                <a:chExt cx="3913071" cy="3826285"/>
              </a:xfrm>
            </p:grpSpPr>
            <p:sp>
              <p:nvSpPr>
                <p:cNvPr id="30" name="Freeform: Shape 7">
                  <a:extLst>
                    <a:ext uri="{FF2B5EF4-FFF2-40B4-BE49-F238E27FC236}">
                      <a16:creationId xmlns:a16="http://schemas.microsoft.com/office/drawing/2014/main" id="{8262E048-0466-45C5-90D6-3B8B50C5ED05}"/>
                    </a:ext>
                  </a:extLst>
                </p:cNvPr>
                <p:cNvSpPr/>
                <p:nvPr/>
              </p:nvSpPr>
              <p:spPr>
                <a:xfrm>
                  <a:off x="4488555" y="2138341"/>
                  <a:ext cx="1891958" cy="3810563"/>
                </a:xfrm>
                <a:custGeom>
                  <a:avLst/>
                  <a:gdLst>
                    <a:gd name="connsiteX0" fmla="*/ 0 w 1891957"/>
                    <a:gd name="connsiteY0" fmla="*/ 0 h 3810562"/>
                    <a:gd name="connsiteX1" fmla="*/ 0 w 1891957"/>
                    <a:gd name="connsiteY1" fmla="*/ 220373 h 3810562"/>
                    <a:gd name="connsiteX2" fmla="*/ 1673450 w 1891957"/>
                    <a:gd name="connsiteY2" fmla="*/ 1916740 h 3810562"/>
                    <a:gd name="connsiteX3" fmla="*/ 0 w 1891957"/>
                    <a:gd name="connsiteY3" fmla="*/ 3613107 h 3810562"/>
                    <a:gd name="connsiteX4" fmla="*/ 0 w 1891957"/>
                    <a:gd name="connsiteY4" fmla="*/ 3833480 h 3810562"/>
                    <a:gd name="connsiteX5" fmla="*/ 1893823 w 1891957"/>
                    <a:gd name="connsiteY5" fmla="*/ 1916740 h 3810562"/>
                    <a:gd name="connsiteX6" fmla="*/ 0 w 1891957"/>
                    <a:gd name="connsiteY6" fmla="*/ 0 h 3810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957" h="3810562">
                      <a:moveTo>
                        <a:pt x="0" y="0"/>
                      </a:moveTo>
                      <a:lnTo>
                        <a:pt x="0" y="220373"/>
                      </a:lnTo>
                      <a:cubicBezTo>
                        <a:pt x="924927" y="232897"/>
                        <a:pt x="1673450" y="988881"/>
                        <a:pt x="1673450" y="1916740"/>
                      </a:cubicBezTo>
                      <a:cubicBezTo>
                        <a:pt x="1673450" y="2844599"/>
                        <a:pt x="924927" y="3600582"/>
                        <a:pt x="0" y="3613107"/>
                      </a:cubicBezTo>
                      <a:lnTo>
                        <a:pt x="0" y="3833480"/>
                      </a:lnTo>
                      <a:cubicBezTo>
                        <a:pt x="1048038" y="3820956"/>
                        <a:pt x="1893823" y="2967976"/>
                        <a:pt x="1893823" y="1916740"/>
                      </a:cubicBezTo>
                      <a:cubicBezTo>
                        <a:pt x="1893823" y="865504"/>
                        <a:pt x="1048038" y="12791"/>
                        <a:pt x="0" y="0"/>
                      </a:cubicBezTo>
                      <a:close/>
                    </a:path>
                  </a:pathLst>
                </a:custGeom>
                <a:solidFill>
                  <a:srgbClr val="00B59A"/>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1" name="Freeform: Shape 9">
                  <a:extLst>
                    <a:ext uri="{FF2B5EF4-FFF2-40B4-BE49-F238E27FC236}">
                      <a16:creationId xmlns:a16="http://schemas.microsoft.com/office/drawing/2014/main" id="{C45F15FA-0868-4108-8721-19CCD6E86E2C}"/>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2" name="Freeform: Shape 11">
                  <a:extLst>
                    <a:ext uri="{FF2B5EF4-FFF2-40B4-BE49-F238E27FC236}">
                      <a16:creationId xmlns:a16="http://schemas.microsoft.com/office/drawing/2014/main" id="{F28680B9-1A45-4310-BB83-71BA6AE69423}"/>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3" name="Freeform: Shape 15">
                  <a:extLst>
                    <a:ext uri="{FF2B5EF4-FFF2-40B4-BE49-F238E27FC236}">
                      <a16:creationId xmlns:a16="http://schemas.microsoft.com/office/drawing/2014/main" id="{E682A1F0-1640-4269-826B-AC91C8BA2370}"/>
                    </a:ext>
                  </a:extLst>
                </p:cNvPr>
                <p:cNvSpPr/>
                <p:nvPr/>
              </p:nvSpPr>
              <p:spPr>
                <a:xfrm>
                  <a:off x="2467442" y="5751448"/>
                  <a:ext cx="2025194" cy="213178"/>
                </a:xfrm>
                <a:custGeom>
                  <a:avLst/>
                  <a:gdLst>
                    <a:gd name="connsiteX0" fmla="*/ 0 w 2025194"/>
                    <a:gd name="connsiteY0" fmla="*/ 0 h 213178"/>
                    <a:gd name="connsiteX1" fmla="*/ 2029991 w 2025194"/>
                    <a:gd name="connsiteY1" fmla="*/ 0 h 213178"/>
                    <a:gd name="connsiteX2" fmla="*/ 2029991 w 2025194"/>
                    <a:gd name="connsiteY2" fmla="*/ 220373 h 213178"/>
                    <a:gd name="connsiteX3" fmla="*/ 0 w 2025194"/>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2025194" h="213178">
                      <a:moveTo>
                        <a:pt x="0" y="0"/>
                      </a:moveTo>
                      <a:lnTo>
                        <a:pt x="2029991" y="0"/>
                      </a:lnTo>
                      <a:lnTo>
                        <a:pt x="2029991" y="220373"/>
                      </a:lnTo>
                      <a:lnTo>
                        <a:pt x="0" y="220373"/>
                      </a:lnTo>
                      <a:close/>
                    </a:path>
                  </a:pathLst>
                </a:custGeom>
                <a:solidFill>
                  <a:srgbClr val="00B59A"/>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4" name="Freeform: Shape 16">
                  <a:extLst>
                    <a:ext uri="{FF2B5EF4-FFF2-40B4-BE49-F238E27FC236}">
                      <a16:creationId xmlns:a16="http://schemas.microsoft.com/office/drawing/2014/main" id="{51CAFC41-77AD-4359-ABDD-E50343EF7650}"/>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5" name="Freeform: Shape 17">
                  <a:extLst>
                    <a:ext uri="{FF2B5EF4-FFF2-40B4-BE49-F238E27FC236}">
                      <a16:creationId xmlns:a16="http://schemas.microsoft.com/office/drawing/2014/main" id="{A698EEAF-C075-48F7-ADCD-6C880534C618}"/>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nvGrpSpPr>
                <p:cNvPr id="36" name="Group 35">
                  <a:extLst>
                    <a:ext uri="{FF2B5EF4-FFF2-40B4-BE49-F238E27FC236}">
                      <a16:creationId xmlns:a16="http://schemas.microsoft.com/office/drawing/2014/main" id="{436736D3-070B-4525-AE21-C70F667F6A6B}"/>
                    </a:ext>
                  </a:extLst>
                </p:cNvPr>
                <p:cNvGrpSpPr/>
                <p:nvPr/>
              </p:nvGrpSpPr>
              <p:grpSpPr>
                <a:xfrm>
                  <a:off x="3796875" y="2799461"/>
                  <a:ext cx="1917455" cy="2504846"/>
                  <a:chOff x="3796875" y="2799461"/>
                  <a:chExt cx="1917455" cy="2504846"/>
                </a:xfrm>
              </p:grpSpPr>
              <p:sp>
                <p:nvSpPr>
                  <p:cNvPr id="44" name="Freeform: Shape 14">
                    <a:extLst>
                      <a:ext uri="{FF2B5EF4-FFF2-40B4-BE49-F238E27FC236}">
                        <a16:creationId xmlns:a16="http://schemas.microsoft.com/office/drawing/2014/main" id="{E9AD3C28-E426-4545-8FC7-388D68BE2A6A}"/>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5" name="Freeform: Shape 18">
                    <a:extLst>
                      <a:ext uri="{FF2B5EF4-FFF2-40B4-BE49-F238E27FC236}">
                        <a16:creationId xmlns:a16="http://schemas.microsoft.com/office/drawing/2014/main" id="{BDB5EAA2-5A04-42B9-A390-E1F5C106EC63}"/>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sp>
            <p:nvSpPr>
              <p:cNvPr id="29" name="Freeform: Shape 28">
                <a:extLst>
                  <a:ext uri="{FF2B5EF4-FFF2-40B4-BE49-F238E27FC236}">
                    <a16:creationId xmlns:a16="http://schemas.microsoft.com/office/drawing/2014/main" id="{922117F6-7728-4A67-984C-5F65B6019EFF}"/>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0" name="Rectangle 19">
              <a:extLst>
                <a:ext uri="{FF2B5EF4-FFF2-40B4-BE49-F238E27FC236}">
                  <a16:creationId xmlns:a16="http://schemas.microsoft.com/office/drawing/2014/main" id="{D8AD5FE7-2734-465E-817F-A5FDA6027B25}"/>
                </a:ext>
              </a:extLst>
            </p:cNvPr>
            <p:cNvSpPr/>
            <p:nvPr/>
          </p:nvSpPr>
          <p:spPr>
            <a:xfrm flipH="1">
              <a:off x="1953668" y="2957178"/>
              <a:ext cx="1645423" cy="1015663"/>
            </a:xfrm>
            <a:prstGeom prst="rect">
              <a:avLst/>
            </a:prstGeom>
          </p:spPr>
          <p:txBody>
            <a:bodyPr wrap="square">
              <a:spAutoFit/>
            </a:bodyPr>
            <a:lstStyle/>
            <a:p>
              <a:pPr marL="0" marR="0" lvl="0" indent="0" algn="ctr"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بالنسبة </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للمجتمع</a:t>
              </a:r>
              <a:endParaRPr kumimoji="0" lang="en-ZA"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46" name="Group 45">
            <a:extLst>
              <a:ext uri="{FF2B5EF4-FFF2-40B4-BE49-F238E27FC236}">
                <a16:creationId xmlns:a16="http://schemas.microsoft.com/office/drawing/2014/main" id="{30CDB449-AA13-4621-82BF-315DD75E4A59}"/>
              </a:ext>
            </a:extLst>
          </p:cNvPr>
          <p:cNvGrpSpPr/>
          <p:nvPr/>
        </p:nvGrpSpPr>
        <p:grpSpPr>
          <a:xfrm flipH="1">
            <a:off x="405323" y="1603953"/>
            <a:ext cx="9076302" cy="1314231"/>
            <a:chOff x="2734194" y="1409080"/>
            <a:chExt cx="8923379" cy="1314231"/>
          </a:xfrm>
        </p:grpSpPr>
        <p:sp>
          <p:nvSpPr>
            <p:cNvPr id="47" name="Freeform: Shape 24">
              <a:extLst>
                <a:ext uri="{FF2B5EF4-FFF2-40B4-BE49-F238E27FC236}">
                  <a16:creationId xmlns:a16="http://schemas.microsoft.com/office/drawing/2014/main" id="{705C6C95-32BA-4828-A1AD-084381FB4BBF}"/>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8" name="Rectangle 47">
              <a:extLst>
                <a:ext uri="{FF2B5EF4-FFF2-40B4-BE49-F238E27FC236}">
                  <a16:creationId xmlns:a16="http://schemas.microsoft.com/office/drawing/2014/main" id="{79680082-E2B6-4032-A717-E95018D5B5CD}"/>
                </a:ext>
              </a:extLst>
            </p:cNvPr>
            <p:cNvSpPr/>
            <p:nvPr/>
          </p:nvSpPr>
          <p:spPr>
            <a:xfrm flipH="1">
              <a:off x="3738410" y="1409080"/>
              <a:ext cx="7919163"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الاستقرار الاجتماعي نتيجة لتوفر نوع من العدالة وسيادة مبدأ تكافؤ الفرص وهو جوهر المسؤولية الاجتماعية للمؤسسة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49" name="Group 48">
            <a:extLst>
              <a:ext uri="{FF2B5EF4-FFF2-40B4-BE49-F238E27FC236}">
                <a16:creationId xmlns:a16="http://schemas.microsoft.com/office/drawing/2014/main" id="{A572D5EA-D99C-4983-8C90-D8DE33262F18}"/>
              </a:ext>
            </a:extLst>
          </p:cNvPr>
          <p:cNvGrpSpPr/>
          <p:nvPr/>
        </p:nvGrpSpPr>
        <p:grpSpPr>
          <a:xfrm flipH="1">
            <a:off x="119921" y="2961303"/>
            <a:ext cx="8809842" cy="553998"/>
            <a:chOff x="3282062" y="2766430"/>
            <a:chExt cx="8661408" cy="553998"/>
          </a:xfrm>
        </p:grpSpPr>
        <p:sp>
          <p:nvSpPr>
            <p:cNvPr id="50" name="Freeform: Shape 27">
              <a:extLst>
                <a:ext uri="{FF2B5EF4-FFF2-40B4-BE49-F238E27FC236}">
                  <a16:creationId xmlns:a16="http://schemas.microsoft.com/office/drawing/2014/main" id="{BE83769F-5302-4EC4-B63D-CDEE302E032D}"/>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51" name="Rectangle 50">
              <a:extLst>
                <a:ext uri="{FF2B5EF4-FFF2-40B4-BE49-F238E27FC236}">
                  <a16:creationId xmlns:a16="http://schemas.microsoft.com/office/drawing/2014/main" id="{7AC9CF65-95B4-4542-9599-CB7AA936FAA7}"/>
                </a:ext>
              </a:extLst>
            </p:cNvPr>
            <p:cNvSpPr/>
            <p:nvPr/>
          </p:nvSpPr>
          <p:spPr>
            <a:xfrm flipH="1">
              <a:off x="4318641" y="2766430"/>
              <a:ext cx="7624829" cy="553998"/>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تحسين نوعية الخدمات المقدمة للمجتمع</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52" name="Group 51">
            <a:extLst>
              <a:ext uri="{FF2B5EF4-FFF2-40B4-BE49-F238E27FC236}">
                <a16:creationId xmlns:a16="http://schemas.microsoft.com/office/drawing/2014/main" id="{FA793825-4EDF-4160-A0BE-60CECAAAD63C}"/>
              </a:ext>
            </a:extLst>
          </p:cNvPr>
          <p:cNvGrpSpPr/>
          <p:nvPr/>
        </p:nvGrpSpPr>
        <p:grpSpPr>
          <a:xfrm flipH="1">
            <a:off x="434714" y="3881284"/>
            <a:ext cx="8302635" cy="674909"/>
            <a:chOff x="3465929" y="3686411"/>
            <a:chExt cx="8077356" cy="674909"/>
          </a:xfrm>
        </p:grpSpPr>
        <p:sp>
          <p:nvSpPr>
            <p:cNvPr id="53" name="Freeform: Shape 29">
              <a:extLst>
                <a:ext uri="{FF2B5EF4-FFF2-40B4-BE49-F238E27FC236}">
                  <a16:creationId xmlns:a16="http://schemas.microsoft.com/office/drawing/2014/main" id="{89A8F4F3-C522-474A-93E5-B1DC8054149E}"/>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54" name="Rectangle 53">
              <a:extLst>
                <a:ext uri="{FF2B5EF4-FFF2-40B4-BE49-F238E27FC236}">
                  <a16:creationId xmlns:a16="http://schemas.microsoft.com/office/drawing/2014/main" id="{3A172B51-FFCA-4E24-A442-0FB47662DAA7}"/>
                </a:ext>
              </a:extLst>
            </p:cNvPr>
            <p:cNvSpPr/>
            <p:nvPr/>
          </p:nvSpPr>
          <p:spPr>
            <a:xfrm flipH="1">
              <a:off x="4314880" y="3686411"/>
              <a:ext cx="7228405" cy="553998"/>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ازدياد الوعي بأهمية الاندماج التام بين المؤسسات ومختلف الفئات ذات المصالح</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55" name="Group 54">
            <a:extLst>
              <a:ext uri="{FF2B5EF4-FFF2-40B4-BE49-F238E27FC236}">
                <a16:creationId xmlns:a16="http://schemas.microsoft.com/office/drawing/2014/main" id="{CD0235AB-8DA7-4284-BED8-61C3E13BF4DB}"/>
              </a:ext>
            </a:extLst>
          </p:cNvPr>
          <p:cNvGrpSpPr/>
          <p:nvPr/>
        </p:nvGrpSpPr>
        <p:grpSpPr>
          <a:xfrm flipH="1">
            <a:off x="735645" y="4952604"/>
            <a:ext cx="8266232" cy="1015663"/>
            <a:chOff x="3200788" y="4757731"/>
            <a:chExt cx="8126957" cy="1015663"/>
          </a:xfrm>
        </p:grpSpPr>
        <p:sp>
          <p:nvSpPr>
            <p:cNvPr id="56" name="Freeform: Shape 30">
              <a:extLst>
                <a:ext uri="{FF2B5EF4-FFF2-40B4-BE49-F238E27FC236}">
                  <a16:creationId xmlns:a16="http://schemas.microsoft.com/office/drawing/2014/main" id="{74F0F4F4-327E-417E-995A-CCE40E3DAA30}"/>
                </a:ext>
              </a:extLst>
            </p:cNvPr>
            <p:cNvSpPr/>
            <p:nvPr/>
          </p:nvSpPr>
          <p:spPr>
            <a:xfrm>
              <a:off x="3200788" y="4870550"/>
              <a:ext cx="453004" cy="479651"/>
            </a:xfrm>
            <a:custGeom>
              <a:avLst/>
              <a:gdLst>
                <a:gd name="connsiteX0" fmla="*/ 83672 w 453003"/>
                <a:gd name="connsiteY0" fmla="*/ 0 h 479651"/>
                <a:gd name="connsiteX1" fmla="*/ 468193 w 453003"/>
                <a:gd name="connsiteY1" fmla="*/ 402907 h 479651"/>
                <a:gd name="connsiteX2" fmla="*/ 366933 w 453003"/>
                <a:gd name="connsiteY2" fmla="*/ 504167 h 479651"/>
                <a:gd name="connsiteX3" fmla="*/ 0 w 453003"/>
                <a:gd name="connsiteY3" fmla="*/ 125509 h 479651"/>
              </a:gdLst>
              <a:ahLst/>
              <a:cxnLst>
                <a:cxn ang="0">
                  <a:pos x="connsiteX0" y="connsiteY0"/>
                </a:cxn>
                <a:cxn ang="0">
                  <a:pos x="connsiteX1" y="connsiteY1"/>
                </a:cxn>
                <a:cxn ang="0">
                  <a:pos x="connsiteX2" y="connsiteY2"/>
                </a:cxn>
                <a:cxn ang="0">
                  <a:pos x="connsiteX3" y="connsiteY3"/>
                </a:cxn>
              </a:cxnLst>
              <a:rect l="l" t="t" r="r" b="b"/>
              <a:pathLst>
                <a:path w="453003" h="479651">
                  <a:moveTo>
                    <a:pt x="83672" y="0"/>
                  </a:moveTo>
                  <a:lnTo>
                    <a:pt x="468193" y="402907"/>
                  </a:lnTo>
                  <a:lnTo>
                    <a:pt x="366933" y="504167"/>
                  </a:lnTo>
                  <a:lnTo>
                    <a:pt x="0" y="125509"/>
                  </a:lnTo>
                  <a:close/>
                </a:path>
              </a:pathLst>
            </a:custGeom>
            <a:solidFill>
              <a:srgbClr val="00B59A"/>
            </a:solidFill>
            <a:ln w="2664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57" name="Rectangle 56">
              <a:extLst>
                <a:ext uri="{FF2B5EF4-FFF2-40B4-BE49-F238E27FC236}">
                  <a16:creationId xmlns:a16="http://schemas.microsoft.com/office/drawing/2014/main" id="{4AF4DCE5-5844-4C9F-A9B5-84345F033D9B}"/>
                </a:ext>
              </a:extLst>
            </p:cNvPr>
            <p:cNvSpPr/>
            <p:nvPr/>
          </p:nvSpPr>
          <p:spPr>
            <a:xfrm flipH="1">
              <a:off x="3642977" y="4757731"/>
              <a:ext cx="7684768"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الارتقاء بالتنمية انطلاقا من زيادة تثقيف والوعي الاجتماعي على مستوى الأفراد وهذا يساهم بالاستقرار السياسي والشعور بالعدالة الاجتماعية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9588898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barn(inVertical)">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arn(inVertical)">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barn(inVertical)">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barn(inVertical)">
                                      <p:cBhvr>
                                        <p:cTn id="2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FF3A4F0F-6DBB-5D79-C113-52493D22909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44E03E86-2118-46EA-2B09-64A7F71A0AA2}"/>
              </a:ext>
            </a:extLst>
          </p:cNvPr>
          <p:cNvSpPr/>
          <p:nvPr/>
        </p:nvSpPr>
        <p:spPr>
          <a:xfrm>
            <a:off x="7375621" y="-99471"/>
            <a:ext cx="4474710" cy="1323439"/>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حوكمة الشركات في السعودية ورؤية المملكة 2030</a:t>
            </a:r>
          </a:p>
        </p:txBody>
      </p:sp>
      <p:sp>
        <p:nvSpPr>
          <p:cNvPr id="3" name="Slide Number Placeholder 2">
            <a:extLst>
              <a:ext uri="{FF2B5EF4-FFF2-40B4-BE49-F238E27FC236}">
                <a16:creationId xmlns:a16="http://schemas.microsoft.com/office/drawing/2014/main" id="{7032F49E-5929-9C78-3BB5-A277A7D02C8E}"/>
              </a:ext>
            </a:extLst>
          </p:cNvPr>
          <p:cNvSpPr>
            <a:spLocks noGrp="1"/>
          </p:cNvSpPr>
          <p:nvPr>
            <p:ph type="sldNum" sz="quarter" idx="12"/>
          </p:nvPr>
        </p:nvSpPr>
        <p:spPr/>
        <p:txBody>
          <a:bodyPr/>
          <a:lstStyle/>
          <a:p>
            <a:fld id="{802A93DA-8321-490E-B7A0-7881EC602D96}" type="slidenum">
              <a:rPr lang="ar-EG" smtClean="0"/>
              <a:t>14</a:t>
            </a:fld>
            <a:endParaRPr lang="ar-EG"/>
          </a:p>
        </p:txBody>
      </p:sp>
      <p:grpSp>
        <p:nvGrpSpPr>
          <p:cNvPr id="2" name="Group 1">
            <a:extLst>
              <a:ext uri="{FF2B5EF4-FFF2-40B4-BE49-F238E27FC236}">
                <a16:creationId xmlns:a16="http://schemas.microsoft.com/office/drawing/2014/main" id="{0A1DFC6F-3DA1-AE8C-FDF1-60F720F3AD15}"/>
              </a:ext>
            </a:extLst>
          </p:cNvPr>
          <p:cNvGrpSpPr/>
          <p:nvPr/>
        </p:nvGrpSpPr>
        <p:grpSpPr>
          <a:xfrm>
            <a:off x="101093" y="214006"/>
            <a:ext cx="5391452" cy="889580"/>
            <a:chOff x="0" y="0"/>
            <a:chExt cx="3678172" cy="544426"/>
          </a:xfrm>
        </p:grpSpPr>
        <p:pic>
          <p:nvPicPr>
            <p:cNvPr id="4" name="Picture 3">
              <a:extLst>
                <a:ext uri="{FF2B5EF4-FFF2-40B4-BE49-F238E27FC236}">
                  <a16:creationId xmlns:a16="http://schemas.microsoft.com/office/drawing/2014/main" id="{9F940DF7-57DA-1AC7-7B87-87F3906F98A0}"/>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406392" y="0"/>
              <a:ext cx="271780" cy="542290"/>
            </a:xfrm>
            <a:prstGeom prst="rect">
              <a:avLst/>
            </a:prstGeom>
          </p:spPr>
        </p:pic>
        <p:sp>
          <p:nvSpPr>
            <p:cNvPr id="5" name="Rectangle 4">
              <a:extLst>
                <a:ext uri="{FF2B5EF4-FFF2-40B4-BE49-F238E27FC236}">
                  <a16:creationId xmlns:a16="http://schemas.microsoft.com/office/drawing/2014/main" id="{DA4C2B17-D186-0C46-AD7F-96FBEB66D35F}"/>
                </a:ext>
              </a:extLst>
            </p:cNvPr>
            <p:cNvSpPr/>
            <p:nvPr/>
          </p:nvSpPr>
          <p:spPr>
            <a:xfrm>
              <a:off x="0" y="180870"/>
              <a:ext cx="3496379" cy="363556"/>
            </a:xfrm>
            <a:prstGeom prst="rect">
              <a:avLst/>
            </a:prstGeom>
          </p:spPr>
          <p:txBody>
            <a:bodyPr wrap="square">
              <a:noAutofit/>
            </a:bodyPr>
            <a:lstStyle/>
            <a:p>
              <a:pPr marL="0" marR="0" algn="justLow" rtl="1">
                <a:lnSpc>
                  <a:spcPct val="107000"/>
                </a:lnSpc>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ما هي مباديء حوكمة الشركات في السعودية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18" name="Picture 17">
            <a:extLst>
              <a:ext uri="{FF2B5EF4-FFF2-40B4-BE49-F238E27FC236}">
                <a16:creationId xmlns:a16="http://schemas.microsoft.com/office/drawing/2014/main" id="{F9329D4A-C10B-AEC4-3731-68E46E1D24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7645" y="2794654"/>
            <a:ext cx="10551673" cy="2342774"/>
          </a:xfrm>
          <a:prstGeom prst="rect">
            <a:avLst/>
          </a:prstGeom>
        </p:spPr>
      </p:pic>
      <p:grpSp>
        <p:nvGrpSpPr>
          <p:cNvPr id="19" name="Group 18">
            <a:extLst>
              <a:ext uri="{FF2B5EF4-FFF2-40B4-BE49-F238E27FC236}">
                <a16:creationId xmlns:a16="http://schemas.microsoft.com/office/drawing/2014/main" id="{42BBA46F-7E5D-B9FC-C4AB-061D4C25836E}"/>
              </a:ext>
            </a:extLst>
          </p:cNvPr>
          <p:cNvGrpSpPr/>
          <p:nvPr/>
        </p:nvGrpSpPr>
        <p:grpSpPr>
          <a:xfrm>
            <a:off x="3651947" y="1249492"/>
            <a:ext cx="4843067" cy="2330921"/>
            <a:chOff x="3065929" y="1074080"/>
            <a:chExt cx="4843067" cy="2330921"/>
          </a:xfrm>
        </p:grpSpPr>
        <p:pic>
          <p:nvPicPr>
            <p:cNvPr id="20" name="Picture 19">
              <a:extLst>
                <a:ext uri="{FF2B5EF4-FFF2-40B4-BE49-F238E27FC236}">
                  <a16:creationId xmlns:a16="http://schemas.microsoft.com/office/drawing/2014/main" id="{5A80B52E-59F2-199D-5A92-6B29B0B3D2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65929" y="1074080"/>
              <a:ext cx="4843067" cy="2330921"/>
            </a:xfrm>
            <a:prstGeom prst="rect">
              <a:avLst/>
            </a:prstGeom>
          </p:spPr>
        </p:pic>
        <p:sp>
          <p:nvSpPr>
            <p:cNvPr id="21" name="Rectangle 20">
              <a:extLst>
                <a:ext uri="{FF2B5EF4-FFF2-40B4-BE49-F238E27FC236}">
                  <a16:creationId xmlns:a16="http://schemas.microsoft.com/office/drawing/2014/main" id="{5B66B365-E455-29E6-4B4F-B4082AF7377C}"/>
                </a:ext>
              </a:extLst>
            </p:cNvPr>
            <p:cNvSpPr/>
            <p:nvPr/>
          </p:nvSpPr>
          <p:spPr>
            <a:xfrm>
              <a:off x="3607613" y="1403513"/>
              <a:ext cx="3682577" cy="1169551"/>
            </a:xfrm>
            <a:prstGeom prst="rect">
              <a:avLst/>
            </a:prstGeom>
          </p:spPr>
          <p:txBody>
            <a:bodyPr wrap="square">
              <a:spAutoFit/>
            </a:bodyPr>
            <a:lstStyle/>
            <a:p>
              <a:pPr algn="ctr" rtl="1">
                <a:lnSpc>
                  <a:spcPct val="125000"/>
                </a:lnSpc>
                <a:spcAft>
                  <a:spcPts val="800"/>
                </a:spcAft>
              </a:pPr>
              <a:r>
                <a:rPr lang="ar-EG" sz="28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تستند الحوكمة إلى مجموعة من المبادئ الأساسية، هي</a:t>
              </a:r>
              <a:endParaRPr lang="en-US" sz="28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id="{B59264EF-82BD-0F30-EFB8-39C1E823CA84}"/>
              </a:ext>
            </a:extLst>
          </p:cNvPr>
          <p:cNvGrpSpPr/>
          <p:nvPr/>
        </p:nvGrpSpPr>
        <p:grpSpPr>
          <a:xfrm>
            <a:off x="10421999" y="4616305"/>
            <a:ext cx="1770001" cy="1770001"/>
            <a:chOff x="10421999" y="4502997"/>
            <a:chExt cx="1770001" cy="1770001"/>
          </a:xfrm>
        </p:grpSpPr>
        <p:pic>
          <p:nvPicPr>
            <p:cNvPr id="23" name="Picture 22">
              <a:extLst>
                <a:ext uri="{FF2B5EF4-FFF2-40B4-BE49-F238E27FC236}">
                  <a16:creationId xmlns:a16="http://schemas.microsoft.com/office/drawing/2014/main" id="{790FAB7C-921E-6960-BA61-18630E6B6E1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21999" y="4502997"/>
              <a:ext cx="1770001" cy="1770001"/>
            </a:xfrm>
            <a:prstGeom prst="rect">
              <a:avLst/>
            </a:prstGeom>
          </p:spPr>
        </p:pic>
        <p:sp>
          <p:nvSpPr>
            <p:cNvPr id="24" name="Rectangle 23">
              <a:extLst>
                <a:ext uri="{FF2B5EF4-FFF2-40B4-BE49-F238E27FC236}">
                  <a16:creationId xmlns:a16="http://schemas.microsoft.com/office/drawing/2014/main" id="{8BF7A995-406B-812C-E118-26244EDED6AB}"/>
                </a:ext>
              </a:extLst>
            </p:cNvPr>
            <p:cNvSpPr/>
            <p:nvPr/>
          </p:nvSpPr>
          <p:spPr>
            <a:xfrm>
              <a:off x="10591003" y="5060769"/>
              <a:ext cx="1542866" cy="553998"/>
            </a:xfrm>
            <a:prstGeom prst="rect">
              <a:avLst/>
            </a:prstGeom>
          </p:spPr>
          <p:txBody>
            <a:bodyPr wrap="square">
              <a:spAutoFit/>
            </a:bodyPr>
            <a:lstStyle/>
            <a:p>
              <a:pPr algn="ctr" rtl="1">
                <a:lnSpc>
                  <a:spcPct val="125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 العدالة</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5" name="Group 24">
            <a:extLst>
              <a:ext uri="{FF2B5EF4-FFF2-40B4-BE49-F238E27FC236}">
                <a16:creationId xmlns:a16="http://schemas.microsoft.com/office/drawing/2014/main" id="{E12EE575-D8C1-511D-28CD-1260FD0FE9EF}"/>
              </a:ext>
            </a:extLst>
          </p:cNvPr>
          <p:cNvGrpSpPr/>
          <p:nvPr/>
        </p:nvGrpSpPr>
        <p:grpSpPr>
          <a:xfrm>
            <a:off x="8690080" y="3966041"/>
            <a:ext cx="1770001" cy="1770001"/>
            <a:chOff x="8690080" y="3852733"/>
            <a:chExt cx="1770001" cy="1770001"/>
          </a:xfrm>
        </p:grpSpPr>
        <p:pic>
          <p:nvPicPr>
            <p:cNvPr id="26" name="Picture 25">
              <a:extLst>
                <a:ext uri="{FF2B5EF4-FFF2-40B4-BE49-F238E27FC236}">
                  <a16:creationId xmlns:a16="http://schemas.microsoft.com/office/drawing/2014/main" id="{0040ECE3-F47E-1A03-72F9-D1090F4982D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90080" y="3852733"/>
              <a:ext cx="1770001" cy="1770001"/>
            </a:xfrm>
            <a:prstGeom prst="rect">
              <a:avLst/>
            </a:prstGeom>
          </p:spPr>
        </p:pic>
        <p:sp>
          <p:nvSpPr>
            <p:cNvPr id="27" name="Rectangle 26">
              <a:extLst>
                <a:ext uri="{FF2B5EF4-FFF2-40B4-BE49-F238E27FC236}">
                  <a16:creationId xmlns:a16="http://schemas.microsoft.com/office/drawing/2014/main" id="{5CAD63DD-DD69-8AE6-B073-DE5C93C82DAE}"/>
                </a:ext>
              </a:extLst>
            </p:cNvPr>
            <p:cNvSpPr/>
            <p:nvPr/>
          </p:nvSpPr>
          <p:spPr>
            <a:xfrm>
              <a:off x="8778563" y="4391564"/>
              <a:ext cx="1542866" cy="553998"/>
            </a:xfrm>
            <a:prstGeom prst="rect">
              <a:avLst/>
            </a:prstGeom>
          </p:spPr>
          <p:txBody>
            <a:bodyPr wrap="square">
              <a:spAutoFit/>
            </a:bodyPr>
            <a:lstStyle/>
            <a:p>
              <a:pPr algn="ctr" rtl="1">
                <a:lnSpc>
                  <a:spcPct val="125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الشفافية</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41E7CB45-22B2-92CD-1920-A7DD3860AF64}"/>
              </a:ext>
            </a:extLst>
          </p:cNvPr>
          <p:cNvGrpSpPr/>
          <p:nvPr/>
        </p:nvGrpSpPr>
        <p:grpSpPr>
          <a:xfrm>
            <a:off x="7016292" y="4766305"/>
            <a:ext cx="1770001" cy="1770001"/>
            <a:chOff x="7016292" y="4652997"/>
            <a:chExt cx="1770001" cy="1770001"/>
          </a:xfrm>
        </p:grpSpPr>
        <p:pic>
          <p:nvPicPr>
            <p:cNvPr id="29" name="Picture 28">
              <a:extLst>
                <a:ext uri="{FF2B5EF4-FFF2-40B4-BE49-F238E27FC236}">
                  <a16:creationId xmlns:a16="http://schemas.microsoft.com/office/drawing/2014/main" id="{CB3B1D7F-17E7-DA7B-5657-AA95C805AAA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16292" y="4652997"/>
              <a:ext cx="1770001" cy="1770001"/>
            </a:xfrm>
            <a:prstGeom prst="rect">
              <a:avLst/>
            </a:prstGeom>
          </p:spPr>
        </p:pic>
        <p:sp>
          <p:nvSpPr>
            <p:cNvPr id="30" name="Rectangle 29">
              <a:extLst>
                <a:ext uri="{FF2B5EF4-FFF2-40B4-BE49-F238E27FC236}">
                  <a16:creationId xmlns:a16="http://schemas.microsoft.com/office/drawing/2014/main" id="{B25A9188-0458-085F-C289-5DDB2637F79E}"/>
                </a:ext>
              </a:extLst>
            </p:cNvPr>
            <p:cNvSpPr/>
            <p:nvPr/>
          </p:nvSpPr>
          <p:spPr>
            <a:xfrm>
              <a:off x="7135687" y="5195500"/>
              <a:ext cx="1542866" cy="553998"/>
            </a:xfrm>
            <a:prstGeom prst="rect">
              <a:avLst/>
            </a:prstGeom>
          </p:spPr>
          <p:txBody>
            <a:bodyPr wrap="square">
              <a:spAutoFit/>
            </a:bodyPr>
            <a:lstStyle/>
            <a:p>
              <a:pPr algn="ctr" rtl="1">
                <a:lnSpc>
                  <a:spcPct val="125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المسؤولية</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59257830-4A74-2C73-9946-FB6DB4D8807C}"/>
              </a:ext>
            </a:extLst>
          </p:cNvPr>
          <p:cNvGrpSpPr/>
          <p:nvPr/>
        </p:nvGrpSpPr>
        <p:grpSpPr>
          <a:xfrm>
            <a:off x="5150078" y="4240574"/>
            <a:ext cx="1770001" cy="1770001"/>
            <a:chOff x="5150078" y="4127266"/>
            <a:chExt cx="1770001" cy="1770001"/>
          </a:xfrm>
        </p:grpSpPr>
        <p:pic>
          <p:nvPicPr>
            <p:cNvPr id="32" name="Picture 31">
              <a:extLst>
                <a:ext uri="{FF2B5EF4-FFF2-40B4-BE49-F238E27FC236}">
                  <a16:creationId xmlns:a16="http://schemas.microsoft.com/office/drawing/2014/main" id="{A9DEFB25-7FA8-E965-8C7A-9E1501D58A0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50078" y="4127266"/>
              <a:ext cx="1770001" cy="1770001"/>
            </a:xfrm>
            <a:prstGeom prst="rect">
              <a:avLst/>
            </a:prstGeom>
          </p:spPr>
        </p:pic>
        <p:sp>
          <p:nvSpPr>
            <p:cNvPr id="33" name="Rectangle 32">
              <a:extLst>
                <a:ext uri="{FF2B5EF4-FFF2-40B4-BE49-F238E27FC236}">
                  <a16:creationId xmlns:a16="http://schemas.microsoft.com/office/drawing/2014/main" id="{E0ECBC8B-7FD3-981C-88AA-2A73F5288222}"/>
                </a:ext>
              </a:extLst>
            </p:cNvPr>
            <p:cNvSpPr/>
            <p:nvPr/>
          </p:nvSpPr>
          <p:spPr>
            <a:xfrm>
              <a:off x="5378573" y="4720890"/>
              <a:ext cx="1388273" cy="553998"/>
            </a:xfrm>
            <a:prstGeom prst="rect">
              <a:avLst/>
            </a:prstGeom>
          </p:spPr>
          <p:txBody>
            <a:bodyPr wrap="square">
              <a:spAutoFit/>
            </a:bodyPr>
            <a:lstStyle/>
            <a:p>
              <a:pPr algn="ctr" rtl="1">
                <a:lnSpc>
                  <a:spcPct val="125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المساءلة</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38761564-82DA-E5E4-E773-C08C2AE92D24}"/>
              </a:ext>
            </a:extLst>
          </p:cNvPr>
          <p:cNvGrpSpPr/>
          <p:nvPr/>
        </p:nvGrpSpPr>
        <p:grpSpPr>
          <a:xfrm>
            <a:off x="3339569" y="4366172"/>
            <a:ext cx="1770001" cy="1770001"/>
            <a:chOff x="3339569" y="4252864"/>
            <a:chExt cx="1770001" cy="1770001"/>
          </a:xfrm>
        </p:grpSpPr>
        <p:pic>
          <p:nvPicPr>
            <p:cNvPr id="35" name="Picture 34">
              <a:extLst>
                <a:ext uri="{FF2B5EF4-FFF2-40B4-BE49-F238E27FC236}">
                  <a16:creationId xmlns:a16="http://schemas.microsoft.com/office/drawing/2014/main" id="{9C039F80-1176-B75C-7E2F-FC4BDBC54E0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39569" y="4252864"/>
              <a:ext cx="1770001" cy="1770001"/>
            </a:xfrm>
            <a:prstGeom prst="rect">
              <a:avLst/>
            </a:prstGeom>
          </p:spPr>
        </p:pic>
        <p:sp>
          <p:nvSpPr>
            <p:cNvPr id="36" name="Rectangle 35">
              <a:extLst>
                <a:ext uri="{FF2B5EF4-FFF2-40B4-BE49-F238E27FC236}">
                  <a16:creationId xmlns:a16="http://schemas.microsoft.com/office/drawing/2014/main" id="{19A7E7F8-0CB3-579C-451C-BEBF0779C28F}"/>
                </a:ext>
              </a:extLst>
            </p:cNvPr>
            <p:cNvSpPr/>
            <p:nvPr/>
          </p:nvSpPr>
          <p:spPr>
            <a:xfrm>
              <a:off x="3454262" y="4793299"/>
              <a:ext cx="1542866" cy="553998"/>
            </a:xfrm>
            <a:prstGeom prst="rect">
              <a:avLst/>
            </a:prstGeom>
          </p:spPr>
          <p:txBody>
            <a:bodyPr wrap="square">
              <a:spAutoFit/>
            </a:bodyPr>
            <a:lstStyle/>
            <a:p>
              <a:pPr algn="ctr" rtl="1">
                <a:lnSpc>
                  <a:spcPct val="125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التنوع</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id="{12DF0172-09BA-294B-9998-5C164F997992}"/>
              </a:ext>
            </a:extLst>
          </p:cNvPr>
          <p:cNvGrpSpPr/>
          <p:nvPr/>
        </p:nvGrpSpPr>
        <p:grpSpPr>
          <a:xfrm>
            <a:off x="1610076" y="3966040"/>
            <a:ext cx="1770001" cy="1770001"/>
            <a:chOff x="1610076" y="3852732"/>
            <a:chExt cx="1770001" cy="1770001"/>
          </a:xfrm>
        </p:grpSpPr>
        <p:pic>
          <p:nvPicPr>
            <p:cNvPr id="38" name="Picture 37">
              <a:extLst>
                <a:ext uri="{FF2B5EF4-FFF2-40B4-BE49-F238E27FC236}">
                  <a16:creationId xmlns:a16="http://schemas.microsoft.com/office/drawing/2014/main" id="{82D805E0-964C-286B-00DA-04A771CEE6A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610076" y="3852732"/>
              <a:ext cx="1770001" cy="1770001"/>
            </a:xfrm>
            <a:prstGeom prst="rect">
              <a:avLst/>
            </a:prstGeom>
          </p:spPr>
        </p:pic>
        <p:sp>
          <p:nvSpPr>
            <p:cNvPr id="39" name="Rectangle 38">
              <a:extLst>
                <a:ext uri="{FF2B5EF4-FFF2-40B4-BE49-F238E27FC236}">
                  <a16:creationId xmlns:a16="http://schemas.microsoft.com/office/drawing/2014/main" id="{6EB2006C-F845-E51E-BD61-53CB0636D81C}"/>
                </a:ext>
              </a:extLst>
            </p:cNvPr>
            <p:cNvSpPr/>
            <p:nvPr/>
          </p:nvSpPr>
          <p:spPr>
            <a:xfrm>
              <a:off x="1644359" y="4436692"/>
              <a:ext cx="1658117" cy="513346"/>
            </a:xfrm>
            <a:prstGeom prst="rect">
              <a:avLst/>
            </a:prstGeom>
          </p:spPr>
          <p:txBody>
            <a:bodyPr wrap="square">
              <a:spAutoFit/>
            </a:bodyPr>
            <a:lstStyle/>
            <a:p>
              <a:pPr algn="ctr" rtl="1">
                <a:lnSpc>
                  <a:spcPct val="114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الالتزام</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C7A3F831-CFDA-5776-235D-8B3D198A97EB}"/>
              </a:ext>
            </a:extLst>
          </p:cNvPr>
          <p:cNvGrpSpPr/>
          <p:nvPr/>
        </p:nvGrpSpPr>
        <p:grpSpPr>
          <a:xfrm>
            <a:off x="50373" y="4766304"/>
            <a:ext cx="1770001" cy="1770001"/>
            <a:chOff x="50373" y="4652996"/>
            <a:chExt cx="1770001" cy="1770001"/>
          </a:xfrm>
        </p:grpSpPr>
        <p:pic>
          <p:nvPicPr>
            <p:cNvPr id="41" name="Picture 40">
              <a:extLst>
                <a:ext uri="{FF2B5EF4-FFF2-40B4-BE49-F238E27FC236}">
                  <a16:creationId xmlns:a16="http://schemas.microsoft.com/office/drawing/2014/main" id="{70D50DAE-D389-F034-54C3-677B8AC62EE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0373" y="4652996"/>
              <a:ext cx="1770001" cy="1770001"/>
            </a:xfrm>
            <a:prstGeom prst="rect">
              <a:avLst/>
            </a:prstGeom>
          </p:spPr>
        </p:pic>
        <p:sp>
          <p:nvSpPr>
            <p:cNvPr id="42" name="Rectangle 41">
              <a:extLst>
                <a:ext uri="{FF2B5EF4-FFF2-40B4-BE49-F238E27FC236}">
                  <a16:creationId xmlns:a16="http://schemas.microsoft.com/office/drawing/2014/main" id="{C24C398D-FA2C-C742-5FC6-CDD25E763E46}"/>
                </a:ext>
              </a:extLst>
            </p:cNvPr>
            <p:cNvSpPr/>
            <p:nvPr/>
          </p:nvSpPr>
          <p:spPr>
            <a:xfrm>
              <a:off x="295456" y="5281323"/>
              <a:ext cx="1274112" cy="513346"/>
            </a:xfrm>
            <a:prstGeom prst="rect">
              <a:avLst/>
            </a:prstGeom>
          </p:spPr>
          <p:txBody>
            <a:bodyPr wrap="square">
              <a:spAutoFit/>
            </a:bodyPr>
            <a:lstStyle/>
            <a:p>
              <a:pPr algn="ctr" rtl="1">
                <a:lnSpc>
                  <a:spcPct val="114000"/>
                </a:lnSpc>
                <a:spcAft>
                  <a:spcPts val="800"/>
                </a:spcAft>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الرقابة</a:t>
              </a:r>
              <a:endParaRPr lang="en-US"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645343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63A2655B-23D9-4FA8-9DB5-C3ADC15CD30B}"/>
              </a:ext>
            </a:extLst>
          </p:cNvPr>
          <p:cNvGrpSpPr/>
          <p:nvPr/>
        </p:nvGrpSpPr>
        <p:grpSpPr>
          <a:xfrm>
            <a:off x="8045161" y="2371799"/>
            <a:ext cx="3785840" cy="4315419"/>
            <a:chOff x="7879080" y="1066800"/>
            <a:chExt cx="3785840" cy="5041948"/>
          </a:xfrm>
        </p:grpSpPr>
        <p:pic>
          <p:nvPicPr>
            <p:cNvPr id="29" name="Picture 28">
              <a:extLst>
                <a:ext uri="{FF2B5EF4-FFF2-40B4-BE49-F238E27FC236}">
                  <a16:creationId xmlns:a16="http://schemas.microsoft.com/office/drawing/2014/main" id="{9998E2F7-67E7-4165-A63E-B69CA84BA4B6}"/>
                </a:ext>
              </a:extLst>
            </p:cNvPr>
            <p:cNvPicPr>
              <a:picLocks noChangeAspect="1"/>
            </p:cNvPicPr>
            <p:nvPr/>
          </p:nvPicPr>
          <p:blipFill rotWithShape="1">
            <a:blip r:embed="rId4">
              <a:extLst>
                <a:ext uri="{28A0092B-C50C-407E-A947-70E740481C1C}">
                  <a14:useLocalDpi xmlns:a14="http://schemas.microsoft.com/office/drawing/2010/main" val="0"/>
                </a:ext>
              </a:extLst>
            </a:blip>
            <a:srcRect t="35458" b="7893"/>
            <a:stretch/>
          </p:blipFill>
          <p:spPr>
            <a:xfrm>
              <a:off x="7879080" y="1066800"/>
              <a:ext cx="3611880" cy="5041948"/>
            </a:xfrm>
            <a:prstGeom prst="rect">
              <a:avLst/>
            </a:prstGeom>
          </p:spPr>
        </p:pic>
        <p:sp>
          <p:nvSpPr>
            <p:cNvPr id="30" name="Rectangle 29">
              <a:extLst>
                <a:ext uri="{FF2B5EF4-FFF2-40B4-BE49-F238E27FC236}">
                  <a16:creationId xmlns:a16="http://schemas.microsoft.com/office/drawing/2014/main" id="{F39F5DE1-94EF-4331-9D6E-5B714CC5FC5F}"/>
                </a:ext>
              </a:extLst>
            </p:cNvPr>
            <p:cNvSpPr/>
            <p:nvPr/>
          </p:nvSpPr>
          <p:spPr>
            <a:xfrm>
              <a:off x="8496617" y="2000012"/>
              <a:ext cx="3168303" cy="388360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أشاع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فریمان</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ولأول مرة، في سنة 1984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تعبیر</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أصحاب المصلحة،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ویشیر</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التعبير إلى العديد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المجموعات ذات الاهتمامات الخاصة التي تستطيع التأثير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المؤسسة أو تكون متأثرة</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قبل نشاط أو قرارات المؤسسة</a:t>
              </a:r>
            </a:p>
          </p:txBody>
        </p:sp>
      </p:grpSp>
      <p:grpSp>
        <p:nvGrpSpPr>
          <p:cNvPr id="31" name="Group 30">
            <a:extLst>
              <a:ext uri="{FF2B5EF4-FFF2-40B4-BE49-F238E27FC236}">
                <a16:creationId xmlns:a16="http://schemas.microsoft.com/office/drawing/2014/main" id="{D6CFD013-50FE-4E3F-A8E0-46D3B6B7F63E}"/>
              </a:ext>
            </a:extLst>
          </p:cNvPr>
          <p:cNvGrpSpPr/>
          <p:nvPr/>
        </p:nvGrpSpPr>
        <p:grpSpPr>
          <a:xfrm>
            <a:off x="4582103" y="2374666"/>
            <a:ext cx="3703320" cy="4391816"/>
            <a:chOff x="7879080" y="1066800"/>
            <a:chExt cx="3703320" cy="5131207"/>
          </a:xfrm>
        </p:grpSpPr>
        <p:pic>
          <p:nvPicPr>
            <p:cNvPr id="32" name="Picture 31">
              <a:extLst>
                <a:ext uri="{FF2B5EF4-FFF2-40B4-BE49-F238E27FC236}">
                  <a16:creationId xmlns:a16="http://schemas.microsoft.com/office/drawing/2014/main" id="{07975222-AAD1-494B-90EE-1C6E298954FE}"/>
                </a:ext>
              </a:extLst>
            </p:cNvPr>
            <p:cNvPicPr>
              <a:picLocks noChangeAspect="1"/>
            </p:cNvPicPr>
            <p:nvPr/>
          </p:nvPicPr>
          <p:blipFill rotWithShape="1">
            <a:blip r:embed="rId4">
              <a:extLst>
                <a:ext uri="{28A0092B-C50C-407E-A947-70E740481C1C}">
                  <a14:useLocalDpi xmlns:a14="http://schemas.microsoft.com/office/drawing/2010/main" val="0"/>
                </a:ext>
              </a:extLst>
            </a:blip>
            <a:srcRect t="35458" b="6890"/>
            <a:stretch/>
          </p:blipFill>
          <p:spPr>
            <a:xfrm>
              <a:off x="7879080" y="1066800"/>
              <a:ext cx="3611880" cy="5131207"/>
            </a:xfrm>
            <a:prstGeom prst="rect">
              <a:avLst/>
            </a:prstGeom>
          </p:spPr>
        </p:pic>
        <p:sp>
          <p:nvSpPr>
            <p:cNvPr id="33" name="Rectangle 32">
              <a:extLst>
                <a:ext uri="{FF2B5EF4-FFF2-40B4-BE49-F238E27FC236}">
                  <a16:creationId xmlns:a16="http://schemas.microsoft.com/office/drawing/2014/main" id="{2BEFF097-BD41-44B7-9984-997F8604B216}"/>
                </a:ext>
              </a:extLst>
            </p:cNvPr>
            <p:cNvSpPr/>
            <p:nvPr/>
          </p:nvSpPr>
          <p:spPr>
            <a:xfrm>
              <a:off x="8496617" y="2081690"/>
              <a:ext cx="3085783" cy="388360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تسند العديد من البحوث الحديثة المسؤولية الاجتماعية للمؤسسات إلى نظرية أصحاب المصالح</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والتي تنص على أن الهدف الأساسي للمؤسسات يتمثل في توليد وتعظيم القيمة لجميع أصحاب المصالح </a:t>
              </a:r>
            </a:p>
          </p:txBody>
        </p:sp>
      </p:grpSp>
      <p:grpSp>
        <p:nvGrpSpPr>
          <p:cNvPr id="34" name="Group 33">
            <a:extLst>
              <a:ext uri="{FF2B5EF4-FFF2-40B4-BE49-F238E27FC236}">
                <a16:creationId xmlns:a16="http://schemas.microsoft.com/office/drawing/2014/main" id="{5D76DBC9-7976-4AD4-83F7-F1E28DCFD97D}"/>
              </a:ext>
            </a:extLst>
          </p:cNvPr>
          <p:cNvGrpSpPr/>
          <p:nvPr/>
        </p:nvGrpSpPr>
        <p:grpSpPr>
          <a:xfrm>
            <a:off x="834047" y="2412863"/>
            <a:ext cx="3611880" cy="4415009"/>
            <a:chOff x="7787640" y="1010771"/>
            <a:chExt cx="3611880" cy="5158305"/>
          </a:xfrm>
        </p:grpSpPr>
        <p:pic>
          <p:nvPicPr>
            <p:cNvPr id="35" name="Picture 34">
              <a:extLst>
                <a:ext uri="{FF2B5EF4-FFF2-40B4-BE49-F238E27FC236}">
                  <a16:creationId xmlns:a16="http://schemas.microsoft.com/office/drawing/2014/main" id="{9721ABAC-5287-4EA1-87FF-AF90128F622F}"/>
                </a:ext>
              </a:extLst>
            </p:cNvPr>
            <p:cNvPicPr>
              <a:picLocks noChangeAspect="1"/>
            </p:cNvPicPr>
            <p:nvPr/>
          </p:nvPicPr>
          <p:blipFill rotWithShape="1">
            <a:blip r:embed="rId4">
              <a:extLst>
                <a:ext uri="{28A0092B-C50C-407E-A947-70E740481C1C}">
                  <a14:useLocalDpi xmlns:a14="http://schemas.microsoft.com/office/drawing/2010/main" val="0"/>
                </a:ext>
              </a:extLst>
            </a:blip>
            <a:srcRect t="35458" b="6585"/>
            <a:stretch/>
          </p:blipFill>
          <p:spPr>
            <a:xfrm>
              <a:off x="7787640" y="1010771"/>
              <a:ext cx="3611880" cy="5158305"/>
            </a:xfrm>
            <a:prstGeom prst="rect">
              <a:avLst/>
            </a:prstGeom>
          </p:spPr>
        </p:pic>
        <p:sp>
          <p:nvSpPr>
            <p:cNvPr id="36" name="Rectangle 35">
              <a:extLst>
                <a:ext uri="{FF2B5EF4-FFF2-40B4-BE49-F238E27FC236}">
                  <a16:creationId xmlns:a16="http://schemas.microsoft.com/office/drawing/2014/main" id="{F8EBA870-BFBF-42F0-B01A-9CE9BB923836}"/>
                </a:ext>
              </a:extLst>
            </p:cNvPr>
            <p:cNvSpPr/>
            <p:nvPr/>
          </p:nvSpPr>
          <p:spPr>
            <a:xfrm>
              <a:off x="8642697" y="1941174"/>
              <a:ext cx="2674303" cy="3883602"/>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وتعد المسؤولية الاجتماعية للمؤسسات أداة رئيسية للوصول إلى هذا الهدف من خلال تحقيق الاستقرار السياسي والاقتصادي والاجتماعي والبيئي لمجتمع الأعمال. </a:t>
              </a:r>
            </a:p>
          </p:txBody>
        </p:sp>
      </p:grpSp>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140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7" name="Group 16">
            <a:extLst>
              <a:ext uri="{FF2B5EF4-FFF2-40B4-BE49-F238E27FC236}">
                <a16:creationId xmlns:a16="http://schemas.microsoft.com/office/drawing/2014/main" id="{723919CA-945C-4661-80F6-D3286890FB96}"/>
              </a:ext>
            </a:extLst>
          </p:cNvPr>
          <p:cNvGrpSpPr/>
          <p:nvPr/>
        </p:nvGrpSpPr>
        <p:grpSpPr>
          <a:xfrm>
            <a:off x="1007012" y="388051"/>
            <a:ext cx="4920038" cy="707886"/>
            <a:chOff x="0" y="0"/>
            <a:chExt cx="2510155" cy="450850"/>
          </a:xfrm>
        </p:grpSpPr>
        <p:pic>
          <p:nvPicPr>
            <p:cNvPr id="18" name="Picture 17">
              <a:extLst>
                <a:ext uri="{FF2B5EF4-FFF2-40B4-BE49-F238E27FC236}">
                  <a16:creationId xmlns:a16="http://schemas.microsoft.com/office/drawing/2014/main" id="{7D6A0D99-EBFD-496D-BF6E-A1488D79445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19" name="Rectangle 18">
              <a:extLst>
                <a:ext uri="{FF2B5EF4-FFF2-40B4-BE49-F238E27FC236}">
                  <a16:creationId xmlns:a16="http://schemas.microsoft.com/office/drawing/2014/main" id="{AA9A0EB5-138D-40AA-9063-048AE9E0C6ED}"/>
                </a:ext>
              </a:extLst>
            </p:cNvPr>
            <p:cNvSpPr/>
            <p:nvPr/>
          </p:nvSpPr>
          <p:spPr>
            <a:xfrm>
              <a:off x="205134" y="35626"/>
              <a:ext cx="2095500" cy="415224"/>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علاقة المسؤولية الاجتماعية بحوكمة الشركات</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roup 9">
            <a:extLst>
              <a:ext uri="{FF2B5EF4-FFF2-40B4-BE49-F238E27FC236}">
                <a16:creationId xmlns:a16="http://schemas.microsoft.com/office/drawing/2014/main" id="{DBA953AA-52F0-4B93-A6E3-45B7B09EEF18}"/>
              </a:ext>
            </a:extLst>
          </p:cNvPr>
          <p:cNvGrpSpPr/>
          <p:nvPr/>
        </p:nvGrpSpPr>
        <p:grpSpPr>
          <a:xfrm>
            <a:off x="6760197" y="1470271"/>
            <a:ext cx="5070804" cy="607862"/>
            <a:chOff x="-1816652" y="-42624"/>
            <a:chExt cx="4780636" cy="494594"/>
          </a:xfrm>
        </p:grpSpPr>
        <p:grpSp>
          <p:nvGrpSpPr>
            <p:cNvPr id="11" name="Group 10">
              <a:extLst>
                <a:ext uri="{FF2B5EF4-FFF2-40B4-BE49-F238E27FC236}">
                  <a16:creationId xmlns:a16="http://schemas.microsoft.com/office/drawing/2014/main" id="{5D4DFFDD-0EBA-4B1C-BB91-3E4A9D8D1B81}"/>
                </a:ext>
              </a:extLst>
            </p:cNvPr>
            <p:cNvGrpSpPr/>
            <p:nvPr/>
          </p:nvGrpSpPr>
          <p:grpSpPr>
            <a:xfrm>
              <a:off x="2566552" y="0"/>
              <a:ext cx="397432" cy="409347"/>
              <a:chOff x="293505" y="0"/>
              <a:chExt cx="397776" cy="409347"/>
            </a:xfrm>
          </p:grpSpPr>
          <p:pic>
            <p:nvPicPr>
              <p:cNvPr id="13" name="Picture 12" descr="Hasil gambar untuk sticky note">
                <a:extLst>
                  <a:ext uri="{FF2B5EF4-FFF2-40B4-BE49-F238E27FC236}">
                    <a16:creationId xmlns:a16="http://schemas.microsoft.com/office/drawing/2014/main" id="{5D248B62-B4A2-4B3D-BB30-41946AEFB6B9}"/>
                  </a:ext>
                </a:extLst>
              </p:cNvPr>
              <p:cNvPicPr>
                <a:picLocks noChangeAspect="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12515" y="0"/>
                <a:ext cx="378766" cy="409347"/>
              </a:xfrm>
              <a:prstGeom prst="rect">
                <a:avLst/>
              </a:prstGeom>
              <a:noFill/>
              <a:ln>
                <a:noFill/>
              </a:ln>
            </p:spPr>
          </p:pic>
          <p:sp>
            <p:nvSpPr>
              <p:cNvPr id="14" name="Rectangle 13">
                <a:extLst>
                  <a:ext uri="{FF2B5EF4-FFF2-40B4-BE49-F238E27FC236}">
                    <a16:creationId xmlns:a16="http://schemas.microsoft.com/office/drawing/2014/main" id="{08D30FB0-E39D-44CB-BAC8-2FB724DB12C4}"/>
                  </a:ext>
                </a:extLst>
              </p:cNvPr>
              <p:cNvSpPr/>
              <p:nvPr/>
            </p:nvSpPr>
            <p:spPr>
              <a:xfrm>
                <a:off x="293505" y="33691"/>
                <a:ext cx="361120" cy="37516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3200" b="1" i="0" u="none" strike="noStrike" kern="1200" cap="none" spc="0" normalizeH="0" baseline="0" noProof="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1</a:t>
                </a:r>
                <a:endParaRPr kumimoji="0" lang="en-US" sz="3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2" name="Rectangle 11">
              <a:extLst>
                <a:ext uri="{FF2B5EF4-FFF2-40B4-BE49-F238E27FC236}">
                  <a16:creationId xmlns:a16="http://schemas.microsoft.com/office/drawing/2014/main" id="{CE628DCA-6D7A-40FD-AC45-F83A5C6A91BD}"/>
                </a:ext>
              </a:extLst>
            </p:cNvPr>
            <p:cNvSpPr/>
            <p:nvPr/>
          </p:nvSpPr>
          <p:spPr>
            <a:xfrm>
              <a:off x="-1816652" y="-42624"/>
              <a:ext cx="4383204" cy="494594"/>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نظرية أصحاب المصالح:</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15" name="Picture 14" descr="نظرية أصحاب المصالح..النفع المتعدي للربح! – بوابة دوت كوم">
            <a:extLst>
              <a:ext uri="{FF2B5EF4-FFF2-40B4-BE49-F238E27FC236}">
                <a16:creationId xmlns:a16="http://schemas.microsoft.com/office/drawing/2014/main" id="{FD710C99-FD5C-4AAE-A83A-0760560271AF}"/>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483753">
            <a:off x="348049" y="1600373"/>
            <a:ext cx="2787312" cy="1624981"/>
          </a:xfrm>
          <a:prstGeom prst="rect">
            <a:avLst/>
          </a:prstGeom>
          <a:ln>
            <a:noFill/>
          </a:ln>
          <a:effectLst>
            <a:softEdge rad="112500"/>
          </a:effectLst>
        </p:spPr>
      </p:pic>
    </p:spTree>
    <p:extLst>
      <p:ext uri="{BB962C8B-B14F-4D97-AF65-F5344CB8AC3E}">
        <p14:creationId xmlns:p14="http://schemas.microsoft.com/office/powerpoint/2010/main" val="1160526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a:xfrm>
            <a:off x="-79832" y="6356350"/>
            <a:ext cx="838201" cy="50165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141</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0" name="Group 9">
            <a:extLst>
              <a:ext uri="{FF2B5EF4-FFF2-40B4-BE49-F238E27FC236}">
                <a16:creationId xmlns:a16="http://schemas.microsoft.com/office/drawing/2014/main" id="{DBA953AA-52F0-4B93-A6E3-45B7B09EEF18}"/>
              </a:ext>
            </a:extLst>
          </p:cNvPr>
          <p:cNvGrpSpPr/>
          <p:nvPr/>
        </p:nvGrpSpPr>
        <p:grpSpPr>
          <a:xfrm>
            <a:off x="3559127" y="1470271"/>
            <a:ext cx="8271874" cy="607862"/>
            <a:chOff x="-4834546" y="-42624"/>
            <a:chExt cx="7798530" cy="494594"/>
          </a:xfrm>
        </p:grpSpPr>
        <p:grpSp>
          <p:nvGrpSpPr>
            <p:cNvPr id="11" name="Group 10">
              <a:extLst>
                <a:ext uri="{FF2B5EF4-FFF2-40B4-BE49-F238E27FC236}">
                  <a16:creationId xmlns:a16="http://schemas.microsoft.com/office/drawing/2014/main" id="{5D4DFFDD-0EBA-4B1C-BB91-3E4A9D8D1B81}"/>
                </a:ext>
              </a:extLst>
            </p:cNvPr>
            <p:cNvGrpSpPr/>
            <p:nvPr/>
          </p:nvGrpSpPr>
          <p:grpSpPr>
            <a:xfrm>
              <a:off x="2566552" y="0"/>
              <a:ext cx="397432" cy="409347"/>
              <a:chOff x="293505" y="0"/>
              <a:chExt cx="397776" cy="409347"/>
            </a:xfrm>
          </p:grpSpPr>
          <p:pic>
            <p:nvPicPr>
              <p:cNvPr id="13" name="Picture 12" descr="Hasil gambar untuk sticky note">
                <a:extLst>
                  <a:ext uri="{FF2B5EF4-FFF2-40B4-BE49-F238E27FC236}">
                    <a16:creationId xmlns:a16="http://schemas.microsoft.com/office/drawing/2014/main" id="{5D248B62-B4A2-4B3D-BB30-41946AEFB6B9}"/>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12515" y="0"/>
                <a:ext cx="378766" cy="409347"/>
              </a:xfrm>
              <a:prstGeom prst="rect">
                <a:avLst/>
              </a:prstGeom>
              <a:noFill/>
              <a:ln>
                <a:noFill/>
              </a:ln>
            </p:spPr>
          </p:pic>
          <p:sp>
            <p:nvSpPr>
              <p:cNvPr id="14" name="Rectangle 13">
                <a:extLst>
                  <a:ext uri="{FF2B5EF4-FFF2-40B4-BE49-F238E27FC236}">
                    <a16:creationId xmlns:a16="http://schemas.microsoft.com/office/drawing/2014/main" id="{08D30FB0-E39D-44CB-BAC8-2FB724DB12C4}"/>
                  </a:ext>
                </a:extLst>
              </p:cNvPr>
              <p:cNvSpPr/>
              <p:nvPr/>
            </p:nvSpPr>
            <p:spPr>
              <a:xfrm>
                <a:off x="293505" y="33691"/>
                <a:ext cx="361120" cy="37516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2</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2" name="Rectangle 11">
              <a:extLst>
                <a:ext uri="{FF2B5EF4-FFF2-40B4-BE49-F238E27FC236}">
                  <a16:creationId xmlns:a16="http://schemas.microsoft.com/office/drawing/2014/main" id="{CE628DCA-6D7A-40FD-AC45-F83A5C6A91BD}"/>
                </a:ext>
              </a:extLst>
            </p:cNvPr>
            <p:cNvSpPr/>
            <p:nvPr/>
          </p:nvSpPr>
          <p:spPr>
            <a:xfrm>
              <a:off x="-4834546" y="-42624"/>
              <a:ext cx="7401099" cy="494594"/>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المسؤولية تجاه أصحاب المصالح (المسؤولية الاجتماعية للمؤسسات):</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40" name="TextBox 39">
            <a:extLst>
              <a:ext uri="{FF2B5EF4-FFF2-40B4-BE49-F238E27FC236}">
                <a16:creationId xmlns:a16="http://schemas.microsoft.com/office/drawing/2014/main" id="{019FD065-2881-4702-A0B0-A19A7334F83B}"/>
              </a:ext>
            </a:extLst>
          </p:cNvPr>
          <p:cNvSpPr txBox="1"/>
          <p:nvPr/>
        </p:nvSpPr>
        <p:spPr>
          <a:xfrm>
            <a:off x="158172" y="2118938"/>
            <a:ext cx="11633982" cy="1708160"/>
          </a:xfrm>
          <a:prstGeom prst="rect">
            <a:avLst/>
          </a:prstGeom>
          <a:noFill/>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ظهر جدل كبير في مجال حوكمة المؤسسة ومازال هذا الجدل مستمرا حول من هي الأطراف التي تنبغي أن تستفيد من مكاسب المؤسسة هل هي كل الأطراف المستفيدة (أصحاب المصالح) أم المساهمين أم الزبائن، أولئك الذين يدافعون عن" فكرة أصحاب المصالح" يستمدون آراءهم من البراهين والدلائل التالية: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41" name="Group 40">
            <a:extLst>
              <a:ext uri="{FF2B5EF4-FFF2-40B4-BE49-F238E27FC236}">
                <a16:creationId xmlns:a16="http://schemas.microsoft.com/office/drawing/2014/main" id="{3B005042-2F57-402B-933A-522B2973AEFC}"/>
              </a:ext>
            </a:extLst>
          </p:cNvPr>
          <p:cNvGrpSpPr/>
          <p:nvPr/>
        </p:nvGrpSpPr>
        <p:grpSpPr>
          <a:xfrm>
            <a:off x="2639339" y="4089493"/>
            <a:ext cx="8010961" cy="1141495"/>
            <a:chOff x="2801565" y="1358762"/>
            <a:chExt cx="8010961" cy="1141495"/>
          </a:xfrm>
        </p:grpSpPr>
        <p:pic>
          <p:nvPicPr>
            <p:cNvPr id="42" name="Picture 41">
              <a:extLst>
                <a:ext uri="{FF2B5EF4-FFF2-40B4-BE49-F238E27FC236}">
                  <a16:creationId xmlns:a16="http://schemas.microsoft.com/office/drawing/2014/main" id="{5BDEDE7B-980A-4F02-8620-6C33AC1BF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43" name="Rectangle 42">
              <a:extLst>
                <a:ext uri="{FF2B5EF4-FFF2-40B4-BE49-F238E27FC236}">
                  <a16:creationId xmlns:a16="http://schemas.microsoft.com/office/drawing/2014/main" id="{FEE0EFA3-229D-45E9-ADE8-7B1E50000878}"/>
                </a:ext>
              </a:extLst>
            </p:cNvPr>
            <p:cNvSpPr/>
            <p:nvPr/>
          </p:nvSpPr>
          <p:spPr>
            <a:xfrm>
              <a:off x="4020302" y="1401495"/>
              <a:ext cx="6792224" cy="1098762"/>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خلق القيمة يكون أقوى عندما تتوزع أرباحه، فمثلا المشروع الذي تلبي حاجات موظفيه وترقيات مساهميه له قيمة مضاعفة لأنه يستهدف في وقت واحد مجموعتين من أصحاب المصالح</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44" name="Group 43">
            <a:extLst>
              <a:ext uri="{FF2B5EF4-FFF2-40B4-BE49-F238E27FC236}">
                <a16:creationId xmlns:a16="http://schemas.microsoft.com/office/drawing/2014/main" id="{98E2AB13-37C1-4A9C-8B5F-8537474CD5AA}"/>
              </a:ext>
            </a:extLst>
          </p:cNvPr>
          <p:cNvGrpSpPr/>
          <p:nvPr/>
        </p:nvGrpSpPr>
        <p:grpSpPr>
          <a:xfrm flipH="1">
            <a:off x="2238938" y="5485131"/>
            <a:ext cx="8010961" cy="1073153"/>
            <a:chOff x="2801565" y="1358762"/>
            <a:chExt cx="8010961" cy="1073153"/>
          </a:xfrm>
        </p:grpSpPr>
        <p:pic>
          <p:nvPicPr>
            <p:cNvPr id="45" name="Picture 44">
              <a:extLst>
                <a:ext uri="{FF2B5EF4-FFF2-40B4-BE49-F238E27FC236}">
                  <a16:creationId xmlns:a16="http://schemas.microsoft.com/office/drawing/2014/main" id="{002F03E8-3548-4DF7-AB9C-647EB7F70F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46" name="Rectangle 45">
              <a:extLst>
                <a:ext uri="{FF2B5EF4-FFF2-40B4-BE49-F238E27FC236}">
                  <a16:creationId xmlns:a16="http://schemas.microsoft.com/office/drawing/2014/main" id="{5EBE3A2A-735D-4AD8-A15B-5C0D02649175}"/>
                </a:ext>
              </a:extLst>
            </p:cNvPr>
            <p:cNvSpPr/>
            <p:nvPr/>
          </p:nvSpPr>
          <p:spPr>
            <a:xfrm>
              <a:off x="4282134" y="1463617"/>
              <a:ext cx="6530392" cy="766364"/>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على غرار المساهمين، فإن الأجراء والموردين والممولين يتحملون أيضا نسبة من المخاطرة التي تميز المشاريع فلهم الحق أيضا في اقتسام المكاسب</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11321386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circle(in)">
                                      <p:cBhvr>
                                        <p:cTn id="13" dur="20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anim calcmode="lin" valueType="num">
                                      <p:cBhvr>
                                        <p:cTn id="19" dur="1000" fill="hold"/>
                                        <p:tgtEl>
                                          <p:spTgt spid="41"/>
                                        </p:tgtEl>
                                        <p:attrNameLst>
                                          <p:attrName>ppt_x</p:attrName>
                                        </p:attrNameLst>
                                      </p:cBhvr>
                                      <p:tavLst>
                                        <p:tav tm="0">
                                          <p:val>
                                            <p:strVal val="#ppt_x"/>
                                          </p:val>
                                        </p:tav>
                                        <p:tav tm="100000">
                                          <p:val>
                                            <p:strVal val="#ppt_x"/>
                                          </p:val>
                                        </p:tav>
                                      </p:tavLst>
                                    </p:anim>
                                    <p:anim calcmode="lin" valueType="num">
                                      <p:cBhvr>
                                        <p:cTn id="2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ppt_x</p:attrName>
                                        </p:attrNameLst>
                                      </p:cBhvr>
                                      <p:tavLst>
                                        <p:tav tm="0">
                                          <p:val>
                                            <p:strVal val="#ppt_x"/>
                                          </p:val>
                                        </p:tav>
                                        <p:tav tm="100000">
                                          <p:val>
                                            <p:strVal val="#ppt_x"/>
                                          </p:val>
                                        </p:tav>
                                      </p:tavLst>
                                    </p:anim>
                                    <p:anim calcmode="lin" valueType="num">
                                      <p:cBhvr>
                                        <p:cTn id="2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433763" y="78108"/>
            <a:ext cx="575823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المسئولية الاجتماعية للمنظمات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a:xfrm>
            <a:off x="-79832" y="6356350"/>
            <a:ext cx="838201" cy="50165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142</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0" name="Group 9">
            <a:extLst>
              <a:ext uri="{FF2B5EF4-FFF2-40B4-BE49-F238E27FC236}">
                <a16:creationId xmlns:a16="http://schemas.microsoft.com/office/drawing/2014/main" id="{DBA953AA-52F0-4B93-A6E3-45B7B09EEF18}"/>
              </a:ext>
            </a:extLst>
          </p:cNvPr>
          <p:cNvGrpSpPr/>
          <p:nvPr/>
        </p:nvGrpSpPr>
        <p:grpSpPr>
          <a:xfrm>
            <a:off x="766898" y="117454"/>
            <a:ext cx="5037804" cy="826572"/>
            <a:chOff x="-1742082" y="-254670"/>
            <a:chExt cx="4706066" cy="672550"/>
          </a:xfrm>
        </p:grpSpPr>
        <p:grpSp>
          <p:nvGrpSpPr>
            <p:cNvPr id="11" name="Group 10">
              <a:extLst>
                <a:ext uri="{FF2B5EF4-FFF2-40B4-BE49-F238E27FC236}">
                  <a16:creationId xmlns:a16="http://schemas.microsoft.com/office/drawing/2014/main" id="{5D4DFFDD-0EBA-4B1C-BB91-3E4A9D8D1B81}"/>
                </a:ext>
              </a:extLst>
            </p:cNvPr>
            <p:cNvGrpSpPr/>
            <p:nvPr/>
          </p:nvGrpSpPr>
          <p:grpSpPr>
            <a:xfrm>
              <a:off x="2566552" y="0"/>
              <a:ext cx="397432" cy="409347"/>
              <a:chOff x="293505" y="0"/>
              <a:chExt cx="397776" cy="409347"/>
            </a:xfrm>
          </p:grpSpPr>
          <p:pic>
            <p:nvPicPr>
              <p:cNvPr id="13" name="Picture 12" descr="Hasil gambar untuk sticky note">
                <a:extLst>
                  <a:ext uri="{FF2B5EF4-FFF2-40B4-BE49-F238E27FC236}">
                    <a16:creationId xmlns:a16="http://schemas.microsoft.com/office/drawing/2014/main" id="{5D248B62-B4A2-4B3D-BB30-41946AEFB6B9}"/>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312515" y="0"/>
                <a:ext cx="378766" cy="409347"/>
              </a:xfrm>
              <a:prstGeom prst="rect">
                <a:avLst/>
              </a:prstGeom>
              <a:noFill/>
              <a:ln>
                <a:noFill/>
              </a:ln>
            </p:spPr>
          </p:pic>
          <p:sp>
            <p:nvSpPr>
              <p:cNvPr id="14" name="Rectangle 13">
                <a:extLst>
                  <a:ext uri="{FF2B5EF4-FFF2-40B4-BE49-F238E27FC236}">
                    <a16:creationId xmlns:a16="http://schemas.microsoft.com/office/drawing/2014/main" id="{08D30FB0-E39D-44CB-BAC8-2FB724DB12C4}"/>
                  </a:ext>
                </a:extLst>
              </p:cNvPr>
              <p:cNvSpPr/>
              <p:nvPr/>
            </p:nvSpPr>
            <p:spPr>
              <a:xfrm>
                <a:off x="293505" y="33691"/>
                <a:ext cx="361120" cy="37516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3</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2" name="Rectangle 11">
              <a:extLst>
                <a:ext uri="{FF2B5EF4-FFF2-40B4-BE49-F238E27FC236}">
                  <a16:creationId xmlns:a16="http://schemas.microsoft.com/office/drawing/2014/main" id="{CE628DCA-6D7A-40FD-AC45-F83A5C6A91BD}"/>
                </a:ext>
              </a:extLst>
            </p:cNvPr>
            <p:cNvSpPr/>
            <p:nvPr/>
          </p:nvSpPr>
          <p:spPr>
            <a:xfrm>
              <a:off x="-1742082" y="-254670"/>
              <a:ext cx="4399156" cy="6725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المسؤولية الاجتماعية استنادا إلى خصائص حوكمة الشركات</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id="{24F932A9-C721-45D2-9508-AC00DA972F98}"/>
              </a:ext>
            </a:extLst>
          </p:cNvPr>
          <p:cNvGrpSpPr/>
          <p:nvPr/>
        </p:nvGrpSpPr>
        <p:grpSpPr>
          <a:xfrm>
            <a:off x="9071843" y="1611976"/>
            <a:ext cx="2641941" cy="5167915"/>
            <a:chOff x="9039424" y="1437163"/>
            <a:chExt cx="2641941" cy="5167915"/>
          </a:xfrm>
        </p:grpSpPr>
        <p:pic>
          <p:nvPicPr>
            <p:cNvPr id="26" name="Picture 25">
              <a:extLst>
                <a:ext uri="{FF2B5EF4-FFF2-40B4-BE49-F238E27FC236}">
                  <a16:creationId xmlns:a16="http://schemas.microsoft.com/office/drawing/2014/main" id="{F79F4DE2-AE2E-4993-A50A-A59568A973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90760" y="1437163"/>
              <a:ext cx="2590605" cy="5167915"/>
            </a:xfrm>
            <a:prstGeom prst="rect">
              <a:avLst/>
            </a:prstGeom>
          </p:spPr>
        </p:pic>
        <p:sp>
          <p:nvSpPr>
            <p:cNvPr id="27" name="Rectangle 26">
              <a:extLst>
                <a:ext uri="{FF2B5EF4-FFF2-40B4-BE49-F238E27FC236}">
                  <a16:creationId xmlns:a16="http://schemas.microsoft.com/office/drawing/2014/main" id="{6746465D-C0CB-47DF-9572-8FB3EAC969B1}"/>
                </a:ext>
              </a:extLst>
            </p:cNvPr>
            <p:cNvSpPr/>
            <p:nvPr/>
          </p:nvSpPr>
          <p:spPr>
            <a:xfrm>
              <a:off x="9039424" y="1517916"/>
              <a:ext cx="2590605"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لقد ظهر هذا المفهوم وتطور بسرعة ردا على المخاوف الحقيقة التي صاحبت التأثير السلبي الذي مارسته ومازال مختلف المؤسسات والمصانع في العالم حيث تأذت مظاهر الحياة واختل النظام البيئي بتلوث الهواء والماء واليابسة </a:t>
              </a:r>
            </a:p>
          </p:txBody>
        </p:sp>
      </p:grpSp>
      <p:grpSp>
        <p:nvGrpSpPr>
          <p:cNvPr id="28" name="Group 27">
            <a:extLst>
              <a:ext uri="{FF2B5EF4-FFF2-40B4-BE49-F238E27FC236}">
                <a16:creationId xmlns:a16="http://schemas.microsoft.com/office/drawing/2014/main" id="{D8F4DA54-D5EF-4997-BD9A-CB3EFC7377C3}"/>
              </a:ext>
            </a:extLst>
          </p:cNvPr>
          <p:cNvGrpSpPr/>
          <p:nvPr/>
        </p:nvGrpSpPr>
        <p:grpSpPr>
          <a:xfrm>
            <a:off x="3424620" y="1611344"/>
            <a:ext cx="2678400" cy="5168547"/>
            <a:chOff x="3392201" y="1436531"/>
            <a:chExt cx="2678400" cy="5168547"/>
          </a:xfrm>
        </p:grpSpPr>
        <p:pic>
          <p:nvPicPr>
            <p:cNvPr id="29" name="Picture 28">
              <a:extLst>
                <a:ext uri="{FF2B5EF4-FFF2-40B4-BE49-F238E27FC236}">
                  <a16:creationId xmlns:a16="http://schemas.microsoft.com/office/drawing/2014/main" id="{7AE9B433-0299-44B8-89ED-F199435212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9996" y="1437163"/>
              <a:ext cx="2590605" cy="5167915"/>
            </a:xfrm>
            <a:prstGeom prst="rect">
              <a:avLst/>
            </a:prstGeom>
          </p:spPr>
        </p:pic>
        <p:sp>
          <p:nvSpPr>
            <p:cNvPr id="30" name="Rectangle 29">
              <a:extLst>
                <a:ext uri="{FF2B5EF4-FFF2-40B4-BE49-F238E27FC236}">
                  <a16:creationId xmlns:a16="http://schemas.microsoft.com/office/drawing/2014/main" id="{6F6552FD-8FBC-4064-8C4E-95095369D6C3}"/>
                </a:ext>
              </a:extLst>
            </p:cNvPr>
            <p:cNvSpPr/>
            <p:nvPr/>
          </p:nvSpPr>
          <p:spPr>
            <a:xfrm>
              <a:off x="3392201" y="1436531"/>
              <a:ext cx="2640257"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ومن جهة ثانية، فقد تم تسريح أعداد هائلة من العمال وحرمانهم من حقهم الطبيعي في العمل والحياة وبناء مستقبلهم بدعوى العولمة واقتصاد السوق، وهكذا تم الإضرار بهم على المستوى الاقتصادي، الاجتماعي والنفسي</a:t>
              </a:r>
            </a:p>
          </p:txBody>
        </p:sp>
      </p:grpSp>
      <p:grpSp>
        <p:nvGrpSpPr>
          <p:cNvPr id="31" name="Group 30">
            <a:extLst>
              <a:ext uri="{FF2B5EF4-FFF2-40B4-BE49-F238E27FC236}">
                <a16:creationId xmlns:a16="http://schemas.microsoft.com/office/drawing/2014/main" id="{DB23E73E-900F-4F0F-96E3-C8A711F01808}"/>
              </a:ext>
            </a:extLst>
          </p:cNvPr>
          <p:cNvGrpSpPr/>
          <p:nvPr/>
        </p:nvGrpSpPr>
        <p:grpSpPr>
          <a:xfrm>
            <a:off x="6317797" y="1611977"/>
            <a:ext cx="2590605" cy="5167915"/>
            <a:chOff x="6285378" y="1437164"/>
            <a:chExt cx="2590605" cy="5167915"/>
          </a:xfrm>
        </p:grpSpPr>
        <p:pic>
          <p:nvPicPr>
            <p:cNvPr id="32" name="Picture 31">
              <a:extLst>
                <a:ext uri="{FF2B5EF4-FFF2-40B4-BE49-F238E27FC236}">
                  <a16:creationId xmlns:a16="http://schemas.microsoft.com/office/drawing/2014/main" id="{39B56162-43AC-414A-857C-19FBCC6D7F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378" y="1437164"/>
              <a:ext cx="2590605" cy="5167915"/>
            </a:xfrm>
            <a:prstGeom prst="rect">
              <a:avLst/>
            </a:prstGeom>
          </p:spPr>
        </p:pic>
        <p:sp>
          <p:nvSpPr>
            <p:cNvPr id="33" name="Rectangle 32">
              <a:extLst>
                <a:ext uri="{FF2B5EF4-FFF2-40B4-BE49-F238E27FC236}">
                  <a16:creationId xmlns:a16="http://schemas.microsoft.com/office/drawing/2014/main" id="{07393066-C5AA-4517-ABAC-F2E6935BE974}"/>
                </a:ext>
              </a:extLst>
            </p:cNvPr>
            <p:cNvSpPr/>
            <p:nvPr/>
          </p:nvSpPr>
          <p:spPr>
            <a:xfrm>
              <a:off x="6285378" y="1730282"/>
              <a:ext cx="2475900" cy="4017510"/>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ولم بسلم الإنسان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من السعي الأعمى لهذه الشركات في تحقيق أرباح خيالية فمن جهة، ظهرت كثير من أمراض العصر، والسبب في ذلك الظروف الحالية الملوثة والمحيطة بالكائنات الحية</a:t>
              </a:r>
            </a:p>
            <a:p>
              <a:pPr marL="0" marR="0" lvl="0" indent="0" algn="ctr" defTabSz="914400" rtl="1" eaLnBrk="1" fontAlgn="auto" latinLnBrk="0" hangingPunct="1">
                <a:lnSpc>
                  <a:spcPct val="115000"/>
                </a:lnSpc>
                <a:spcBef>
                  <a:spcPts val="0"/>
                </a:spcBef>
                <a:spcAft>
                  <a:spcPts val="800"/>
                </a:spcAft>
                <a:buClrTx/>
                <a:buSzTx/>
                <a:buFontTx/>
                <a:buNone/>
                <a:tabLst/>
                <a:defRPr/>
              </a:pPr>
              <a:endPar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F2A90617-E308-48FC-BE50-3D3A4702E44E}"/>
              </a:ext>
            </a:extLst>
          </p:cNvPr>
          <p:cNvGrpSpPr/>
          <p:nvPr/>
        </p:nvGrpSpPr>
        <p:grpSpPr>
          <a:xfrm>
            <a:off x="707033" y="1611976"/>
            <a:ext cx="2609677" cy="5167915"/>
            <a:chOff x="674614" y="1437163"/>
            <a:chExt cx="2609677" cy="5167915"/>
          </a:xfrm>
        </p:grpSpPr>
        <p:pic>
          <p:nvPicPr>
            <p:cNvPr id="35" name="Picture 34">
              <a:extLst>
                <a:ext uri="{FF2B5EF4-FFF2-40B4-BE49-F238E27FC236}">
                  <a16:creationId xmlns:a16="http://schemas.microsoft.com/office/drawing/2014/main" id="{A801FABB-FF5C-4F7C-BD90-05090C6ACF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4614" y="1437163"/>
              <a:ext cx="2590605" cy="5167915"/>
            </a:xfrm>
            <a:prstGeom prst="rect">
              <a:avLst/>
            </a:prstGeom>
          </p:spPr>
        </p:pic>
        <p:sp>
          <p:nvSpPr>
            <p:cNvPr id="36" name="Rectangle 35">
              <a:extLst>
                <a:ext uri="{FF2B5EF4-FFF2-40B4-BE49-F238E27FC236}">
                  <a16:creationId xmlns:a16="http://schemas.microsoft.com/office/drawing/2014/main" id="{02D71F4E-3F6B-4355-9B22-2518A3825338}"/>
                </a:ext>
              </a:extLst>
            </p:cNvPr>
            <p:cNvSpPr/>
            <p:nvPr/>
          </p:nvSpPr>
          <p:spPr>
            <a:xfrm>
              <a:off x="674615" y="1517916"/>
              <a:ext cx="2609676"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لذا فإن مفهوم المسؤولية الاجتماعية للمؤسسات جاء ليعكس الوعي المتزايد من كون النجاح التجاري المستديم لا يمكن تحقيقه فقط عبر تعظيم الربح في الأجل القصير، لكن الأهم من ذلك هو تبني سلوكيات مسؤولة</a:t>
              </a:r>
            </a:p>
          </p:txBody>
        </p:sp>
      </p:grpSp>
    </p:spTree>
    <p:extLst>
      <p:ext uri="{BB962C8B-B14F-4D97-AF65-F5344CB8AC3E}">
        <p14:creationId xmlns:p14="http://schemas.microsoft.com/office/powerpoint/2010/main" val="25649964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الخامسة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تجارب بعض الدول </a:t>
            </a:r>
            <a:b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b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في حوكمة الشركات</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1095291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 r="-1000"/>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144</a:t>
            </a:fld>
            <a:endParaRPr lang="ar-EG"/>
          </a:p>
        </p:txBody>
      </p:sp>
      <p:sp>
        <p:nvSpPr>
          <p:cNvPr id="12" name="Rectangle 11"/>
          <p:cNvSpPr/>
          <p:nvPr/>
        </p:nvSpPr>
        <p:spPr>
          <a:xfrm>
            <a:off x="7288134" y="641354"/>
            <a:ext cx="4488729" cy="1080296"/>
          </a:xfrm>
          <a:prstGeom prst="rect">
            <a:avLst/>
          </a:prstGeom>
        </p:spPr>
        <p:txBody>
          <a:bodyPr wrap="none">
            <a:spAutoFit/>
          </a:bodyPr>
          <a:lstStyle/>
          <a:p>
            <a:pPr algn="ctr" rtl="1">
              <a:lnSpc>
                <a:spcPct val="107000"/>
              </a:lnSpc>
              <a:spcAft>
                <a:spcPts val="800"/>
              </a:spcAft>
            </a:pPr>
            <a:r>
              <a:rPr lang="ar-SA" sz="60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تجربة المملكة المتحدة</a:t>
            </a:r>
            <a:endParaRPr lang="en-US" sz="40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p:cNvSpPr/>
          <p:nvPr/>
        </p:nvSpPr>
        <p:spPr>
          <a:xfrm>
            <a:off x="484301" y="1828075"/>
            <a:ext cx="4490332" cy="1277914"/>
          </a:xfrm>
          <a:prstGeom prst="rect">
            <a:avLst/>
          </a:prstGeom>
        </p:spPr>
        <p:txBody>
          <a:bodyPr wrap="none">
            <a:spAutoFit/>
          </a:bodyPr>
          <a:lstStyle/>
          <a:p>
            <a:pPr algn="ctr" rtl="1">
              <a:lnSpc>
                <a:spcPct val="107000"/>
              </a:lnSpc>
              <a:spcAft>
                <a:spcPts val="800"/>
              </a:spcAft>
            </a:pPr>
            <a:r>
              <a:rPr lang="ar-EG" sz="7200" b="1" dirty="0">
                <a:solidFill>
                  <a:schemeClr val="tx1">
                    <a:lumMod val="65000"/>
                    <a:lumOff val="35000"/>
                  </a:schemeClr>
                </a:solidFill>
                <a:latin typeface="Calibri" panose="020F0502020204030204" pitchFamily="34" charset="0"/>
                <a:ea typeface="Calibri" panose="020F0502020204030204" pitchFamily="34" charset="0"/>
                <a:cs typeface="Adobe Arabic" panose="02040503050201020203" pitchFamily="18" charset="-78"/>
              </a:rPr>
              <a:t>انظر دليل المتدرب</a:t>
            </a:r>
            <a:endParaRPr lang="en-US" sz="4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72566359"/>
      </p:ext>
    </p:extLst>
  </p:cSld>
  <p:clrMapOvr>
    <a:overrideClrMapping bg1="lt1" tx1="dk1" bg2="lt2" tx2="dk2" accent1="accent1" accent2="accent2" accent3="accent3" accent4="accent4" accent5="accent5" accent6="accent6" hlink="hlink" folHlink="folHlink"/>
  </p:clrMapOvr>
</p:sld>
</file>

<file path=ppt/slides/slide1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145</a:t>
            </a:fld>
            <a:endParaRPr lang="ar-EG"/>
          </a:p>
        </p:txBody>
      </p:sp>
      <p:sp>
        <p:nvSpPr>
          <p:cNvPr id="12" name="Rectangle 11"/>
          <p:cNvSpPr/>
          <p:nvPr/>
        </p:nvSpPr>
        <p:spPr>
          <a:xfrm>
            <a:off x="7501327" y="134913"/>
            <a:ext cx="3852473" cy="1870640"/>
          </a:xfrm>
          <a:prstGeom prst="rect">
            <a:avLst/>
          </a:prstGeom>
        </p:spPr>
        <p:txBody>
          <a:bodyPr wrap="square">
            <a:spAutoFit/>
          </a:bodyPr>
          <a:lstStyle/>
          <a:p>
            <a:pPr algn="ctr" rtl="1">
              <a:lnSpc>
                <a:spcPct val="107000"/>
              </a:lnSpc>
              <a:spcAft>
                <a:spcPts val="800"/>
              </a:spcAft>
            </a:pPr>
            <a:r>
              <a:rPr lang="ar-SA" sz="54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تجربة الولايات المتحدة الأمريكية</a:t>
            </a:r>
            <a:endParaRPr lang="en-US" sz="3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p:cNvSpPr/>
          <p:nvPr/>
        </p:nvSpPr>
        <p:spPr>
          <a:xfrm>
            <a:off x="484301" y="1828075"/>
            <a:ext cx="4490332" cy="1277914"/>
          </a:xfrm>
          <a:prstGeom prst="rect">
            <a:avLst/>
          </a:prstGeom>
        </p:spPr>
        <p:txBody>
          <a:bodyPr wrap="none">
            <a:spAutoFit/>
          </a:bodyPr>
          <a:lstStyle/>
          <a:p>
            <a:pPr algn="ctr" rtl="1">
              <a:lnSpc>
                <a:spcPct val="107000"/>
              </a:lnSpc>
              <a:spcAft>
                <a:spcPts val="800"/>
              </a:spcAft>
            </a:pPr>
            <a:r>
              <a:rPr lang="ar-EG" sz="7200" b="1" dirty="0">
                <a:solidFill>
                  <a:schemeClr val="tx1">
                    <a:lumMod val="65000"/>
                    <a:lumOff val="35000"/>
                  </a:schemeClr>
                </a:solidFill>
                <a:latin typeface="Calibri" panose="020F0502020204030204" pitchFamily="34" charset="0"/>
                <a:ea typeface="Calibri" panose="020F0502020204030204" pitchFamily="34" charset="0"/>
                <a:cs typeface="Adobe Arabic" panose="02040503050201020203" pitchFamily="18" charset="-78"/>
              </a:rPr>
              <a:t>انظر دليل المتدرب</a:t>
            </a:r>
            <a:endParaRPr lang="en-US" sz="4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40478033"/>
      </p:ext>
    </p:extLst>
  </p:cSld>
  <p:clrMapOvr>
    <a:overrideClrMapping bg1="lt1" tx1="dk1" bg2="lt2" tx2="dk2" accent1="accent1" accent2="accent2" accent3="accent3" accent4="accent4" accent5="accent5" accent6="accent6" hlink="hlink" folHlink="folHlink"/>
  </p:clrMapOvr>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 r="-1000"/>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146</a:t>
            </a:fld>
            <a:endParaRPr lang="ar-EG"/>
          </a:p>
        </p:txBody>
      </p:sp>
      <p:sp>
        <p:nvSpPr>
          <p:cNvPr id="12" name="Rectangle 11"/>
          <p:cNvSpPr/>
          <p:nvPr/>
        </p:nvSpPr>
        <p:spPr>
          <a:xfrm>
            <a:off x="7501327" y="434717"/>
            <a:ext cx="3852473" cy="981487"/>
          </a:xfrm>
          <a:prstGeom prst="rect">
            <a:avLst/>
          </a:prstGeom>
        </p:spPr>
        <p:txBody>
          <a:bodyPr wrap="square">
            <a:spAutoFit/>
          </a:bodyPr>
          <a:lstStyle/>
          <a:p>
            <a:pPr algn="ctr" rtl="1">
              <a:lnSpc>
                <a:spcPct val="107000"/>
              </a:lnSpc>
              <a:spcAft>
                <a:spcPts val="800"/>
              </a:spcAft>
            </a:pPr>
            <a:r>
              <a:rPr lang="ar-SA" sz="54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تجربة فرنسا</a:t>
            </a:r>
            <a:endParaRPr lang="en-US" sz="3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p:cNvSpPr/>
          <p:nvPr/>
        </p:nvSpPr>
        <p:spPr>
          <a:xfrm>
            <a:off x="484301" y="1828075"/>
            <a:ext cx="4490332" cy="1277914"/>
          </a:xfrm>
          <a:prstGeom prst="rect">
            <a:avLst/>
          </a:prstGeom>
        </p:spPr>
        <p:txBody>
          <a:bodyPr wrap="none">
            <a:spAutoFit/>
          </a:bodyPr>
          <a:lstStyle/>
          <a:p>
            <a:pPr algn="ctr" rtl="1">
              <a:lnSpc>
                <a:spcPct val="107000"/>
              </a:lnSpc>
              <a:spcAft>
                <a:spcPts val="800"/>
              </a:spcAft>
            </a:pPr>
            <a:r>
              <a:rPr lang="ar-EG" sz="7200" b="1" dirty="0">
                <a:solidFill>
                  <a:schemeClr val="tx1">
                    <a:lumMod val="65000"/>
                    <a:lumOff val="35000"/>
                  </a:schemeClr>
                </a:solidFill>
                <a:latin typeface="Calibri" panose="020F0502020204030204" pitchFamily="34" charset="0"/>
                <a:ea typeface="Calibri" panose="020F0502020204030204" pitchFamily="34" charset="0"/>
                <a:cs typeface="Adobe Arabic" panose="02040503050201020203" pitchFamily="18" charset="-78"/>
              </a:rPr>
              <a:t>انظر دليل المتدرب</a:t>
            </a:r>
            <a:endParaRPr lang="en-US" sz="4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83907199"/>
      </p:ext>
    </p:extLst>
  </p:cSld>
  <p:clrMapOvr>
    <a:overrideClrMapping bg1="lt1" tx1="dk1" bg2="lt2" tx2="dk2" accent1="accent1" accent2="accent2" accent3="accent3" accent4="accent4" accent5="accent5" accent6="accent6" hlink="hlink" folHlink="folHlink"/>
  </p:clrMapOvr>
</p:sld>
</file>

<file path=ppt/slides/slide1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147</a:t>
            </a:fld>
            <a:endParaRPr lang="ar-EG"/>
          </a:p>
        </p:txBody>
      </p:sp>
      <p:sp>
        <p:nvSpPr>
          <p:cNvPr id="12" name="Rectangle 11"/>
          <p:cNvSpPr/>
          <p:nvPr/>
        </p:nvSpPr>
        <p:spPr>
          <a:xfrm>
            <a:off x="6976672" y="254835"/>
            <a:ext cx="4880548" cy="1870640"/>
          </a:xfrm>
          <a:prstGeom prst="rect">
            <a:avLst/>
          </a:prstGeom>
        </p:spPr>
        <p:txBody>
          <a:bodyPr wrap="square">
            <a:spAutoFit/>
          </a:bodyPr>
          <a:lstStyle/>
          <a:p>
            <a:pPr algn="ctr" rtl="1">
              <a:lnSpc>
                <a:spcPct val="107000"/>
              </a:lnSpc>
              <a:spcAft>
                <a:spcPts val="800"/>
              </a:spcAft>
            </a:pPr>
            <a:r>
              <a:rPr lang="ar-SA" sz="5400" b="1" dirty="0">
                <a:solidFill>
                  <a:srgbClr val="C00000"/>
                </a:solidFill>
                <a:latin typeface="Calibri" panose="020F0502020204030204" pitchFamily="34" charset="0"/>
                <a:ea typeface="Calibri" panose="020F0502020204030204" pitchFamily="34" charset="0"/>
                <a:cs typeface="Adobe Arabic" panose="02040503050201020203" pitchFamily="18" charset="-78"/>
              </a:rPr>
              <a:t>تجارب بعض الدول العربية في حوكمة الشركات </a:t>
            </a:r>
            <a:endParaRPr lang="en-US" sz="3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p:cNvSpPr/>
          <p:nvPr/>
        </p:nvSpPr>
        <p:spPr>
          <a:xfrm>
            <a:off x="484301" y="1828075"/>
            <a:ext cx="4490332" cy="1277914"/>
          </a:xfrm>
          <a:prstGeom prst="rect">
            <a:avLst/>
          </a:prstGeom>
        </p:spPr>
        <p:txBody>
          <a:bodyPr wrap="none">
            <a:spAutoFit/>
          </a:bodyPr>
          <a:lstStyle/>
          <a:p>
            <a:pPr algn="ctr" rtl="1">
              <a:lnSpc>
                <a:spcPct val="107000"/>
              </a:lnSpc>
              <a:spcAft>
                <a:spcPts val="800"/>
              </a:spcAft>
            </a:pPr>
            <a:r>
              <a:rPr lang="ar-EG" sz="7200" b="1" dirty="0">
                <a:solidFill>
                  <a:schemeClr val="tx1">
                    <a:lumMod val="65000"/>
                    <a:lumOff val="35000"/>
                  </a:schemeClr>
                </a:solidFill>
                <a:latin typeface="Calibri" panose="020F0502020204030204" pitchFamily="34" charset="0"/>
                <a:ea typeface="Calibri" panose="020F0502020204030204" pitchFamily="34" charset="0"/>
                <a:cs typeface="Adobe Arabic" panose="02040503050201020203" pitchFamily="18" charset="-78"/>
              </a:rPr>
              <a:t>انظر دليل المتدرب</a:t>
            </a:r>
            <a:endParaRPr lang="en-US" sz="4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91567635"/>
      </p:ext>
    </p:extLst>
  </p:cSld>
  <p:clrMapOvr>
    <a:overrideClrMapping bg1="lt1" tx1="dk1" bg2="lt2" tx2="dk2" accent1="accent1" accent2="accent2" accent3="accent3" accent4="accent4" accent5="accent5" accent6="accent6" hlink="hlink" folHlink="folHlink"/>
  </p:clrMapOvr>
</p:sld>
</file>

<file path=ppt/slides/slide1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grpSp>
        <p:nvGrpSpPr>
          <p:cNvPr id="4" name="Group 3"/>
          <p:cNvGrpSpPr/>
          <p:nvPr/>
        </p:nvGrpSpPr>
        <p:grpSpPr>
          <a:xfrm>
            <a:off x="2458387" y="2458387"/>
            <a:ext cx="7060365" cy="2368446"/>
            <a:chOff x="2143593" y="329784"/>
            <a:chExt cx="7060365" cy="2368446"/>
          </a:xfrm>
        </p:grpSpPr>
        <p:sp>
          <p:nvSpPr>
            <p:cNvPr id="2" name="Rounded Rectangle 1"/>
            <p:cNvSpPr/>
            <p:nvPr/>
          </p:nvSpPr>
          <p:spPr>
            <a:xfrm>
              <a:off x="2143593" y="329784"/>
              <a:ext cx="7060365" cy="2368446"/>
            </a:xfrm>
            <a:prstGeom prst="roundRect">
              <a:avLst/>
            </a:prstGeom>
            <a:solidFill>
              <a:srgbClr val="97F8E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solidFill>
                    <a:prstClr val="black"/>
                  </a:solidFill>
                </a:ln>
                <a:solidFill>
                  <a:prstClr val="white"/>
                </a:solidFill>
                <a:effectLst/>
                <a:uLnTx/>
                <a:uFillTx/>
                <a:latin typeface="Calibri" panose="020F0502020204030204"/>
                <a:ea typeface="+mn-ea"/>
                <a:cs typeface="Arial" panose="020B0604020202020204" pitchFamily="34" charset="0"/>
              </a:endParaRPr>
            </a:p>
          </p:txBody>
        </p:sp>
        <p:sp>
          <p:nvSpPr>
            <p:cNvPr id="3" name="Rectangle 2">
              <a:extLst>
                <a:ext uri="{FF2B5EF4-FFF2-40B4-BE49-F238E27FC236}">
                  <a16:creationId xmlns:a16="http://schemas.microsoft.com/office/drawing/2014/main" id="{F2A0E101-7E83-4A4C-90C8-6E00DEA57B3C}"/>
                </a:ext>
              </a:extLst>
            </p:cNvPr>
            <p:cNvSpPr/>
            <p:nvPr/>
          </p:nvSpPr>
          <p:spPr>
            <a:xfrm>
              <a:off x="2390928" y="539646"/>
              <a:ext cx="6565693" cy="21585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Plain">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4000" b="1" i="0" u="none" strike="noStrike" kern="1200" cap="none" spc="0" normalizeH="0" baseline="0" noProof="0" dirty="0">
                  <a:ln w="9525" cap="rnd" cmpd="sng" algn="ctr">
                    <a:solidFill>
                      <a:prstClr val="black"/>
                    </a:solidFill>
                    <a:prstDash val="solid"/>
                    <a:bevel/>
                  </a:ln>
                  <a:solidFill>
                    <a:prstClr val="black"/>
                  </a:solidFill>
                  <a:effectLst/>
                  <a:uLnTx/>
                  <a:uFillTx/>
                  <a:latin typeface="Calibri" panose="020F0502020204030204" pitchFamily="34" charset="0"/>
                  <a:ea typeface="Calibri" panose="020F0502020204030204" pitchFamily="34" charset="0"/>
                  <a:cs typeface="Adobe Arabic" panose="02040503050201020203" pitchFamily="18" charset="-78"/>
                </a:rPr>
                <a:t>تطبيق الحوكمة والمراجعة الداخلية</a:t>
              </a:r>
              <a:br>
                <a:rPr kumimoji="0" lang="ar-EG" sz="4000" b="1" i="0" u="none" strike="noStrike" kern="1200" cap="none" spc="0" normalizeH="0" baseline="0" noProof="0" dirty="0">
                  <a:ln w="9525" cap="rnd" cmpd="sng" algn="ctr">
                    <a:solidFill>
                      <a:prstClr val="black"/>
                    </a:solidFill>
                    <a:prstDash val="solid"/>
                    <a:bevel/>
                  </a:ln>
                  <a:solidFill>
                    <a:prstClr val="black"/>
                  </a:solidFill>
                  <a:effectLst/>
                  <a:uLnTx/>
                  <a:uFillTx/>
                  <a:latin typeface="Calibri" panose="020F0502020204030204" pitchFamily="34" charset="0"/>
                  <a:ea typeface="Calibri" panose="020F0502020204030204" pitchFamily="34" charset="0"/>
                  <a:cs typeface="Adobe Arabic" panose="02040503050201020203" pitchFamily="18" charset="-78"/>
                </a:rPr>
              </a:br>
              <a:r>
                <a:rPr kumimoji="0" lang="ar-EG" sz="4000" b="1" i="0" u="none" strike="noStrike" kern="1200" cap="none" spc="0" normalizeH="0" baseline="0" noProof="0" dirty="0">
                  <a:ln w="9525" cap="rnd" cmpd="sng" algn="ctr">
                    <a:solidFill>
                      <a:prstClr val="black"/>
                    </a:solidFill>
                    <a:prstDash val="solid"/>
                    <a:bevel/>
                  </a:ln>
                  <a:solidFill>
                    <a:prstClr val="black"/>
                  </a:solidFill>
                  <a:effectLst/>
                  <a:uLnTx/>
                  <a:uFillTx/>
                  <a:latin typeface="Calibri" panose="020F0502020204030204" pitchFamily="34" charset="0"/>
                  <a:ea typeface="Calibri" panose="020F0502020204030204" pitchFamily="34" charset="0"/>
                  <a:cs typeface="Adobe Arabic" panose="02040503050201020203" pitchFamily="18" charset="-78"/>
                </a:rPr>
                <a:t>وإدارة مخاطر عدم الامتثال</a:t>
              </a:r>
              <a:endParaRPr kumimoji="0" lang="en-US" sz="1200" b="0" i="0" u="none" strike="noStrike" kern="1200" cap="none" spc="0" normalizeH="0" baseline="0" noProof="0" dirty="0">
                <a:ln w="9525" cap="rnd" cmpd="sng" algn="ctr">
                  <a:solidFill>
                    <a:prstClr val="black"/>
                  </a:solidFill>
                  <a:prstDash val="solid"/>
                  <a:beve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40340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0D9BBA53-0A99-2F86-D6F5-C8DDC369EA5B}"/>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DA599ABD-B912-120D-200F-E0909E5062C5}"/>
              </a:ext>
            </a:extLst>
          </p:cNvPr>
          <p:cNvSpPr/>
          <p:nvPr/>
        </p:nvSpPr>
        <p:spPr>
          <a:xfrm>
            <a:off x="7375621" y="-99471"/>
            <a:ext cx="4474710" cy="1323439"/>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حوكمة الشركات في السعودية ورؤية المملكة 2030</a:t>
            </a:r>
          </a:p>
        </p:txBody>
      </p:sp>
      <p:sp>
        <p:nvSpPr>
          <p:cNvPr id="3" name="Slide Number Placeholder 2">
            <a:extLst>
              <a:ext uri="{FF2B5EF4-FFF2-40B4-BE49-F238E27FC236}">
                <a16:creationId xmlns:a16="http://schemas.microsoft.com/office/drawing/2014/main" id="{85B368AE-E598-1C28-1825-11091F189924}"/>
              </a:ext>
            </a:extLst>
          </p:cNvPr>
          <p:cNvSpPr>
            <a:spLocks noGrp="1"/>
          </p:cNvSpPr>
          <p:nvPr>
            <p:ph type="sldNum" sz="quarter" idx="12"/>
          </p:nvPr>
        </p:nvSpPr>
        <p:spPr/>
        <p:txBody>
          <a:bodyPr/>
          <a:lstStyle/>
          <a:p>
            <a:fld id="{802A93DA-8321-490E-B7A0-7881EC602D96}" type="slidenum">
              <a:rPr lang="ar-EG" smtClean="0"/>
              <a:t>15</a:t>
            </a:fld>
            <a:endParaRPr lang="ar-EG"/>
          </a:p>
        </p:txBody>
      </p:sp>
      <p:grpSp>
        <p:nvGrpSpPr>
          <p:cNvPr id="2" name="Group 1">
            <a:extLst>
              <a:ext uri="{FF2B5EF4-FFF2-40B4-BE49-F238E27FC236}">
                <a16:creationId xmlns:a16="http://schemas.microsoft.com/office/drawing/2014/main" id="{765C211F-24BF-A5F9-AFDF-392D81C3FBB3}"/>
              </a:ext>
            </a:extLst>
          </p:cNvPr>
          <p:cNvGrpSpPr/>
          <p:nvPr/>
        </p:nvGrpSpPr>
        <p:grpSpPr>
          <a:xfrm>
            <a:off x="-1" y="214006"/>
            <a:ext cx="5391452" cy="889580"/>
            <a:chOff x="0" y="0"/>
            <a:chExt cx="3678172" cy="544426"/>
          </a:xfrm>
        </p:grpSpPr>
        <p:pic>
          <p:nvPicPr>
            <p:cNvPr id="4" name="Picture 3">
              <a:extLst>
                <a:ext uri="{FF2B5EF4-FFF2-40B4-BE49-F238E27FC236}">
                  <a16:creationId xmlns:a16="http://schemas.microsoft.com/office/drawing/2014/main" id="{54F6CD5F-B47C-662B-6533-474CF529622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406392" y="0"/>
              <a:ext cx="271780" cy="542290"/>
            </a:xfrm>
            <a:prstGeom prst="rect">
              <a:avLst/>
            </a:prstGeom>
          </p:spPr>
        </p:pic>
        <p:sp>
          <p:nvSpPr>
            <p:cNvPr id="5" name="Rectangle 4">
              <a:extLst>
                <a:ext uri="{FF2B5EF4-FFF2-40B4-BE49-F238E27FC236}">
                  <a16:creationId xmlns:a16="http://schemas.microsoft.com/office/drawing/2014/main" id="{E6FDD063-E5D9-F60E-77B8-C1C454EE44E7}"/>
                </a:ext>
              </a:extLst>
            </p:cNvPr>
            <p:cNvSpPr/>
            <p:nvPr/>
          </p:nvSpPr>
          <p:spPr>
            <a:xfrm>
              <a:off x="0" y="180870"/>
              <a:ext cx="3496379" cy="363556"/>
            </a:xfrm>
            <a:prstGeom prst="rect">
              <a:avLst/>
            </a:prstGeom>
          </p:spPr>
          <p:txBody>
            <a:bodyPr wrap="square">
              <a:noAutofit/>
            </a:bodyPr>
            <a:lstStyle/>
            <a:p>
              <a:pPr marL="0" marR="0" algn="justLow" rtl="1">
                <a:lnSpc>
                  <a:spcPct val="107000"/>
                </a:lnSpc>
                <a:spcAft>
                  <a:spcPts val="800"/>
                </a:spcAft>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ما هي فوائد حوكمة الشركات في السعودية؟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7" name="TextBox 6">
            <a:extLst>
              <a:ext uri="{FF2B5EF4-FFF2-40B4-BE49-F238E27FC236}">
                <a16:creationId xmlns:a16="http://schemas.microsoft.com/office/drawing/2014/main" id="{34A14C02-B8C4-474B-673C-13979DBB361D}"/>
              </a:ext>
            </a:extLst>
          </p:cNvPr>
          <p:cNvSpPr txBox="1"/>
          <p:nvPr/>
        </p:nvSpPr>
        <p:spPr>
          <a:xfrm>
            <a:off x="1420023" y="1239806"/>
            <a:ext cx="9049408" cy="1169551"/>
          </a:xfrm>
          <a:prstGeom prst="rect">
            <a:avLst/>
          </a:prstGeom>
          <a:noFill/>
        </p:spPr>
        <p:txBody>
          <a:bodyPr wrap="square">
            <a:spAutoFit/>
          </a:bodyPr>
          <a:lstStyle/>
          <a:p>
            <a:pPr algn="ctr" rtl="1">
              <a:lnSpc>
                <a:spcPct val="125000"/>
              </a:lnSpc>
            </a:pPr>
            <a:r>
              <a:rPr lang="ar-EG" sz="2800" b="1" dirty="0">
                <a:solidFill>
                  <a:srgbClr val="00B050"/>
                </a:solidFill>
                <a:effectLst/>
                <a:ea typeface="Calibri" panose="020F0502020204030204" pitchFamily="34" charset="0"/>
                <a:cs typeface="Sakkal Majalla" panose="02000000000000000000" pitchFamily="2" charset="-78"/>
              </a:rPr>
              <a:t>تساهم حوكمة الشركات في السعودية في تعزيز النمو الاقتصادي وجذب الاستثمارات للمملكة، حيث تتمثل فائدة تطبيق الحوكمة في الشركات في جوانب عديدة، أهمها ما يلي </a:t>
            </a:r>
            <a:endParaRPr lang="en-US" sz="3200" dirty="0">
              <a:solidFill>
                <a:srgbClr val="00B050"/>
              </a:solidFill>
            </a:endParaRPr>
          </a:p>
        </p:txBody>
      </p:sp>
      <p:grpSp>
        <p:nvGrpSpPr>
          <p:cNvPr id="8" name="Group 7">
            <a:extLst>
              <a:ext uri="{FF2B5EF4-FFF2-40B4-BE49-F238E27FC236}">
                <a16:creationId xmlns:a16="http://schemas.microsoft.com/office/drawing/2014/main" id="{7E198907-4D9E-80B8-D4CE-075872677FDA}"/>
              </a:ext>
            </a:extLst>
          </p:cNvPr>
          <p:cNvGrpSpPr/>
          <p:nvPr/>
        </p:nvGrpSpPr>
        <p:grpSpPr>
          <a:xfrm>
            <a:off x="58584" y="2559442"/>
            <a:ext cx="4160837" cy="2099126"/>
            <a:chOff x="119336" y="2132856"/>
            <a:chExt cx="4160837" cy="2099126"/>
          </a:xfrm>
        </p:grpSpPr>
        <p:pic>
          <p:nvPicPr>
            <p:cNvPr id="10" name="Picture 9">
              <a:extLst>
                <a:ext uri="{FF2B5EF4-FFF2-40B4-BE49-F238E27FC236}">
                  <a16:creationId xmlns:a16="http://schemas.microsoft.com/office/drawing/2014/main" id="{25386486-834C-4E74-0832-F2767FF1D3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36" y="2132856"/>
              <a:ext cx="4160837" cy="2099126"/>
            </a:xfrm>
            <a:prstGeom prst="rect">
              <a:avLst/>
            </a:prstGeom>
          </p:spPr>
        </p:pic>
        <p:sp>
          <p:nvSpPr>
            <p:cNvPr id="11" name="Rectangle 10">
              <a:extLst>
                <a:ext uri="{FF2B5EF4-FFF2-40B4-BE49-F238E27FC236}">
                  <a16:creationId xmlns:a16="http://schemas.microsoft.com/office/drawing/2014/main" id="{5839ABE6-4436-EFF7-0CA7-94DFDB533B09}"/>
                </a:ext>
              </a:extLst>
            </p:cNvPr>
            <p:cNvSpPr/>
            <p:nvPr/>
          </p:nvSpPr>
          <p:spPr>
            <a:xfrm>
              <a:off x="1330139" y="2669450"/>
              <a:ext cx="2309350" cy="1154162"/>
            </a:xfrm>
            <a:prstGeom prst="rect">
              <a:avLst/>
            </a:prstGeom>
          </p:spPr>
          <p:txBody>
            <a:bodyPr wrap="square">
              <a:spAutoFit/>
            </a:bodyPr>
            <a:lstStyle/>
            <a:p>
              <a:pPr algn="ctr">
                <a:lnSpc>
                  <a:spcPct val="150000"/>
                </a:lnSpc>
                <a:spcAft>
                  <a:spcPts val="1000"/>
                </a:spcAft>
              </a:pPr>
              <a:r>
                <a:rPr lang="ar-EG" sz="2400" b="1" dirty="0">
                  <a:solidFill>
                    <a:prstClr val="black"/>
                  </a:solidFill>
                  <a:latin typeface="Sakkal Majalla" panose="02000000000000000000" pitchFamily="2" charset="-78"/>
                  <a:ea typeface="GE SS Text Medium" panose="020A0503020102020204" pitchFamily="18" charset="-78"/>
                  <a:cs typeface="Sakkal Majalla" panose="02000000000000000000" pitchFamily="2" charset="-78"/>
                </a:rPr>
                <a:t>رفع مستوى كفاءة الاقتصاد</a:t>
              </a:r>
            </a:p>
          </p:txBody>
        </p:sp>
      </p:grpSp>
      <p:grpSp>
        <p:nvGrpSpPr>
          <p:cNvPr id="12" name="Group 11">
            <a:extLst>
              <a:ext uri="{FF2B5EF4-FFF2-40B4-BE49-F238E27FC236}">
                <a16:creationId xmlns:a16="http://schemas.microsoft.com/office/drawing/2014/main" id="{8B81E329-16CB-669D-F276-D5A1C7BAAEA9}"/>
              </a:ext>
            </a:extLst>
          </p:cNvPr>
          <p:cNvGrpSpPr/>
          <p:nvPr/>
        </p:nvGrpSpPr>
        <p:grpSpPr>
          <a:xfrm>
            <a:off x="2652994" y="4658207"/>
            <a:ext cx="4210912" cy="2075380"/>
            <a:chOff x="2713746" y="4231621"/>
            <a:chExt cx="4210912" cy="2075380"/>
          </a:xfrm>
        </p:grpSpPr>
        <p:pic>
          <p:nvPicPr>
            <p:cNvPr id="13" name="Picture 12">
              <a:extLst>
                <a:ext uri="{FF2B5EF4-FFF2-40B4-BE49-F238E27FC236}">
                  <a16:creationId xmlns:a16="http://schemas.microsoft.com/office/drawing/2014/main" id="{9A90F6DB-2759-0363-7BC9-F25707792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3746" y="4231621"/>
              <a:ext cx="4210912" cy="2075380"/>
            </a:xfrm>
            <a:prstGeom prst="rect">
              <a:avLst/>
            </a:prstGeom>
          </p:spPr>
        </p:pic>
        <p:sp>
          <p:nvSpPr>
            <p:cNvPr id="14" name="Rectangle 13">
              <a:extLst>
                <a:ext uri="{FF2B5EF4-FFF2-40B4-BE49-F238E27FC236}">
                  <a16:creationId xmlns:a16="http://schemas.microsoft.com/office/drawing/2014/main" id="{C15F410F-4F46-E84D-3354-4251C7E7FE2B}"/>
                </a:ext>
              </a:extLst>
            </p:cNvPr>
            <p:cNvSpPr/>
            <p:nvPr/>
          </p:nvSpPr>
          <p:spPr>
            <a:xfrm>
              <a:off x="4201087" y="5072518"/>
              <a:ext cx="2103858" cy="461665"/>
            </a:xfrm>
            <a:prstGeom prst="rect">
              <a:avLst/>
            </a:prstGeom>
          </p:spPr>
          <p:txBody>
            <a:bodyPr wrap="square">
              <a:spAutoFit/>
            </a:bodyPr>
            <a:lstStyle/>
            <a:p>
              <a:pPr algn="ctr">
                <a:spcAft>
                  <a:spcPts val="1000"/>
                </a:spcAft>
              </a:pPr>
              <a:r>
                <a:rPr lang="ar-EG" sz="2400" b="1" dirty="0">
                  <a:solidFill>
                    <a:prstClr val="black"/>
                  </a:solidFill>
                  <a:latin typeface="Sakkal Majalla" panose="02000000000000000000" pitchFamily="2" charset="-78"/>
                  <a:ea typeface="GE SS Text Medium" panose="020A0503020102020204" pitchFamily="18" charset="-78"/>
                  <a:cs typeface="Sakkal Majalla" panose="02000000000000000000" pitchFamily="2" charset="-78"/>
                </a:rPr>
                <a:t>تحسين أداء الشركات</a:t>
              </a:r>
            </a:p>
          </p:txBody>
        </p:sp>
      </p:grpSp>
      <p:grpSp>
        <p:nvGrpSpPr>
          <p:cNvPr id="15" name="Group 14">
            <a:extLst>
              <a:ext uri="{FF2B5EF4-FFF2-40B4-BE49-F238E27FC236}">
                <a16:creationId xmlns:a16="http://schemas.microsoft.com/office/drawing/2014/main" id="{BC74BB62-976A-764E-3EC7-6181D5EF4040}"/>
              </a:ext>
            </a:extLst>
          </p:cNvPr>
          <p:cNvGrpSpPr/>
          <p:nvPr/>
        </p:nvGrpSpPr>
        <p:grpSpPr>
          <a:xfrm>
            <a:off x="5247403" y="2688027"/>
            <a:ext cx="4256436" cy="2099127"/>
            <a:chOff x="5308155" y="2261441"/>
            <a:chExt cx="4256436" cy="2099127"/>
          </a:xfrm>
        </p:grpSpPr>
        <p:pic>
          <p:nvPicPr>
            <p:cNvPr id="16" name="Picture 15">
              <a:extLst>
                <a:ext uri="{FF2B5EF4-FFF2-40B4-BE49-F238E27FC236}">
                  <a16:creationId xmlns:a16="http://schemas.microsoft.com/office/drawing/2014/main" id="{39DA8CB9-8B54-70D2-BC1A-17E5608206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8155" y="2261441"/>
              <a:ext cx="4256436" cy="2099127"/>
            </a:xfrm>
            <a:prstGeom prst="rect">
              <a:avLst/>
            </a:prstGeom>
          </p:spPr>
        </p:pic>
        <p:sp>
          <p:nvSpPr>
            <p:cNvPr id="17" name="Rectangle 16">
              <a:extLst>
                <a:ext uri="{FF2B5EF4-FFF2-40B4-BE49-F238E27FC236}">
                  <a16:creationId xmlns:a16="http://schemas.microsoft.com/office/drawing/2014/main" id="{6070743E-BCC8-6D1C-AB76-6661D4831D95}"/>
                </a:ext>
              </a:extLst>
            </p:cNvPr>
            <p:cNvSpPr/>
            <p:nvPr/>
          </p:nvSpPr>
          <p:spPr>
            <a:xfrm>
              <a:off x="7042537" y="2843008"/>
              <a:ext cx="1786053" cy="1200329"/>
            </a:xfrm>
            <a:prstGeom prst="rect">
              <a:avLst/>
            </a:prstGeom>
          </p:spPr>
          <p:txBody>
            <a:bodyPr wrap="square">
              <a:spAutoFit/>
            </a:bodyPr>
            <a:lstStyle/>
            <a:p>
              <a:pPr algn="ctr">
                <a:spcAft>
                  <a:spcPts val="1000"/>
                </a:spcAft>
              </a:pPr>
              <a:r>
                <a:rPr lang="ar-EG" sz="2400" b="1" dirty="0">
                  <a:solidFill>
                    <a:prstClr val="black"/>
                  </a:solidFill>
                  <a:latin typeface="Sakkal Majalla" panose="02000000000000000000" pitchFamily="2" charset="-78"/>
                  <a:ea typeface="GE SS Text Medium" panose="020A0503020102020204" pitchFamily="18" charset="-78"/>
                  <a:cs typeface="Sakkal Majalla" panose="02000000000000000000" pitchFamily="2" charset="-78"/>
                </a:rPr>
                <a:t>حماية استثمارات المستثمرين وحملة الأسهم </a:t>
              </a:r>
            </a:p>
          </p:txBody>
        </p:sp>
      </p:grpSp>
      <p:grpSp>
        <p:nvGrpSpPr>
          <p:cNvPr id="18" name="Group 17">
            <a:extLst>
              <a:ext uri="{FF2B5EF4-FFF2-40B4-BE49-F238E27FC236}">
                <a16:creationId xmlns:a16="http://schemas.microsoft.com/office/drawing/2014/main" id="{DCBB6E06-AE74-7363-E212-FB4BE7E10FB2}"/>
              </a:ext>
            </a:extLst>
          </p:cNvPr>
          <p:cNvGrpSpPr/>
          <p:nvPr/>
        </p:nvGrpSpPr>
        <p:grpSpPr>
          <a:xfrm>
            <a:off x="7874812" y="4799022"/>
            <a:ext cx="4256436" cy="2008892"/>
            <a:chOff x="7935564" y="4372436"/>
            <a:chExt cx="4256436" cy="2008892"/>
          </a:xfrm>
        </p:grpSpPr>
        <p:pic>
          <p:nvPicPr>
            <p:cNvPr id="19" name="Picture 18">
              <a:extLst>
                <a:ext uri="{FF2B5EF4-FFF2-40B4-BE49-F238E27FC236}">
                  <a16:creationId xmlns:a16="http://schemas.microsoft.com/office/drawing/2014/main" id="{BDBAF155-6F20-0973-046B-C5A33B16A85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35564" y="4372436"/>
              <a:ext cx="4256436" cy="2008892"/>
            </a:xfrm>
            <a:prstGeom prst="rect">
              <a:avLst/>
            </a:prstGeom>
          </p:spPr>
        </p:pic>
        <p:sp>
          <p:nvSpPr>
            <p:cNvPr id="20" name="Rectangle 19">
              <a:extLst>
                <a:ext uri="{FF2B5EF4-FFF2-40B4-BE49-F238E27FC236}">
                  <a16:creationId xmlns:a16="http://schemas.microsoft.com/office/drawing/2014/main" id="{9FD7D02B-5156-D11E-90EA-7FF06F64FF5B}"/>
                </a:ext>
              </a:extLst>
            </p:cNvPr>
            <p:cNvSpPr/>
            <p:nvPr/>
          </p:nvSpPr>
          <p:spPr>
            <a:xfrm>
              <a:off x="9673728" y="4638218"/>
              <a:ext cx="1912651" cy="1477328"/>
            </a:xfrm>
            <a:prstGeom prst="rect">
              <a:avLst/>
            </a:prstGeom>
          </p:spPr>
          <p:txBody>
            <a:bodyPr wrap="square">
              <a:spAutoFit/>
            </a:bodyPr>
            <a:lstStyle/>
            <a:p>
              <a:pPr algn="ctr">
                <a:lnSpc>
                  <a:spcPct val="125000"/>
                </a:lnSpc>
                <a:spcAft>
                  <a:spcPts val="1000"/>
                </a:spcAft>
              </a:pPr>
              <a:r>
                <a:rPr lang="ar-EG" sz="2400" b="1" dirty="0">
                  <a:solidFill>
                    <a:prstClr val="black"/>
                  </a:solidFill>
                  <a:latin typeface="Sakkal Majalla" panose="02000000000000000000" pitchFamily="2" charset="-78"/>
                  <a:ea typeface="GE SS Text Medium" panose="020A0503020102020204" pitchFamily="18" charset="-78"/>
                  <a:cs typeface="Sakkal Majalla" panose="02000000000000000000" pitchFamily="2" charset="-78"/>
                </a:rPr>
                <a:t>وأخيرًا تسعى الحوكمة إلى حماية أصحاب المصالح</a:t>
              </a:r>
            </a:p>
          </p:txBody>
        </p:sp>
      </p:grpSp>
    </p:spTree>
    <p:extLst>
      <p:ext uri="{BB962C8B-B14F-4D97-AF65-F5344CB8AC3E}">
        <p14:creationId xmlns:p14="http://schemas.microsoft.com/office/powerpoint/2010/main" val="10211584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 calcmode="lin" valueType="num">
                                      <p:cBhvr>
                                        <p:cTn id="39" dur="500" fill="hold"/>
                                        <p:tgtEl>
                                          <p:spTgt spid="15"/>
                                        </p:tgtEl>
                                        <p:attrNameLst>
                                          <p:attrName>style.rotation</p:attrName>
                                        </p:attrNameLst>
                                      </p:cBhvr>
                                      <p:tavLst>
                                        <p:tav tm="0">
                                          <p:val>
                                            <p:fltVal val="360"/>
                                          </p:val>
                                        </p:tav>
                                        <p:tav tm="100000">
                                          <p:val>
                                            <p:fltVal val="0"/>
                                          </p:val>
                                        </p:tav>
                                      </p:tavLst>
                                    </p:anim>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style.rotation</p:attrName>
                                        </p:attrNameLst>
                                      </p:cBhvr>
                                      <p:tavLst>
                                        <p:tav tm="0">
                                          <p:val>
                                            <p:fltVal val="360"/>
                                          </p:val>
                                        </p:tav>
                                        <p:tav tm="100000">
                                          <p:val>
                                            <p:fltVal val="0"/>
                                          </p:val>
                                        </p:tav>
                                      </p:tavLst>
                                    </p:anim>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5D552-85DF-CCAD-E9D9-D8C5EB34E48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F382CCE-D526-4B24-8237-DF7776C8A330}"/>
              </a:ext>
            </a:extLst>
          </p:cNvPr>
          <p:cNvSpPr txBox="1"/>
          <p:nvPr/>
        </p:nvSpPr>
        <p:spPr>
          <a:xfrm>
            <a:off x="6663559" y="2657339"/>
            <a:ext cx="4791310"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أهم أهداف حوكمة الشركات في السعودية</a:t>
            </a:r>
          </a:p>
        </p:txBody>
      </p:sp>
      <p:sp>
        <p:nvSpPr>
          <p:cNvPr id="3" name="Slide Number Placeholder 2">
            <a:extLst>
              <a:ext uri="{FF2B5EF4-FFF2-40B4-BE49-F238E27FC236}">
                <a16:creationId xmlns:a16="http://schemas.microsoft.com/office/drawing/2014/main" id="{47BBCD3D-3689-BED1-9F13-BF3145BD923A}"/>
              </a:ext>
            </a:extLst>
          </p:cNvPr>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a:extLst>
              <a:ext uri="{FF2B5EF4-FFF2-40B4-BE49-F238E27FC236}">
                <a16:creationId xmlns:a16="http://schemas.microsoft.com/office/drawing/2014/main" id="{555CD5D5-9442-4E08-2F4E-1E9F9FE41FE2}"/>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2280613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1AE23CFC-6AE3-2CEE-EBB2-03572FE0637D}"/>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15386C2-D1F5-D5A1-D9E9-F327BA7BF017}"/>
              </a:ext>
            </a:extLst>
          </p:cNvPr>
          <p:cNvSpPr/>
          <p:nvPr/>
        </p:nvSpPr>
        <p:spPr>
          <a:xfrm>
            <a:off x="7207456" y="163288"/>
            <a:ext cx="4474710"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أهم أهداف حوكمة الشركات في السعودية</a:t>
            </a:r>
          </a:p>
        </p:txBody>
      </p:sp>
      <p:sp>
        <p:nvSpPr>
          <p:cNvPr id="3" name="Slide Number Placeholder 2">
            <a:extLst>
              <a:ext uri="{FF2B5EF4-FFF2-40B4-BE49-F238E27FC236}">
                <a16:creationId xmlns:a16="http://schemas.microsoft.com/office/drawing/2014/main" id="{1A597AD7-ACA1-905C-1C13-0492A4B04CD5}"/>
              </a:ext>
            </a:extLst>
          </p:cNvPr>
          <p:cNvSpPr>
            <a:spLocks noGrp="1"/>
          </p:cNvSpPr>
          <p:nvPr>
            <p:ph type="sldNum" sz="quarter" idx="12"/>
          </p:nvPr>
        </p:nvSpPr>
        <p:spPr/>
        <p:txBody>
          <a:bodyPr/>
          <a:lstStyle/>
          <a:p>
            <a:fld id="{802A93DA-8321-490E-B7A0-7881EC602D96}" type="slidenum">
              <a:rPr lang="ar-EG" smtClean="0"/>
              <a:t>17</a:t>
            </a:fld>
            <a:endParaRPr lang="ar-EG"/>
          </a:p>
        </p:txBody>
      </p:sp>
      <p:grpSp>
        <p:nvGrpSpPr>
          <p:cNvPr id="2" name="Group 1">
            <a:extLst>
              <a:ext uri="{FF2B5EF4-FFF2-40B4-BE49-F238E27FC236}">
                <a16:creationId xmlns:a16="http://schemas.microsoft.com/office/drawing/2014/main" id="{E8B0CB74-8DA5-45A2-34E9-FECE287BDFB8}"/>
              </a:ext>
            </a:extLst>
          </p:cNvPr>
          <p:cNvGrpSpPr/>
          <p:nvPr/>
        </p:nvGrpSpPr>
        <p:grpSpPr>
          <a:xfrm>
            <a:off x="406105" y="1256985"/>
            <a:ext cx="11785895" cy="5359078"/>
            <a:chOff x="406105" y="868102"/>
            <a:chExt cx="11785895" cy="5359078"/>
          </a:xfrm>
        </p:grpSpPr>
        <p:grpSp>
          <p:nvGrpSpPr>
            <p:cNvPr id="4" name="Group 3">
              <a:extLst>
                <a:ext uri="{FF2B5EF4-FFF2-40B4-BE49-F238E27FC236}">
                  <a16:creationId xmlns:a16="http://schemas.microsoft.com/office/drawing/2014/main" id="{C9F4E594-4DF0-515E-CB4C-76D58420F497}"/>
                </a:ext>
              </a:extLst>
            </p:cNvPr>
            <p:cNvGrpSpPr/>
            <p:nvPr/>
          </p:nvGrpSpPr>
          <p:grpSpPr>
            <a:xfrm>
              <a:off x="10895634" y="868102"/>
              <a:ext cx="1296366" cy="5359078"/>
              <a:chOff x="8437944" y="1215342"/>
              <a:chExt cx="1296366" cy="5359078"/>
            </a:xfrm>
          </p:grpSpPr>
          <p:pic>
            <p:nvPicPr>
              <p:cNvPr id="8" name="Picture 7">
                <a:extLst>
                  <a:ext uri="{FF2B5EF4-FFF2-40B4-BE49-F238E27FC236}">
                    <a16:creationId xmlns:a16="http://schemas.microsoft.com/office/drawing/2014/main" id="{B42C1797-C026-A734-0601-A6B6B49DA94E}"/>
                  </a:ext>
                </a:extLst>
              </p:cNvPr>
              <p:cNvPicPr>
                <a:picLocks noChangeAspect="1"/>
              </p:cNvPicPr>
              <p:nvPr/>
            </p:nvPicPr>
            <p:blipFill rotWithShape="1">
              <a:blip r:embed="rId3">
                <a:clrChange>
                  <a:clrFrom>
                    <a:srgbClr val="EBF0F3"/>
                  </a:clrFrom>
                  <a:clrTo>
                    <a:srgbClr val="EBF0F3">
                      <a:alpha val="0"/>
                    </a:srgbClr>
                  </a:clrTo>
                </a:clrChange>
              </a:blip>
              <a:srcRect l="20299" t="6447" r="66091" b="9200"/>
              <a:stretch/>
            </p:blipFill>
            <p:spPr>
              <a:xfrm flipH="1">
                <a:off x="8437944" y="1215342"/>
                <a:ext cx="1296366" cy="5359078"/>
              </a:xfrm>
              <a:prstGeom prst="rect">
                <a:avLst/>
              </a:prstGeom>
            </p:spPr>
          </p:pic>
          <p:sp>
            <p:nvSpPr>
              <p:cNvPr id="10" name="Rectangle 9">
                <a:extLst>
                  <a:ext uri="{FF2B5EF4-FFF2-40B4-BE49-F238E27FC236}">
                    <a16:creationId xmlns:a16="http://schemas.microsoft.com/office/drawing/2014/main" id="{E3D58958-12A3-588C-DE5D-16B5203B26FC}"/>
                  </a:ext>
                </a:extLst>
              </p:cNvPr>
              <p:cNvSpPr/>
              <p:nvPr/>
            </p:nvSpPr>
            <p:spPr>
              <a:xfrm>
                <a:off x="8738885" y="2210765"/>
                <a:ext cx="659757" cy="300942"/>
              </a:xfrm>
              <a:prstGeom prst="rect">
                <a:avLst/>
              </a:prstGeom>
              <a:solidFill>
                <a:srgbClr val="61C2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id="{86FA451D-EC19-D4C2-F53F-8A8E59C41D0B}"/>
                  </a:ext>
                </a:extLst>
              </p:cNvPr>
              <p:cNvSpPr/>
              <p:nvPr/>
            </p:nvSpPr>
            <p:spPr>
              <a:xfrm>
                <a:off x="8715735" y="3402957"/>
                <a:ext cx="659757" cy="300942"/>
              </a:xfrm>
              <a:prstGeom prst="rect">
                <a:avLst/>
              </a:prstGeom>
              <a:solidFill>
                <a:srgbClr val="847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2" name="Rectangle 11">
                <a:extLst>
                  <a:ext uri="{FF2B5EF4-FFF2-40B4-BE49-F238E27FC236}">
                    <a16:creationId xmlns:a16="http://schemas.microsoft.com/office/drawing/2014/main" id="{12BE3AE2-AA18-D0E2-305A-B4862261A42D}"/>
                  </a:ext>
                </a:extLst>
              </p:cNvPr>
              <p:cNvSpPr/>
              <p:nvPr/>
            </p:nvSpPr>
            <p:spPr>
              <a:xfrm>
                <a:off x="8727310" y="4583574"/>
                <a:ext cx="659757" cy="300942"/>
              </a:xfrm>
              <a:prstGeom prst="rect">
                <a:avLst/>
              </a:prstGeom>
              <a:solidFill>
                <a:srgbClr val="EF4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a16="http://schemas.microsoft.com/office/drawing/2014/main" id="{B9A93362-F17E-30D5-B9A0-C81924671A75}"/>
                  </a:ext>
                </a:extLst>
              </p:cNvPr>
              <p:cNvSpPr/>
              <p:nvPr/>
            </p:nvSpPr>
            <p:spPr>
              <a:xfrm>
                <a:off x="8727310" y="5764191"/>
                <a:ext cx="659757" cy="300942"/>
              </a:xfrm>
              <a:prstGeom prst="rect">
                <a:avLst/>
              </a:prstGeom>
              <a:solidFill>
                <a:srgbClr val="FCB2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grpSp>
        <p:grpSp>
          <p:nvGrpSpPr>
            <p:cNvPr id="5" name="Group 4">
              <a:extLst>
                <a:ext uri="{FF2B5EF4-FFF2-40B4-BE49-F238E27FC236}">
                  <a16:creationId xmlns:a16="http://schemas.microsoft.com/office/drawing/2014/main" id="{DA0630A0-847C-DEA1-9C24-1E5937D7C44B}"/>
                </a:ext>
              </a:extLst>
            </p:cNvPr>
            <p:cNvGrpSpPr/>
            <p:nvPr/>
          </p:nvGrpSpPr>
          <p:grpSpPr>
            <a:xfrm>
              <a:off x="406105" y="1223365"/>
              <a:ext cx="11212947" cy="1477328"/>
              <a:chOff x="406105" y="1223365"/>
              <a:chExt cx="11212947" cy="1477328"/>
            </a:xfrm>
          </p:grpSpPr>
          <p:sp>
            <p:nvSpPr>
              <p:cNvPr id="6" name="Rectangle 5">
                <a:extLst>
                  <a:ext uri="{FF2B5EF4-FFF2-40B4-BE49-F238E27FC236}">
                    <a16:creationId xmlns:a16="http://schemas.microsoft.com/office/drawing/2014/main" id="{F7101191-5279-9D44-7403-8E9E5FF77281}"/>
                  </a:ext>
                </a:extLst>
              </p:cNvPr>
              <p:cNvSpPr/>
              <p:nvPr/>
            </p:nvSpPr>
            <p:spPr>
              <a:xfrm>
                <a:off x="406105" y="1223365"/>
                <a:ext cx="10633729" cy="1477328"/>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وضع نظام يتم من خلاله توجيه الشركات والتحكم فيها، ومساعدة أعضاء مجلس الإدارة على تحديد الأهداف الاستراتيجية للشركة، وتوفير القيادات التنفيذية المناسبة، والإشراف على إدارة الأعمال وتقديم التقارير للمساهمين حول إشرافهم</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7" name="Rectangle 6">
                <a:extLst>
                  <a:ext uri="{FF2B5EF4-FFF2-40B4-BE49-F238E27FC236}">
                    <a16:creationId xmlns:a16="http://schemas.microsoft.com/office/drawing/2014/main" id="{FA24EC2B-FA55-A044-1E87-CC25A857DAFF}"/>
                  </a:ext>
                </a:extLst>
              </p:cNvPr>
              <p:cNvSpPr/>
              <p:nvPr/>
            </p:nvSpPr>
            <p:spPr>
              <a:xfrm>
                <a:off x="11209116" y="162335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1</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grpSp>
        <p:nvGrpSpPr>
          <p:cNvPr id="14" name="Group 13">
            <a:extLst>
              <a:ext uri="{FF2B5EF4-FFF2-40B4-BE49-F238E27FC236}">
                <a16:creationId xmlns:a16="http://schemas.microsoft.com/office/drawing/2014/main" id="{F2DE44D5-BFB6-B2D9-0E38-E50359A94A11}"/>
              </a:ext>
            </a:extLst>
          </p:cNvPr>
          <p:cNvGrpSpPr/>
          <p:nvPr/>
        </p:nvGrpSpPr>
        <p:grpSpPr>
          <a:xfrm>
            <a:off x="412376" y="3061190"/>
            <a:ext cx="11206676" cy="1015663"/>
            <a:chOff x="412376" y="1437345"/>
            <a:chExt cx="11206676" cy="1015663"/>
          </a:xfrm>
        </p:grpSpPr>
        <p:sp>
          <p:nvSpPr>
            <p:cNvPr id="15" name="Rectangle 14">
              <a:extLst>
                <a:ext uri="{FF2B5EF4-FFF2-40B4-BE49-F238E27FC236}">
                  <a16:creationId xmlns:a16="http://schemas.microsoft.com/office/drawing/2014/main" id="{B98C80B0-C25A-3356-835A-8E53C2C5DC4F}"/>
                </a:ext>
              </a:extLst>
            </p:cNvPr>
            <p:cNvSpPr/>
            <p:nvPr/>
          </p:nvSpPr>
          <p:spPr>
            <a:xfrm>
              <a:off x="412376" y="1437345"/>
              <a:ext cx="10633729"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تعزيز عملية صنع القرارات التي يتم إدارتها بشكل جيد وخاضع للمساءلة على جميع مستويات الشركة، حيث يجب أن يفهم كل موظف أو عامل جديد مسؤولياته، بما في ذلك ما هو متوقع وممنوع</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16" name="Rectangle 15">
              <a:extLst>
                <a:ext uri="{FF2B5EF4-FFF2-40B4-BE49-F238E27FC236}">
                  <a16:creationId xmlns:a16="http://schemas.microsoft.com/office/drawing/2014/main" id="{B06B18C1-C0AE-5D90-3682-C1F1553D13A4}"/>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2</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nvGrpSpPr>
          <p:cNvPr id="17" name="Group 16">
            <a:extLst>
              <a:ext uri="{FF2B5EF4-FFF2-40B4-BE49-F238E27FC236}">
                <a16:creationId xmlns:a16="http://schemas.microsoft.com/office/drawing/2014/main" id="{0D721D44-D612-F308-F4AD-D431F1C6E0EF}"/>
              </a:ext>
            </a:extLst>
          </p:cNvPr>
          <p:cNvGrpSpPr/>
          <p:nvPr/>
        </p:nvGrpSpPr>
        <p:grpSpPr>
          <a:xfrm>
            <a:off x="394530" y="4395994"/>
            <a:ext cx="11224522" cy="567709"/>
            <a:chOff x="394530" y="1600206"/>
            <a:chExt cx="11224522" cy="567709"/>
          </a:xfrm>
        </p:grpSpPr>
        <p:sp>
          <p:nvSpPr>
            <p:cNvPr id="18" name="Rectangle 17">
              <a:extLst>
                <a:ext uri="{FF2B5EF4-FFF2-40B4-BE49-F238E27FC236}">
                  <a16:creationId xmlns:a16="http://schemas.microsoft.com/office/drawing/2014/main" id="{AEAE66A1-7FF0-69FD-CE5E-16022DD220E5}"/>
                </a:ext>
              </a:extLst>
            </p:cNvPr>
            <p:cNvSpPr/>
            <p:nvPr/>
          </p:nvSpPr>
          <p:spPr>
            <a:xfrm>
              <a:off x="394530" y="1613917"/>
              <a:ext cx="10633729" cy="553998"/>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تسهيل الإدارة الفعالة والحكيمة التي تساهم بشكل رئيسي في تحقيق نجاح طويل الأجل للشركة</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19" name="Rectangle 18">
              <a:extLst>
                <a:ext uri="{FF2B5EF4-FFF2-40B4-BE49-F238E27FC236}">
                  <a16:creationId xmlns:a16="http://schemas.microsoft.com/office/drawing/2014/main" id="{37D7E386-15CD-2A23-3F65-489859A6D240}"/>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3</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nvGrpSpPr>
          <p:cNvPr id="20" name="Group 19">
            <a:extLst>
              <a:ext uri="{FF2B5EF4-FFF2-40B4-BE49-F238E27FC236}">
                <a16:creationId xmlns:a16="http://schemas.microsoft.com/office/drawing/2014/main" id="{51B19898-63AF-17D4-3600-A5ECE7A1BE06}"/>
              </a:ext>
            </a:extLst>
          </p:cNvPr>
          <p:cNvGrpSpPr/>
          <p:nvPr/>
        </p:nvGrpSpPr>
        <p:grpSpPr>
          <a:xfrm>
            <a:off x="376929" y="5585169"/>
            <a:ext cx="11250805" cy="559609"/>
            <a:chOff x="368247" y="1594595"/>
            <a:chExt cx="11250805" cy="559609"/>
          </a:xfrm>
        </p:grpSpPr>
        <p:sp>
          <p:nvSpPr>
            <p:cNvPr id="21" name="Rectangle 20">
              <a:extLst>
                <a:ext uri="{FF2B5EF4-FFF2-40B4-BE49-F238E27FC236}">
                  <a16:creationId xmlns:a16="http://schemas.microsoft.com/office/drawing/2014/main" id="{8BB19BD0-AC1F-F685-B13C-C18931C30B19}"/>
                </a:ext>
              </a:extLst>
            </p:cNvPr>
            <p:cNvSpPr/>
            <p:nvPr/>
          </p:nvSpPr>
          <p:spPr>
            <a:xfrm>
              <a:off x="368247" y="1594595"/>
              <a:ext cx="10642411" cy="553998"/>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خلق بيئة استثمارية مستقرة ذات مسؤولية، وقادرة على حماية ممتلكات المساهمين والمستثمرين</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22" name="Rectangle 21">
              <a:extLst>
                <a:ext uri="{FF2B5EF4-FFF2-40B4-BE49-F238E27FC236}">
                  <a16:creationId xmlns:a16="http://schemas.microsoft.com/office/drawing/2014/main" id="{7B97F742-7D38-7088-EDCE-56C271C37DD9}"/>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4</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pic>
        <p:nvPicPr>
          <p:cNvPr id="23" name="Picture 22" descr="Business People Concept">
            <a:extLst>
              <a:ext uri="{FF2B5EF4-FFF2-40B4-BE49-F238E27FC236}">
                <a16:creationId xmlns:a16="http://schemas.microsoft.com/office/drawing/2014/main" id="{CC59F035-4C1B-6302-8699-CC7BD3AC3A82}"/>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6319" t="16858" r="5371" b="6003"/>
          <a:stretch/>
        </p:blipFill>
        <p:spPr bwMode="auto">
          <a:xfrm>
            <a:off x="293941" y="3830650"/>
            <a:ext cx="2329564" cy="252570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923447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par>
                                <p:cTn id="18" presetID="16" presetClass="entr" presetSubtype="21"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9B76CD0E-33E2-2452-3020-3839FB4EAA87}"/>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1494F1B4-7AB6-779E-A310-B9D809BEBBA5}"/>
              </a:ext>
            </a:extLst>
          </p:cNvPr>
          <p:cNvSpPr/>
          <p:nvPr/>
        </p:nvSpPr>
        <p:spPr>
          <a:xfrm>
            <a:off x="7207456" y="163288"/>
            <a:ext cx="4474710"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أهم أهداف حوكمة الشركات في السعودية</a:t>
            </a:r>
          </a:p>
        </p:txBody>
      </p:sp>
      <p:sp>
        <p:nvSpPr>
          <p:cNvPr id="3" name="Slide Number Placeholder 2">
            <a:extLst>
              <a:ext uri="{FF2B5EF4-FFF2-40B4-BE49-F238E27FC236}">
                <a16:creationId xmlns:a16="http://schemas.microsoft.com/office/drawing/2014/main" id="{5D5784B2-D8D9-17FF-A4F6-160D29A6BA04}"/>
              </a:ext>
            </a:extLst>
          </p:cNvPr>
          <p:cNvSpPr>
            <a:spLocks noGrp="1"/>
          </p:cNvSpPr>
          <p:nvPr>
            <p:ph type="sldNum" sz="quarter" idx="12"/>
          </p:nvPr>
        </p:nvSpPr>
        <p:spPr/>
        <p:txBody>
          <a:bodyPr/>
          <a:lstStyle/>
          <a:p>
            <a:fld id="{802A93DA-8321-490E-B7A0-7881EC602D96}" type="slidenum">
              <a:rPr lang="ar-EG" smtClean="0"/>
              <a:t>18</a:t>
            </a:fld>
            <a:endParaRPr lang="ar-EG"/>
          </a:p>
        </p:txBody>
      </p:sp>
      <p:grpSp>
        <p:nvGrpSpPr>
          <p:cNvPr id="2" name="Group 1">
            <a:extLst>
              <a:ext uri="{FF2B5EF4-FFF2-40B4-BE49-F238E27FC236}">
                <a16:creationId xmlns:a16="http://schemas.microsoft.com/office/drawing/2014/main" id="{22B130DB-06B8-AD04-FC36-CFFAAF2B3239}"/>
              </a:ext>
            </a:extLst>
          </p:cNvPr>
          <p:cNvGrpSpPr/>
          <p:nvPr/>
        </p:nvGrpSpPr>
        <p:grpSpPr>
          <a:xfrm>
            <a:off x="394530" y="1256985"/>
            <a:ext cx="11797470" cy="5359078"/>
            <a:chOff x="394530" y="868102"/>
            <a:chExt cx="11797470" cy="5359078"/>
          </a:xfrm>
        </p:grpSpPr>
        <p:grpSp>
          <p:nvGrpSpPr>
            <p:cNvPr id="4" name="Group 3">
              <a:extLst>
                <a:ext uri="{FF2B5EF4-FFF2-40B4-BE49-F238E27FC236}">
                  <a16:creationId xmlns:a16="http://schemas.microsoft.com/office/drawing/2014/main" id="{58CEDAE4-108E-048E-05EC-1117E5A532A2}"/>
                </a:ext>
              </a:extLst>
            </p:cNvPr>
            <p:cNvGrpSpPr/>
            <p:nvPr/>
          </p:nvGrpSpPr>
          <p:grpSpPr>
            <a:xfrm>
              <a:off x="10895634" y="868102"/>
              <a:ext cx="1296366" cy="5359078"/>
              <a:chOff x="8437944" y="1215342"/>
              <a:chExt cx="1296366" cy="5359078"/>
            </a:xfrm>
          </p:grpSpPr>
          <p:pic>
            <p:nvPicPr>
              <p:cNvPr id="8" name="Picture 7">
                <a:extLst>
                  <a:ext uri="{FF2B5EF4-FFF2-40B4-BE49-F238E27FC236}">
                    <a16:creationId xmlns:a16="http://schemas.microsoft.com/office/drawing/2014/main" id="{19FDE9AF-0E76-183A-4A21-DC3D57C9C030}"/>
                  </a:ext>
                </a:extLst>
              </p:cNvPr>
              <p:cNvPicPr>
                <a:picLocks noChangeAspect="1"/>
              </p:cNvPicPr>
              <p:nvPr/>
            </p:nvPicPr>
            <p:blipFill rotWithShape="1">
              <a:blip r:embed="rId4">
                <a:clrChange>
                  <a:clrFrom>
                    <a:srgbClr val="EBF0F3"/>
                  </a:clrFrom>
                  <a:clrTo>
                    <a:srgbClr val="EBF0F3">
                      <a:alpha val="0"/>
                    </a:srgbClr>
                  </a:clrTo>
                </a:clrChange>
              </a:blip>
              <a:srcRect l="20299" t="6447" r="66091" b="9200"/>
              <a:stretch/>
            </p:blipFill>
            <p:spPr>
              <a:xfrm flipH="1">
                <a:off x="8437944" y="1215342"/>
                <a:ext cx="1296366" cy="5359078"/>
              </a:xfrm>
              <a:prstGeom prst="rect">
                <a:avLst/>
              </a:prstGeom>
            </p:spPr>
          </p:pic>
          <p:sp>
            <p:nvSpPr>
              <p:cNvPr id="10" name="Rectangle 9">
                <a:extLst>
                  <a:ext uri="{FF2B5EF4-FFF2-40B4-BE49-F238E27FC236}">
                    <a16:creationId xmlns:a16="http://schemas.microsoft.com/office/drawing/2014/main" id="{88661CC2-74B7-3527-D0E3-60C011722702}"/>
                  </a:ext>
                </a:extLst>
              </p:cNvPr>
              <p:cNvSpPr/>
              <p:nvPr/>
            </p:nvSpPr>
            <p:spPr>
              <a:xfrm>
                <a:off x="8738885" y="2210765"/>
                <a:ext cx="659757" cy="300942"/>
              </a:xfrm>
              <a:prstGeom prst="rect">
                <a:avLst/>
              </a:prstGeom>
              <a:solidFill>
                <a:srgbClr val="61C2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id="{6883FF60-B0B2-CC98-C6D7-2117C6A52F3A}"/>
                  </a:ext>
                </a:extLst>
              </p:cNvPr>
              <p:cNvSpPr/>
              <p:nvPr/>
            </p:nvSpPr>
            <p:spPr>
              <a:xfrm>
                <a:off x="8715735" y="3402957"/>
                <a:ext cx="659757" cy="300942"/>
              </a:xfrm>
              <a:prstGeom prst="rect">
                <a:avLst/>
              </a:prstGeom>
              <a:solidFill>
                <a:srgbClr val="847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2" name="Rectangle 11">
                <a:extLst>
                  <a:ext uri="{FF2B5EF4-FFF2-40B4-BE49-F238E27FC236}">
                    <a16:creationId xmlns:a16="http://schemas.microsoft.com/office/drawing/2014/main" id="{5ABC7A7C-DD7B-E3AC-4D10-C22981F07695}"/>
                  </a:ext>
                </a:extLst>
              </p:cNvPr>
              <p:cNvSpPr/>
              <p:nvPr/>
            </p:nvSpPr>
            <p:spPr>
              <a:xfrm>
                <a:off x="8727310" y="4583574"/>
                <a:ext cx="659757" cy="300942"/>
              </a:xfrm>
              <a:prstGeom prst="rect">
                <a:avLst/>
              </a:prstGeom>
              <a:solidFill>
                <a:srgbClr val="EF4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a16="http://schemas.microsoft.com/office/drawing/2014/main" id="{0C7DED45-541C-094E-93C4-C58892879ED5}"/>
                  </a:ext>
                </a:extLst>
              </p:cNvPr>
              <p:cNvSpPr/>
              <p:nvPr/>
            </p:nvSpPr>
            <p:spPr>
              <a:xfrm>
                <a:off x="8727310" y="5764191"/>
                <a:ext cx="659757" cy="300942"/>
              </a:xfrm>
              <a:prstGeom prst="rect">
                <a:avLst/>
              </a:prstGeom>
              <a:solidFill>
                <a:srgbClr val="FCB2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Sakkal Majalla" panose="02000000000000000000" pitchFamily="2" charset="-78"/>
                  <a:cs typeface="Sakkal Majalla" panose="02000000000000000000" pitchFamily="2" charset="-78"/>
                </a:endParaRPr>
              </a:p>
            </p:txBody>
          </p:sp>
        </p:grpSp>
        <p:grpSp>
          <p:nvGrpSpPr>
            <p:cNvPr id="5" name="Group 4">
              <a:extLst>
                <a:ext uri="{FF2B5EF4-FFF2-40B4-BE49-F238E27FC236}">
                  <a16:creationId xmlns:a16="http://schemas.microsoft.com/office/drawing/2014/main" id="{170D9151-CC14-DCEE-7900-D1C8EBDEB019}"/>
                </a:ext>
              </a:extLst>
            </p:cNvPr>
            <p:cNvGrpSpPr/>
            <p:nvPr/>
          </p:nvGrpSpPr>
          <p:grpSpPr>
            <a:xfrm>
              <a:off x="394530" y="1623356"/>
              <a:ext cx="11224522" cy="572055"/>
              <a:chOff x="394530" y="1623356"/>
              <a:chExt cx="11224522" cy="572055"/>
            </a:xfrm>
          </p:grpSpPr>
          <p:sp>
            <p:nvSpPr>
              <p:cNvPr id="6" name="Rectangle 5">
                <a:extLst>
                  <a:ext uri="{FF2B5EF4-FFF2-40B4-BE49-F238E27FC236}">
                    <a16:creationId xmlns:a16="http://schemas.microsoft.com/office/drawing/2014/main" id="{96255F91-8F23-C7B0-15B1-0827EC2F1508}"/>
                  </a:ext>
                </a:extLst>
              </p:cNvPr>
              <p:cNvSpPr/>
              <p:nvPr/>
            </p:nvSpPr>
            <p:spPr>
              <a:xfrm>
                <a:off x="394530" y="1641413"/>
                <a:ext cx="10633729" cy="553998"/>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تطوير وتنفيذ سياسات الشركة التي تعزز الامتثال التنظيمي والسلوك الأخلاقي عبر مجموعة الشركة بأكملها</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7" name="Rectangle 6">
                <a:extLst>
                  <a:ext uri="{FF2B5EF4-FFF2-40B4-BE49-F238E27FC236}">
                    <a16:creationId xmlns:a16="http://schemas.microsoft.com/office/drawing/2014/main" id="{F5C53B27-2FBD-BC18-121D-DDDE874EC196}"/>
                  </a:ext>
                </a:extLst>
              </p:cNvPr>
              <p:cNvSpPr/>
              <p:nvPr/>
            </p:nvSpPr>
            <p:spPr>
              <a:xfrm>
                <a:off x="11209116" y="162335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5</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grpSp>
        <p:nvGrpSpPr>
          <p:cNvPr id="14" name="Group 13">
            <a:extLst>
              <a:ext uri="{FF2B5EF4-FFF2-40B4-BE49-F238E27FC236}">
                <a16:creationId xmlns:a16="http://schemas.microsoft.com/office/drawing/2014/main" id="{45340CE6-11A8-D308-D19A-F622FCD9E9A6}"/>
              </a:ext>
            </a:extLst>
          </p:cNvPr>
          <p:cNvGrpSpPr/>
          <p:nvPr/>
        </p:nvGrpSpPr>
        <p:grpSpPr>
          <a:xfrm>
            <a:off x="412376" y="3061190"/>
            <a:ext cx="11206676" cy="1015663"/>
            <a:chOff x="412376" y="1437345"/>
            <a:chExt cx="11206676" cy="1015663"/>
          </a:xfrm>
        </p:grpSpPr>
        <p:sp>
          <p:nvSpPr>
            <p:cNvPr id="15" name="Rectangle 14">
              <a:extLst>
                <a:ext uri="{FF2B5EF4-FFF2-40B4-BE49-F238E27FC236}">
                  <a16:creationId xmlns:a16="http://schemas.microsoft.com/office/drawing/2014/main" id="{2981FB6A-CD21-BCC6-AF20-1BF6212C2003}"/>
                </a:ext>
              </a:extLst>
            </p:cNvPr>
            <p:cNvSpPr/>
            <p:nvPr/>
          </p:nvSpPr>
          <p:spPr>
            <a:xfrm>
              <a:off x="412376" y="1437345"/>
              <a:ext cx="10633729"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تحقيق أهداف الشركة في جميع مجالات الإدارة، والاعتراف بأهمية المساهمين ودورهم في انتخاب أعضاء الشركة في مجلس الإدارة، وتمويل عمليات الشركة وتقديم آرائهم بشكل مباشر في إدارة الأعمال</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16" name="Rectangle 15">
              <a:extLst>
                <a:ext uri="{FF2B5EF4-FFF2-40B4-BE49-F238E27FC236}">
                  <a16:creationId xmlns:a16="http://schemas.microsoft.com/office/drawing/2014/main" id="{CA375DBE-A167-D54E-04D4-E77577B42AC9}"/>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6</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nvGrpSpPr>
          <p:cNvPr id="17" name="Group 16">
            <a:extLst>
              <a:ext uri="{FF2B5EF4-FFF2-40B4-BE49-F238E27FC236}">
                <a16:creationId xmlns:a16="http://schemas.microsoft.com/office/drawing/2014/main" id="{1B61643D-836E-FC33-A372-840FAE50C04F}"/>
              </a:ext>
            </a:extLst>
          </p:cNvPr>
          <p:cNvGrpSpPr/>
          <p:nvPr/>
        </p:nvGrpSpPr>
        <p:grpSpPr>
          <a:xfrm>
            <a:off x="406588" y="4299722"/>
            <a:ext cx="11212464" cy="1015663"/>
            <a:chOff x="406588" y="1503934"/>
            <a:chExt cx="11212464" cy="1015663"/>
          </a:xfrm>
        </p:grpSpPr>
        <p:sp>
          <p:nvSpPr>
            <p:cNvPr id="18" name="Rectangle 17">
              <a:extLst>
                <a:ext uri="{FF2B5EF4-FFF2-40B4-BE49-F238E27FC236}">
                  <a16:creationId xmlns:a16="http://schemas.microsoft.com/office/drawing/2014/main" id="{7155CFDD-C0FD-1AA0-5DA7-4B2553CC3F25}"/>
                </a:ext>
              </a:extLst>
            </p:cNvPr>
            <p:cNvSpPr/>
            <p:nvPr/>
          </p:nvSpPr>
          <p:spPr>
            <a:xfrm>
              <a:off x="406588" y="1503934"/>
              <a:ext cx="10633729"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الحد من مخاطر عدم الامتثال للالتزامات القانونية والتنظيمية، ومساعدة الشركة على مواجهة الاتهامات أو الافتراضات بالتقصير فيها</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19" name="Rectangle 18">
              <a:extLst>
                <a:ext uri="{FF2B5EF4-FFF2-40B4-BE49-F238E27FC236}">
                  <a16:creationId xmlns:a16="http://schemas.microsoft.com/office/drawing/2014/main" id="{7996C3DB-EC2F-D448-C6FE-D1A1FB1C0DBE}"/>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7</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grpSp>
        <p:nvGrpSpPr>
          <p:cNvPr id="20" name="Group 19">
            <a:extLst>
              <a:ext uri="{FF2B5EF4-FFF2-40B4-BE49-F238E27FC236}">
                <a16:creationId xmlns:a16="http://schemas.microsoft.com/office/drawing/2014/main" id="{FD2533D7-DA3D-74A5-5BBC-E07A191B8273}"/>
              </a:ext>
            </a:extLst>
          </p:cNvPr>
          <p:cNvGrpSpPr/>
          <p:nvPr/>
        </p:nvGrpSpPr>
        <p:grpSpPr>
          <a:xfrm>
            <a:off x="381507" y="5360985"/>
            <a:ext cx="11246227" cy="1015663"/>
            <a:chOff x="372825" y="1370411"/>
            <a:chExt cx="11246227" cy="1015663"/>
          </a:xfrm>
        </p:grpSpPr>
        <p:sp>
          <p:nvSpPr>
            <p:cNvPr id="21" name="Rectangle 20">
              <a:extLst>
                <a:ext uri="{FF2B5EF4-FFF2-40B4-BE49-F238E27FC236}">
                  <a16:creationId xmlns:a16="http://schemas.microsoft.com/office/drawing/2014/main" id="{8F4C68D0-BC25-2ED9-CC4F-E2EC3E01C14F}"/>
                </a:ext>
              </a:extLst>
            </p:cNvPr>
            <p:cNvSpPr/>
            <p:nvPr/>
          </p:nvSpPr>
          <p:spPr>
            <a:xfrm>
              <a:off x="372825" y="1370411"/>
              <a:ext cx="10642411"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ea typeface="+mj-ea"/>
                  <a:cs typeface="Sakkal Majalla" panose="02000000000000000000" pitchFamily="2" charset="-78"/>
                </a:rPr>
                <a:t>ضمان اجتماع مجلس إدارة الشركة بانتظام، والاحتفاظ بالسيطرة على الأعمال التجارية فيها، وتوفير نظام قوي لإدارة المخاطر</a:t>
              </a:r>
              <a:endParaRPr lang="en-US" sz="2400" b="1" dirty="0">
                <a:solidFill>
                  <a:srgbClr val="002060"/>
                </a:solidFill>
                <a:latin typeface="Sakkal Majalla" panose="02000000000000000000" pitchFamily="2" charset="-78"/>
                <a:ea typeface="+mj-ea"/>
                <a:cs typeface="Sakkal Majalla" panose="02000000000000000000" pitchFamily="2" charset="-78"/>
              </a:endParaRPr>
            </a:p>
          </p:txBody>
        </p:sp>
        <p:sp>
          <p:nvSpPr>
            <p:cNvPr id="22" name="Rectangle 21">
              <a:extLst>
                <a:ext uri="{FF2B5EF4-FFF2-40B4-BE49-F238E27FC236}">
                  <a16:creationId xmlns:a16="http://schemas.microsoft.com/office/drawing/2014/main" id="{CD7E2F15-4DB2-F428-E462-A53E015DF8E6}"/>
                </a:ext>
              </a:extLst>
            </p:cNvPr>
            <p:cNvSpPr/>
            <p:nvPr/>
          </p:nvSpPr>
          <p:spPr>
            <a:xfrm>
              <a:off x="11209116" y="1600206"/>
              <a:ext cx="409936" cy="553998"/>
            </a:xfrm>
            <a:prstGeom prst="rect">
              <a:avLst/>
            </a:prstGeom>
          </p:spPr>
          <p:txBody>
            <a:bodyPr wrap="square">
              <a:spAutoFit/>
            </a:bodyPr>
            <a:lstStyle/>
            <a:p>
              <a:pPr algn="ctr" rtl="1">
                <a:lnSpc>
                  <a:spcPct val="125000"/>
                </a:lnSpc>
              </a:pPr>
              <a:r>
                <a:rPr lang="ar-EG" sz="2400" b="1" dirty="0">
                  <a:solidFill>
                    <a:schemeClr val="bg1"/>
                  </a:solidFill>
                  <a:latin typeface="Sakkal Majalla" panose="02000000000000000000" pitchFamily="2" charset="-78"/>
                  <a:ea typeface="+mj-ea"/>
                  <a:cs typeface="Sakkal Majalla" panose="02000000000000000000" pitchFamily="2" charset="-78"/>
                </a:rPr>
                <a:t>8</a:t>
              </a:r>
              <a:endParaRPr lang="en-US" sz="2400" b="1" dirty="0">
                <a:solidFill>
                  <a:schemeClr val="bg1"/>
                </a:solidFill>
                <a:latin typeface="Sakkal Majalla" panose="02000000000000000000" pitchFamily="2" charset="-78"/>
                <a:ea typeface="+mj-ea"/>
                <a:cs typeface="Sakkal Majalla" panose="02000000000000000000" pitchFamily="2" charset="-78"/>
              </a:endParaRPr>
            </a:p>
          </p:txBody>
        </p:sp>
      </p:grpSp>
      <p:pic>
        <p:nvPicPr>
          <p:cNvPr id="23" name="Picture 22" descr="مجلس تكما هي حوكمة الشركات؟ وكيف ستغير نظام إدارة الشركات؟ - مجلس تك">
            <a:extLst>
              <a:ext uri="{FF2B5EF4-FFF2-40B4-BE49-F238E27FC236}">
                <a16:creationId xmlns:a16="http://schemas.microsoft.com/office/drawing/2014/main" id="{5F46F422-3122-798F-18A5-96280F9E1032}"/>
              </a:ext>
            </a:extLst>
          </p:cNvPr>
          <p:cNvPicPr>
            <a:picLocks noChangeAspect="1"/>
          </p:cNvPicPr>
          <p:nvPr/>
        </p:nvPicPr>
        <p:blipFill rotWithShape="1">
          <a:blip r:embed="rId5">
            <a:extLst>
              <a:ext uri="{28A0092B-C50C-407E-A947-70E740481C1C}">
                <a14:useLocalDpi xmlns:a14="http://schemas.microsoft.com/office/drawing/2010/main" val="0"/>
              </a:ext>
            </a:extLst>
          </a:blip>
          <a:srcRect l="51861" t="19986" b="16533"/>
          <a:stretch/>
        </p:blipFill>
        <p:spPr bwMode="auto">
          <a:xfrm>
            <a:off x="509834" y="195841"/>
            <a:ext cx="2958580" cy="208196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427420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C930E-C8A7-5718-356D-4B41BAFE1D3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51E5D5E-EEA3-9C6F-32B5-71249D79B43B}"/>
              </a:ext>
            </a:extLst>
          </p:cNvPr>
          <p:cNvSpPr txBox="1"/>
          <p:nvPr/>
        </p:nvSpPr>
        <p:spPr>
          <a:xfrm>
            <a:off x="6663559" y="2657339"/>
            <a:ext cx="4791310"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المبادئ الخمسة لـ حوكمة الشركات</a:t>
            </a:r>
          </a:p>
        </p:txBody>
      </p:sp>
      <p:sp>
        <p:nvSpPr>
          <p:cNvPr id="3" name="Slide Number Placeholder 2">
            <a:extLst>
              <a:ext uri="{FF2B5EF4-FFF2-40B4-BE49-F238E27FC236}">
                <a16:creationId xmlns:a16="http://schemas.microsoft.com/office/drawing/2014/main" id="{D630D700-3D8A-5539-FDF1-50BB46136863}"/>
              </a:ext>
            </a:extLst>
          </p:cNvPr>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a:extLst>
              <a:ext uri="{FF2B5EF4-FFF2-40B4-BE49-F238E27FC236}">
                <a16:creationId xmlns:a16="http://schemas.microsoft.com/office/drawing/2014/main" id="{F163B2EE-0A6A-3A02-FEFB-8EA1E0974E71}"/>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938855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910947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C85D03EE-5DC5-65E0-7CCE-74717FC34DC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E1FA4689-AE40-702B-9AB4-38CCD54D0605}"/>
              </a:ext>
            </a:extLst>
          </p:cNvPr>
          <p:cNvSpPr/>
          <p:nvPr/>
        </p:nvSpPr>
        <p:spPr>
          <a:xfrm>
            <a:off x="7207456" y="163288"/>
            <a:ext cx="4474710"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المبادئ الخمسة لـ حوكمة الشركات</a:t>
            </a:r>
          </a:p>
        </p:txBody>
      </p:sp>
      <p:sp>
        <p:nvSpPr>
          <p:cNvPr id="3" name="Slide Number Placeholder 2">
            <a:extLst>
              <a:ext uri="{FF2B5EF4-FFF2-40B4-BE49-F238E27FC236}">
                <a16:creationId xmlns:a16="http://schemas.microsoft.com/office/drawing/2014/main" id="{71D95B12-6397-D676-BCF4-76F1B2E3E649}"/>
              </a:ext>
            </a:extLst>
          </p:cNvPr>
          <p:cNvSpPr>
            <a:spLocks noGrp="1"/>
          </p:cNvSpPr>
          <p:nvPr>
            <p:ph type="sldNum" sz="quarter" idx="12"/>
          </p:nvPr>
        </p:nvSpPr>
        <p:spPr/>
        <p:txBody>
          <a:bodyPr/>
          <a:lstStyle/>
          <a:p>
            <a:fld id="{802A93DA-8321-490E-B7A0-7881EC602D96}" type="slidenum">
              <a:rPr lang="ar-EG" smtClean="0"/>
              <a:t>20</a:t>
            </a:fld>
            <a:endParaRPr lang="ar-EG"/>
          </a:p>
        </p:txBody>
      </p:sp>
      <p:pic>
        <p:nvPicPr>
          <p:cNvPr id="2" name="Picture 1">
            <a:extLst>
              <a:ext uri="{FF2B5EF4-FFF2-40B4-BE49-F238E27FC236}">
                <a16:creationId xmlns:a16="http://schemas.microsoft.com/office/drawing/2014/main" id="{24046915-F139-A34C-581E-985F6F1D0F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205273" y="1446437"/>
            <a:ext cx="3533775" cy="5248275"/>
          </a:xfrm>
          <a:prstGeom prst="rect">
            <a:avLst/>
          </a:prstGeom>
        </p:spPr>
      </p:pic>
      <p:grpSp>
        <p:nvGrpSpPr>
          <p:cNvPr id="4" name="Group 3">
            <a:extLst>
              <a:ext uri="{FF2B5EF4-FFF2-40B4-BE49-F238E27FC236}">
                <a16:creationId xmlns:a16="http://schemas.microsoft.com/office/drawing/2014/main" id="{838D997B-D447-28E3-39D0-4747EDACD95B}"/>
              </a:ext>
            </a:extLst>
          </p:cNvPr>
          <p:cNvGrpSpPr/>
          <p:nvPr/>
        </p:nvGrpSpPr>
        <p:grpSpPr>
          <a:xfrm>
            <a:off x="9465381" y="3155340"/>
            <a:ext cx="2716109" cy="2846067"/>
            <a:chOff x="8679088" y="3087507"/>
            <a:chExt cx="3138750" cy="3138750"/>
          </a:xfrm>
        </p:grpSpPr>
        <p:pic>
          <p:nvPicPr>
            <p:cNvPr id="5" name="Picture 4">
              <a:extLst>
                <a:ext uri="{FF2B5EF4-FFF2-40B4-BE49-F238E27FC236}">
                  <a16:creationId xmlns:a16="http://schemas.microsoft.com/office/drawing/2014/main" id="{747145F3-C74C-4AB5-5EA0-04AB6D6C5D6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6" name="Rectangle 5">
              <a:extLst>
                <a:ext uri="{FF2B5EF4-FFF2-40B4-BE49-F238E27FC236}">
                  <a16:creationId xmlns:a16="http://schemas.microsoft.com/office/drawing/2014/main" id="{092CEE3F-8DD7-FC90-00B7-02224634D27A}"/>
                </a:ext>
              </a:extLst>
            </p:cNvPr>
            <p:cNvSpPr/>
            <p:nvPr/>
          </p:nvSpPr>
          <p:spPr>
            <a:xfrm>
              <a:off x="9030372" y="3634856"/>
              <a:ext cx="2460581" cy="2223250"/>
            </a:xfrm>
            <a:prstGeom prst="rect">
              <a:avLst/>
            </a:prstGeom>
          </p:spPr>
          <p:txBody>
            <a:bodyPr wrap="square">
              <a:spAutoFit/>
            </a:bodyPr>
            <a:lstStyle/>
            <a:p>
              <a:pPr algn="ctr" rtl="1">
                <a:lnSpc>
                  <a:spcPct val="125000"/>
                </a:lnSpc>
              </a:pPr>
              <a:r>
                <a:rPr lang="ar-EG" sz="2000" b="1" dirty="0">
                  <a:solidFill>
                    <a:srgbClr val="C00000"/>
                  </a:solidFill>
                  <a:latin typeface="Sakkal Majalla" panose="02000000000000000000" pitchFamily="2" charset="-78"/>
                  <a:cs typeface="Sakkal Majalla" panose="02000000000000000000" pitchFamily="2" charset="-78"/>
                </a:rPr>
                <a:t>تختلف لائحة حوكمة الشركات من شركة إلى أخرى، ومع ذلك تعتمد معظم الشركات المبادئ الخمسة التالية</a:t>
              </a:r>
            </a:p>
          </p:txBody>
        </p:sp>
      </p:grpSp>
      <p:grpSp>
        <p:nvGrpSpPr>
          <p:cNvPr id="7" name="Group 6">
            <a:extLst>
              <a:ext uri="{FF2B5EF4-FFF2-40B4-BE49-F238E27FC236}">
                <a16:creationId xmlns:a16="http://schemas.microsoft.com/office/drawing/2014/main" id="{094010CB-83F6-AC76-4120-EEC5B44913BB}"/>
              </a:ext>
            </a:extLst>
          </p:cNvPr>
          <p:cNvGrpSpPr/>
          <p:nvPr/>
        </p:nvGrpSpPr>
        <p:grpSpPr>
          <a:xfrm>
            <a:off x="420414" y="1412571"/>
            <a:ext cx="10189176" cy="1015663"/>
            <a:chOff x="-463192" y="1255091"/>
            <a:chExt cx="10189176" cy="1015663"/>
          </a:xfrm>
        </p:grpSpPr>
        <p:sp>
          <p:nvSpPr>
            <p:cNvPr id="8" name="Rectangle 7">
              <a:extLst>
                <a:ext uri="{FF2B5EF4-FFF2-40B4-BE49-F238E27FC236}">
                  <a16:creationId xmlns:a16="http://schemas.microsoft.com/office/drawing/2014/main" id="{8D381613-A6F1-1E4E-4F4D-626B814E64F4}"/>
                </a:ext>
              </a:extLst>
            </p:cNvPr>
            <p:cNvSpPr/>
            <p:nvPr/>
          </p:nvSpPr>
          <p:spPr>
            <a:xfrm>
              <a:off x="-463192" y="1255091"/>
              <a:ext cx="9044966"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المعاملة العادلة والمنصفة لجميع أصحاب المصلحة في الشركة من مساهمين ومستثمرين وعملاء وموظفين</a:t>
              </a:r>
            </a:p>
          </p:txBody>
        </p:sp>
        <p:sp>
          <p:nvSpPr>
            <p:cNvPr id="10" name="Rectangle 9">
              <a:extLst>
                <a:ext uri="{FF2B5EF4-FFF2-40B4-BE49-F238E27FC236}">
                  <a16:creationId xmlns:a16="http://schemas.microsoft.com/office/drawing/2014/main" id="{A4015CD2-77FA-33EB-5250-C438BC056D80}"/>
                </a:ext>
              </a:extLst>
            </p:cNvPr>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1</a:t>
              </a:r>
            </a:p>
          </p:txBody>
        </p:sp>
      </p:grpSp>
      <p:grpSp>
        <p:nvGrpSpPr>
          <p:cNvPr id="11" name="Group 10">
            <a:extLst>
              <a:ext uri="{FF2B5EF4-FFF2-40B4-BE49-F238E27FC236}">
                <a16:creationId xmlns:a16="http://schemas.microsoft.com/office/drawing/2014/main" id="{EBED56CD-4AB4-898F-E283-98DE5D636CE1}"/>
              </a:ext>
            </a:extLst>
          </p:cNvPr>
          <p:cNvGrpSpPr/>
          <p:nvPr/>
        </p:nvGrpSpPr>
        <p:grpSpPr>
          <a:xfrm>
            <a:off x="345598" y="2511325"/>
            <a:ext cx="9544750" cy="1015663"/>
            <a:chOff x="181234" y="1321724"/>
            <a:chExt cx="9544750" cy="1015663"/>
          </a:xfrm>
        </p:grpSpPr>
        <p:sp>
          <p:nvSpPr>
            <p:cNvPr id="12" name="Rectangle 11">
              <a:extLst>
                <a:ext uri="{FF2B5EF4-FFF2-40B4-BE49-F238E27FC236}">
                  <a16:creationId xmlns:a16="http://schemas.microsoft.com/office/drawing/2014/main" id="{74238873-5CFA-27E6-A4B1-D704331521D2}"/>
                </a:ext>
              </a:extLst>
            </p:cNvPr>
            <p:cNvSpPr/>
            <p:nvPr/>
          </p:nvSpPr>
          <p:spPr>
            <a:xfrm>
              <a:off x="181234" y="1321724"/>
              <a:ext cx="8458365"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الالتزام بالبنود القانونية وكافة البنود التي يتم الاتفاق عليها في العقود تجاه كل من المساهمين وغير المساهمين في الشركة</a:t>
              </a:r>
            </a:p>
          </p:txBody>
        </p:sp>
        <p:sp>
          <p:nvSpPr>
            <p:cNvPr id="13" name="Rectangle 12">
              <a:extLst>
                <a:ext uri="{FF2B5EF4-FFF2-40B4-BE49-F238E27FC236}">
                  <a16:creationId xmlns:a16="http://schemas.microsoft.com/office/drawing/2014/main" id="{1CAB65A3-914E-C709-3C0D-15AC0894DD7D}"/>
                </a:ext>
              </a:extLst>
            </p:cNvPr>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2</a:t>
              </a:r>
            </a:p>
          </p:txBody>
        </p:sp>
      </p:grpSp>
      <p:grpSp>
        <p:nvGrpSpPr>
          <p:cNvPr id="14" name="Group 13">
            <a:extLst>
              <a:ext uri="{FF2B5EF4-FFF2-40B4-BE49-F238E27FC236}">
                <a16:creationId xmlns:a16="http://schemas.microsoft.com/office/drawing/2014/main" id="{29EC7879-DE12-CAE2-4D43-A44E788474B6}"/>
              </a:ext>
            </a:extLst>
          </p:cNvPr>
          <p:cNvGrpSpPr/>
          <p:nvPr/>
        </p:nvGrpSpPr>
        <p:grpSpPr>
          <a:xfrm>
            <a:off x="76688" y="3776807"/>
            <a:ext cx="9388693" cy="524599"/>
            <a:chOff x="337291" y="1555085"/>
            <a:chExt cx="9388693" cy="524599"/>
          </a:xfrm>
        </p:grpSpPr>
        <p:sp>
          <p:nvSpPr>
            <p:cNvPr id="15" name="Rectangle 14">
              <a:extLst>
                <a:ext uri="{FF2B5EF4-FFF2-40B4-BE49-F238E27FC236}">
                  <a16:creationId xmlns:a16="http://schemas.microsoft.com/office/drawing/2014/main" id="{04C298BA-443B-8ADC-A3AD-1E236A19EE38}"/>
                </a:ext>
              </a:extLst>
            </p:cNvPr>
            <p:cNvSpPr/>
            <p:nvPr/>
          </p:nvSpPr>
          <p:spPr>
            <a:xfrm>
              <a:off x="337291" y="1618019"/>
              <a:ext cx="8354679" cy="461665"/>
            </a:xfrm>
            <a:prstGeom prst="rect">
              <a:avLst/>
            </a:prstGeom>
          </p:spPr>
          <p:txBody>
            <a:bodyPr wrap="square">
              <a:spAutoFit/>
            </a:bodyPr>
            <a:lstStyle/>
            <a:p>
              <a:pPr algn="justLow" rtl="1"/>
              <a:r>
                <a:rPr lang="ar-EG" sz="2400" b="1" dirty="0">
                  <a:solidFill>
                    <a:srgbClr val="002060"/>
                  </a:solidFill>
                  <a:latin typeface="Sakkal Majalla" panose="02000000000000000000" pitchFamily="2" charset="-78"/>
                  <a:cs typeface="Sakkal Majalla" panose="02000000000000000000" pitchFamily="2" charset="-78"/>
                </a:rPr>
                <a:t>الالتزام بضمان التنوع داخل الشركة</a:t>
              </a:r>
            </a:p>
          </p:txBody>
        </p:sp>
        <p:sp>
          <p:nvSpPr>
            <p:cNvPr id="16" name="Rectangle 15">
              <a:extLst>
                <a:ext uri="{FF2B5EF4-FFF2-40B4-BE49-F238E27FC236}">
                  <a16:creationId xmlns:a16="http://schemas.microsoft.com/office/drawing/2014/main" id="{E3365E5F-3D2C-F746-B60C-333A4904F772}"/>
                </a:ext>
              </a:extLst>
            </p:cNvPr>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3</a:t>
              </a:r>
            </a:p>
          </p:txBody>
        </p:sp>
      </p:grpSp>
      <p:grpSp>
        <p:nvGrpSpPr>
          <p:cNvPr id="17" name="Group 16">
            <a:extLst>
              <a:ext uri="{FF2B5EF4-FFF2-40B4-BE49-F238E27FC236}">
                <a16:creationId xmlns:a16="http://schemas.microsoft.com/office/drawing/2014/main" id="{3D5A59F3-47E7-F9F0-E585-398F722614FD}"/>
              </a:ext>
            </a:extLst>
          </p:cNvPr>
          <p:cNvGrpSpPr/>
          <p:nvPr/>
        </p:nvGrpSpPr>
        <p:grpSpPr>
          <a:xfrm>
            <a:off x="345598" y="4826857"/>
            <a:ext cx="8458365" cy="482308"/>
            <a:chOff x="1267619" y="1555085"/>
            <a:chExt cx="8458365" cy="482308"/>
          </a:xfrm>
        </p:grpSpPr>
        <p:sp>
          <p:nvSpPr>
            <p:cNvPr id="18" name="Rectangle 17">
              <a:extLst>
                <a:ext uri="{FF2B5EF4-FFF2-40B4-BE49-F238E27FC236}">
                  <a16:creationId xmlns:a16="http://schemas.microsoft.com/office/drawing/2014/main" id="{6393FC26-D2B5-393A-6536-16BA17346471}"/>
                </a:ext>
              </a:extLst>
            </p:cNvPr>
            <p:cNvSpPr/>
            <p:nvPr/>
          </p:nvSpPr>
          <p:spPr>
            <a:xfrm>
              <a:off x="1267619" y="1575728"/>
              <a:ext cx="7409781" cy="461665"/>
            </a:xfrm>
            <a:prstGeom prst="rect">
              <a:avLst/>
            </a:prstGeom>
          </p:spPr>
          <p:txBody>
            <a:bodyPr wrap="square">
              <a:spAutoFit/>
            </a:bodyPr>
            <a:lstStyle/>
            <a:p>
              <a:pPr algn="justLow" rtl="1"/>
              <a:r>
                <a:rPr lang="ar-EG" sz="2400" b="1" dirty="0">
                  <a:solidFill>
                    <a:srgbClr val="002060"/>
                  </a:solidFill>
                  <a:latin typeface="Sakkal Majalla" panose="02000000000000000000" pitchFamily="2" charset="-78"/>
                  <a:cs typeface="Sakkal Majalla" panose="02000000000000000000" pitchFamily="2" charset="-78"/>
                </a:rPr>
                <a:t>إجراء عمليات الرقابة، وامتلاك المهارات الكافية لمراجعة ممارسات الإدارة</a:t>
              </a:r>
            </a:p>
          </p:txBody>
        </p:sp>
        <p:sp>
          <p:nvSpPr>
            <p:cNvPr id="19" name="Rectangle 18">
              <a:extLst>
                <a:ext uri="{FF2B5EF4-FFF2-40B4-BE49-F238E27FC236}">
                  <a16:creationId xmlns:a16="http://schemas.microsoft.com/office/drawing/2014/main" id="{D2B4B086-D8BA-1079-5662-149CC775CD11}"/>
                </a:ext>
              </a:extLst>
            </p:cNvPr>
            <p:cNvSpPr/>
            <p:nvPr/>
          </p:nvSpPr>
          <p:spPr>
            <a:xfrm>
              <a:off x="8972636"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4</a:t>
              </a:r>
            </a:p>
          </p:txBody>
        </p:sp>
      </p:grpSp>
      <p:grpSp>
        <p:nvGrpSpPr>
          <p:cNvPr id="20" name="Group 19">
            <a:extLst>
              <a:ext uri="{FF2B5EF4-FFF2-40B4-BE49-F238E27FC236}">
                <a16:creationId xmlns:a16="http://schemas.microsoft.com/office/drawing/2014/main" id="{6534D7D0-1487-01B7-11F8-9ED2E658DFB1}"/>
              </a:ext>
            </a:extLst>
          </p:cNvPr>
          <p:cNvGrpSpPr/>
          <p:nvPr/>
        </p:nvGrpSpPr>
        <p:grpSpPr>
          <a:xfrm>
            <a:off x="345598" y="5762140"/>
            <a:ext cx="7939190" cy="1015663"/>
            <a:chOff x="1733007" y="1461966"/>
            <a:chExt cx="7939190" cy="1015663"/>
          </a:xfrm>
        </p:grpSpPr>
        <p:sp>
          <p:nvSpPr>
            <p:cNvPr id="21" name="Rectangle 20">
              <a:extLst>
                <a:ext uri="{FF2B5EF4-FFF2-40B4-BE49-F238E27FC236}">
                  <a16:creationId xmlns:a16="http://schemas.microsoft.com/office/drawing/2014/main" id="{3EDB67CD-8840-12A8-3E64-4799F54FDC14}"/>
                </a:ext>
              </a:extLst>
            </p:cNvPr>
            <p:cNvSpPr/>
            <p:nvPr/>
          </p:nvSpPr>
          <p:spPr>
            <a:xfrm>
              <a:off x="1733007" y="1461966"/>
              <a:ext cx="6860775" cy="1015663"/>
            </a:xfrm>
            <a:prstGeom prst="rect">
              <a:avLst/>
            </a:prstGeom>
          </p:spPr>
          <p:txBody>
            <a:bodyPr wrap="square">
              <a:spAutoFit/>
            </a:bodyPr>
            <a:lstStyle/>
            <a:p>
              <a:pPr algn="justLow" rtl="1">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تحقيق قيمة الشفافية، حيث يجب الإفصاح عن جميع سياسات وإجراءات حوكمة الشركات لأصحاب المصلحة المعنيين</a:t>
              </a:r>
            </a:p>
          </p:txBody>
        </p:sp>
        <p:sp>
          <p:nvSpPr>
            <p:cNvPr id="22" name="Rectangle 21">
              <a:extLst>
                <a:ext uri="{FF2B5EF4-FFF2-40B4-BE49-F238E27FC236}">
                  <a16:creationId xmlns:a16="http://schemas.microsoft.com/office/drawing/2014/main" id="{ACB72FD2-7B3A-9B43-C30A-FF9174CD36BF}"/>
                </a:ext>
              </a:extLst>
            </p:cNvPr>
            <p:cNvSpPr/>
            <p:nvPr/>
          </p:nvSpPr>
          <p:spPr>
            <a:xfrm>
              <a:off x="8918849" y="1555085"/>
              <a:ext cx="753348" cy="461665"/>
            </a:xfrm>
            <a:prstGeom prst="rect">
              <a:avLst/>
            </a:prstGeom>
          </p:spPr>
          <p:txBody>
            <a:bodyPr wrap="square">
              <a:spAutoFit/>
            </a:bodyPr>
            <a:lstStyle/>
            <a:p>
              <a:pPr algn="ctr" rtl="1"/>
              <a:r>
                <a:rPr lang="ar-EG" sz="2400" b="1" dirty="0">
                  <a:solidFill>
                    <a:srgbClr val="C00000"/>
                  </a:solidFill>
                  <a:latin typeface="Sakkal Majalla" panose="02000000000000000000" pitchFamily="2" charset="-78"/>
                  <a:cs typeface="Sakkal Majalla" panose="02000000000000000000" pitchFamily="2" charset="-78"/>
                </a:rPr>
                <a:t>5</a:t>
              </a:r>
            </a:p>
          </p:txBody>
        </p:sp>
      </p:grpSp>
      <p:pic>
        <p:nvPicPr>
          <p:cNvPr id="1026" name="Picture 2" descr="Vector collection of business people">
            <a:extLst>
              <a:ext uri="{FF2B5EF4-FFF2-40B4-BE49-F238E27FC236}">
                <a16:creationId xmlns:a16="http://schemas.microsoft.com/office/drawing/2014/main" id="{72D65E2F-CC12-10E9-2E3F-FA20B75EA771}"/>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8" y="2552224"/>
            <a:ext cx="2876719" cy="2575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1560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par>
                                <p:cTn id="39" presetID="16" presetClass="entr" presetSubtype="21"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Effect transition="in" filter="barn(inVertical)">
                                      <p:cBhvr>
                                        <p:cTn id="41" dur="500"/>
                                        <p:tgtEl>
                                          <p:spTgt spid="1026"/>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5926F-E7A5-0634-BD59-8F99682A1063}"/>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5FD6CC2-F3EC-B1D0-6BEA-720906BC7100}"/>
              </a:ext>
            </a:extLst>
          </p:cNvPr>
          <p:cNvSpPr txBox="1"/>
          <p:nvPr/>
        </p:nvSpPr>
        <p:spPr>
          <a:xfrm>
            <a:off x="6663559" y="2657339"/>
            <a:ext cx="4791310"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التحديات التي تواجه تطبيق حوكمة الشركات في السعودية</a:t>
            </a:r>
          </a:p>
        </p:txBody>
      </p:sp>
      <p:sp>
        <p:nvSpPr>
          <p:cNvPr id="3" name="Slide Number Placeholder 2">
            <a:extLst>
              <a:ext uri="{FF2B5EF4-FFF2-40B4-BE49-F238E27FC236}">
                <a16:creationId xmlns:a16="http://schemas.microsoft.com/office/drawing/2014/main" id="{EFFE78ED-B5A4-1863-2168-BE41CAE12731}"/>
              </a:ext>
            </a:extLst>
          </p:cNvPr>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a:extLst>
              <a:ext uri="{FF2B5EF4-FFF2-40B4-BE49-F238E27FC236}">
                <a16:creationId xmlns:a16="http://schemas.microsoft.com/office/drawing/2014/main" id="{BE07DB1A-CF88-0383-E7A0-831A76A84B6E}"/>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273352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B9DE1D65-D00B-7D4A-C5F0-1FEAE09506F8}"/>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B379A9A6-9615-B2C4-5CA6-7197BB9400A3}"/>
              </a:ext>
            </a:extLst>
          </p:cNvPr>
          <p:cNvSpPr/>
          <p:nvPr/>
        </p:nvSpPr>
        <p:spPr>
          <a:xfrm>
            <a:off x="7228477" y="-99471"/>
            <a:ext cx="4474710" cy="1323439"/>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التحديات التي تواجه تطبيق حوكمة الشركات في السعودية</a:t>
            </a:r>
          </a:p>
        </p:txBody>
      </p:sp>
      <p:sp>
        <p:nvSpPr>
          <p:cNvPr id="3" name="Slide Number Placeholder 2">
            <a:extLst>
              <a:ext uri="{FF2B5EF4-FFF2-40B4-BE49-F238E27FC236}">
                <a16:creationId xmlns:a16="http://schemas.microsoft.com/office/drawing/2014/main" id="{CB2604C8-D01A-2BE9-8966-F58F04036CA1}"/>
              </a:ext>
            </a:extLst>
          </p:cNvPr>
          <p:cNvSpPr>
            <a:spLocks noGrp="1"/>
          </p:cNvSpPr>
          <p:nvPr>
            <p:ph type="sldNum" sz="quarter" idx="12"/>
          </p:nvPr>
        </p:nvSpPr>
        <p:spPr/>
        <p:txBody>
          <a:bodyPr/>
          <a:lstStyle/>
          <a:p>
            <a:fld id="{802A93DA-8321-490E-B7A0-7881EC602D96}" type="slidenum">
              <a:rPr lang="ar-EG" smtClean="0"/>
              <a:t>22</a:t>
            </a:fld>
            <a:endParaRPr lang="ar-EG"/>
          </a:p>
        </p:txBody>
      </p:sp>
      <p:grpSp>
        <p:nvGrpSpPr>
          <p:cNvPr id="2" name="Group 1">
            <a:extLst>
              <a:ext uri="{FF2B5EF4-FFF2-40B4-BE49-F238E27FC236}">
                <a16:creationId xmlns:a16="http://schemas.microsoft.com/office/drawing/2014/main" id="{EBC41AD9-2C65-42AF-D9F5-9A0E59FD03F4}"/>
              </a:ext>
            </a:extLst>
          </p:cNvPr>
          <p:cNvGrpSpPr/>
          <p:nvPr/>
        </p:nvGrpSpPr>
        <p:grpSpPr>
          <a:xfrm>
            <a:off x="7086667" y="2566939"/>
            <a:ext cx="2788029" cy="2271136"/>
            <a:chOff x="6708302" y="2561119"/>
            <a:chExt cx="2788029" cy="2271136"/>
          </a:xfrm>
        </p:grpSpPr>
        <p:grpSp>
          <p:nvGrpSpPr>
            <p:cNvPr id="4" name="Group 3">
              <a:extLst>
                <a:ext uri="{FF2B5EF4-FFF2-40B4-BE49-F238E27FC236}">
                  <a16:creationId xmlns:a16="http://schemas.microsoft.com/office/drawing/2014/main" id="{EB81CD95-C7FE-49E2-4317-52626C34D328}"/>
                </a:ext>
              </a:extLst>
            </p:cNvPr>
            <p:cNvGrpSpPr/>
            <p:nvPr/>
          </p:nvGrpSpPr>
          <p:grpSpPr>
            <a:xfrm>
              <a:off x="6708302" y="2561119"/>
              <a:ext cx="2788029" cy="2271136"/>
              <a:chOff x="8435976" y="1856019"/>
              <a:chExt cx="2224088" cy="1930400"/>
            </a:xfrm>
          </p:grpSpPr>
          <p:sp>
            <p:nvSpPr>
              <p:cNvPr id="6" name="Freeform 9">
                <a:extLst>
                  <a:ext uri="{FF2B5EF4-FFF2-40B4-BE49-F238E27FC236}">
                    <a16:creationId xmlns:a16="http://schemas.microsoft.com/office/drawing/2014/main" id="{70B80047-56A3-AB69-AF83-41E19431B38A}"/>
                  </a:ext>
                </a:extLst>
              </p:cNvPr>
              <p:cNvSpPr>
                <a:spLocks/>
              </p:cNvSpPr>
              <p:nvPr/>
            </p:nvSpPr>
            <p:spPr bwMode="auto">
              <a:xfrm>
                <a:off x="8435976" y="1856019"/>
                <a:ext cx="2224088" cy="1930400"/>
              </a:xfrm>
              <a:custGeom>
                <a:avLst/>
                <a:gdLst>
                  <a:gd name="T0" fmla="*/ 0 w 1401"/>
                  <a:gd name="T1" fmla="*/ 609 h 1216"/>
                  <a:gd name="T2" fmla="*/ 351 w 1401"/>
                  <a:gd name="T3" fmla="*/ 1216 h 1216"/>
                  <a:gd name="T4" fmla="*/ 1051 w 1401"/>
                  <a:gd name="T5" fmla="*/ 1216 h 1216"/>
                  <a:gd name="T6" fmla="*/ 1401 w 1401"/>
                  <a:gd name="T7" fmla="*/ 609 h 1216"/>
                  <a:gd name="T8" fmla="*/ 1051 w 1401"/>
                  <a:gd name="T9" fmla="*/ 0 h 1216"/>
                  <a:gd name="T10" fmla="*/ 351 w 1401"/>
                  <a:gd name="T11" fmla="*/ 0 h 1216"/>
                  <a:gd name="T12" fmla="*/ 0 w 1401"/>
                  <a:gd name="T13" fmla="*/ 609 h 1216"/>
                  <a:gd name="T14" fmla="*/ 0 w 1401"/>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1" h="1216">
                    <a:moveTo>
                      <a:pt x="0" y="609"/>
                    </a:moveTo>
                    <a:lnTo>
                      <a:pt x="351" y="1216"/>
                    </a:lnTo>
                    <a:lnTo>
                      <a:pt x="1051" y="1216"/>
                    </a:lnTo>
                    <a:lnTo>
                      <a:pt x="1401" y="609"/>
                    </a:lnTo>
                    <a:lnTo>
                      <a:pt x="1051" y="0"/>
                    </a:lnTo>
                    <a:lnTo>
                      <a:pt x="351" y="0"/>
                    </a:lnTo>
                    <a:lnTo>
                      <a:pt x="0" y="609"/>
                    </a:lnTo>
                    <a:lnTo>
                      <a:pt x="0" y="609"/>
                    </a:lnTo>
                    <a:close/>
                  </a:path>
                </a:pathLst>
              </a:custGeom>
              <a:solidFill>
                <a:srgbClr val="0A84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7" name="Freeform 19">
                <a:extLst>
                  <a:ext uri="{FF2B5EF4-FFF2-40B4-BE49-F238E27FC236}">
                    <a16:creationId xmlns:a16="http://schemas.microsoft.com/office/drawing/2014/main" id="{FEB15E30-BBB2-4757-DEDA-B2AC3343E2C5}"/>
                  </a:ext>
                </a:extLst>
              </p:cNvPr>
              <p:cNvSpPr>
                <a:spLocks noEditPoints="1"/>
              </p:cNvSpPr>
              <p:nvPr/>
            </p:nvSpPr>
            <p:spPr bwMode="auto">
              <a:xfrm>
                <a:off x="8567738" y="1968732"/>
                <a:ext cx="1963738" cy="1704975"/>
              </a:xfrm>
              <a:custGeom>
                <a:avLst/>
                <a:gdLst>
                  <a:gd name="T0" fmla="*/ 10 w 1237"/>
                  <a:gd name="T1" fmla="*/ 538 h 1074"/>
                  <a:gd name="T2" fmla="*/ 315 w 1237"/>
                  <a:gd name="T3" fmla="*/ 1064 h 1074"/>
                  <a:gd name="T4" fmla="*/ 923 w 1237"/>
                  <a:gd name="T5" fmla="*/ 1064 h 1074"/>
                  <a:gd name="T6" fmla="*/ 1225 w 1237"/>
                  <a:gd name="T7" fmla="*/ 538 h 1074"/>
                  <a:gd name="T8" fmla="*/ 923 w 1237"/>
                  <a:gd name="T9" fmla="*/ 10 h 1074"/>
                  <a:gd name="T10" fmla="*/ 315 w 1237"/>
                  <a:gd name="T11" fmla="*/ 10 h 1074"/>
                  <a:gd name="T12" fmla="*/ 10 w 1237"/>
                  <a:gd name="T13" fmla="*/ 538 h 1074"/>
                  <a:gd name="T14" fmla="*/ 10 w 1237"/>
                  <a:gd name="T15" fmla="*/ 538 h 1074"/>
                  <a:gd name="T16" fmla="*/ 0 w 1237"/>
                  <a:gd name="T17" fmla="*/ 538 h 1074"/>
                  <a:gd name="T18" fmla="*/ 310 w 1237"/>
                  <a:gd name="T19" fmla="*/ 0 h 1074"/>
                  <a:gd name="T20" fmla="*/ 927 w 1237"/>
                  <a:gd name="T21" fmla="*/ 0 h 1074"/>
                  <a:gd name="T22" fmla="*/ 1237 w 1237"/>
                  <a:gd name="T23" fmla="*/ 538 h 1074"/>
                  <a:gd name="T24" fmla="*/ 927 w 1237"/>
                  <a:gd name="T25" fmla="*/ 1074 h 1074"/>
                  <a:gd name="T26" fmla="*/ 310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10" y="538"/>
                    </a:moveTo>
                    <a:lnTo>
                      <a:pt x="315" y="1064"/>
                    </a:lnTo>
                    <a:lnTo>
                      <a:pt x="923" y="1064"/>
                    </a:lnTo>
                    <a:lnTo>
                      <a:pt x="1225" y="538"/>
                    </a:lnTo>
                    <a:lnTo>
                      <a:pt x="923" y="10"/>
                    </a:lnTo>
                    <a:lnTo>
                      <a:pt x="315" y="10"/>
                    </a:lnTo>
                    <a:lnTo>
                      <a:pt x="10" y="538"/>
                    </a:lnTo>
                    <a:lnTo>
                      <a:pt x="10" y="538"/>
                    </a:lnTo>
                    <a:close/>
                    <a:moveTo>
                      <a:pt x="0" y="538"/>
                    </a:moveTo>
                    <a:lnTo>
                      <a:pt x="310" y="0"/>
                    </a:lnTo>
                    <a:lnTo>
                      <a:pt x="927" y="0"/>
                    </a:lnTo>
                    <a:lnTo>
                      <a:pt x="1237" y="538"/>
                    </a:lnTo>
                    <a:lnTo>
                      <a:pt x="927" y="1074"/>
                    </a:lnTo>
                    <a:lnTo>
                      <a:pt x="310"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5" name="Rectangle 4">
              <a:extLst>
                <a:ext uri="{FF2B5EF4-FFF2-40B4-BE49-F238E27FC236}">
                  <a16:creationId xmlns:a16="http://schemas.microsoft.com/office/drawing/2014/main" id="{986B8B9F-624C-186C-B70D-8B3A152CE69F}"/>
                </a:ext>
              </a:extLst>
            </p:cNvPr>
            <p:cNvSpPr/>
            <p:nvPr/>
          </p:nvSpPr>
          <p:spPr>
            <a:xfrm>
              <a:off x="7173967" y="3074263"/>
              <a:ext cx="1902962" cy="1384995"/>
            </a:xfrm>
            <a:prstGeom prst="rect">
              <a:avLst/>
            </a:prstGeom>
          </p:spPr>
          <p:txBody>
            <a:bodyPr wrap="square">
              <a:spAutoFit/>
            </a:bodyPr>
            <a:lstStyle/>
            <a:p>
              <a:pPr lvl="0" algn="ctr">
                <a:defRPr/>
              </a:pPr>
              <a:r>
                <a:rPr lang="ar-EG" sz="2800" b="1" kern="0" dirty="0">
                  <a:solidFill>
                    <a:srgbClr val="FFFFFF"/>
                  </a:solidFill>
                  <a:latin typeface="Sakkal Majalla" panose="02000000000000000000" pitchFamily="2" charset="-78"/>
                  <a:cs typeface="Sakkal Majalla" panose="02000000000000000000" pitchFamily="2" charset="-78"/>
                </a:rPr>
                <a:t>نقص الوعي بأهمية حوكمة الشركات</a:t>
              </a:r>
            </a:p>
          </p:txBody>
        </p:sp>
      </p:grpSp>
      <p:grpSp>
        <p:nvGrpSpPr>
          <p:cNvPr id="8" name="Group 7">
            <a:extLst>
              <a:ext uri="{FF2B5EF4-FFF2-40B4-BE49-F238E27FC236}">
                <a16:creationId xmlns:a16="http://schemas.microsoft.com/office/drawing/2014/main" id="{2FEF535D-A09A-67DA-2FF7-4872D1BAC568}"/>
              </a:ext>
            </a:extLst>
          </p:cNvPr>
          <p:cNvGrpSpPr/>
          <p:nvPr/>
        </p:nvGrpSpPr>
        <p:grpSpPr>
          <a:xfrm>
            <a:off x="4931466" y="3749201"/>
            <a:ext cx="2786039" cy="2265534"/>
            <a:chOff x="4553101" y="3743381"/>
            <a:chExt cx="2786039" cy="2265534"/>
          </a:xfrm>
        </p:grpSpPr>
        <p:grpSp>
          <p:nvGrpSpPr>
            <p:cNvPr id="10" name="Group 9">
              <a:extLst>
                <a:ext uri="{FF2B5EF4-FFF2-40B4-BE49-F238E27FC236}">
                  <a16:creationId xmlns:a16="http://schemas.microsoft.com/office/drawing/2014/main" id="{95AF8282-E824-3976-8F11-51373D9B166E}"/>
                </a:ext>
              </a:extLst>
            </p:cNvPr>
            <p:cNvGrpSpPr/>
            <p:nvPr/>
          </p:nvGrpSpPr>
          <p:grpSpPr>
            <a:xfrm>
              <a:off x="4553101" y="3743381"/>
              <a:ext cx="2786039" cy="2265534"/>
              <a:chOff x="6716713" y="2860907"/>
              <a:chExt cx="2222500" cy="1925638"/>
            </a:xfrm>
          </p:grpSpPr>
          <p:sp>
            <p:nvSpPr>
              <p:cNvPr id="12" name="Freeform 8">
                <a:extLst>
                  <a:ext uri="{FF2B5EF4-FFF2-40B4-BE49-F238E27FC236}">
                    <a16:creationId xmlns:a16="http://schemas.microsoft.com/office/drawing/2014/main" id="{67641A94-AB71-1B70-6A86-0467926F065E}"/>
                  </a:ext>
                </a:extLst>
              </p:cNvPr>
              <p:cNvSpPr>
                <a:spLocks/>
              </p:cNvSpPr>
              <p:nvPr/>
            </p:nvSpPr>
            <p:spPr bwMode="auto">
              <a:xfrm>
                <a:off x="6716713" y="2860907"/>
                <a:ext cx="2222500" cy="1925638"/>
              </a:xfrm>
              <a:custGeom>
                <a:avLst/>
                <a:gdLst>
                  <a:gd name="T0" fmla="*/ 0 w 1400"/>
                  <a:gd name="T1" fmla="*/ 606 h 1213"/>
                  <a:gd name="T2" fmla="*/ 350 w 1400"/>
                  <a:gd name="T3" fmla="*/ 1213 h 1213"/>
                  <a:gd name="T4" fmla="*/ 1050 w 1400"/>
                  <a:gd name="T5" fmla="*/ 1213 h 1213"/>
                  <a:gd name="T6" fmla="*/ 1400 w 1400"/>
                  <a:gd name="T7" fmla="*/ 606 h 1213"/>
                  <a:gd name="T8" fmla="*/ 1050 w 1400"/>
                  <a:gd name="T9" fmla="*/ 0 h 1213"/>
                  <a:gd name="T10" fmla="*/ 350 w 1400"/>
                  <a:gd name="T11" fmla="*/ 0 h 1213"/>
                  <a:gd name="T12" fmla="*/ 0 w 1400"/>
                  <a:gd name="T13" fmla="*/ 606 h 1213"/>
                  <a:gd name="T14" fmla="*/ 0 w 1400"/>
                  <a:gd name="T15" fmla="*/ 606 h 1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3">
                    <a:moveTo>
                      <a:pt x="0" y="606"/>
                    </a:moveTo>
                    <a:lnTo>
                      <a:pt x="350" y="1213"/>
                    </a:lnTo>
                    <a:lnTo>
                      <a:pt x="1050" y="1213"/>
                    </a:lnTo>
                    <a:lnTo>
                      <a:pt x="1400" y="606"/>
                    </a:lnTo>
                    <a:lnTo>
                      <a:pt x="1050" y="0"/>
                    </a:lnTo>
                    <a:lnTo>
                      <a:pt x="350" y="0"/>
                    </a:lnTo>
                    <a:lnTo>
                      <a:pt x="0" y="606"/>
                    </a:lnTo>
                    <a:lnTo>
                      <a:pt x="0" y="606"/>
                    </a:lnTo>
                    <a:close/>
                  </a:path>
                </a:pathLst>
              </a:custGeom>
              <a:solidFill>
                <a:srgbClr val="335E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13" name="Freeform 17">
                <a:extLst>
                  <a:ext uri="{FF2B5EF4-FFF2-40B4-BE49-F238E27FC236}">
                    <a16:creationId xmlns:a16="http://schemas.microsoft.com/office/drawing/2014/main" id="{7518C8C5-C560-A143-90DC-2DA03967AC83}"/>
                  </a:ext>
                </a:extLst>
              </p:cNvPr>
              <p:cNvSpPr>
                <a:spLocks noEditPoints="1"/>
              </p:cNvSpPr>
              <p:nvPr/>
            </p:nvSpPr>
            <p:spPr bwMode="auto">
              <a:xfrm>
                <a:off x="6845301" y="2970444"/>
                <a:ext cx="1966913" cy="1706563"/>
              </a:xfrm>
              <a:custGeom>
                <a:avLst/>
                <a:gdLst>
                  <a:gd name="T0" fmla="*/ 12 w 1239"/>
                  <a:gd name="T1" fmla="*/ 537 h 1075"/>
                  <a:gd name="T2" fmla="*/ 314 w 1239"/>
                  <a:gd name="T3" fmla="*/ 1066 h 1075"/>
                  <a:gd name="T4" fmla="*/ 922 w 1239"/>
                  <a:gd name="T5" fmla="*/ 1066 h 1075"/>
                  <a:gd name="T6" fmla="*/ 1227 w 1239"/>
                  <a:gd name="T7" fmla="*/ 537 h 1075"/>
                  <a:gd name="T8" fmla="*/ 922 w 1239"/>
                  <a:gd name="T9" fmla="*/ 9 h 1075"/>
                  <a:gd name="T10" fmla="*/ 314 w 1239"/>
                  <a:gd name="T11" fmla="*/ 9 h 1075"/>
                  <a:gd name="T12" fmla="*/ 12 w 1239"/>
                  <a:gd name="T13" fmla="*/ 537 h 1075"/>
                  <a:gd name="T14" fmla="*/ 12 w 1239"/>
                  <a:gd name="T15" fmla="*/ 537 h 1075"/>
                  <a:gd name="T16" fmla="*/ 0 w 1239"/>
                  <a:gd name="T17" fmla="*/ 537 h 1075"/>
                  <a:gd name="T18" fmla="*/ 310 w 1239"/>
                  <a:gd name="T19" fmla="*/ 0 h 1075"/>
                  <a:gd name="T20" fmla="*/ 929 w 1239"/>
                  <a:gd name="T21" fmla="*/ 0 h 1075"/>
                  <a:gd name="T22" fmla="*/ 1239 w 1239"/>
                  <a:gd name="T23" fmla="*/ 537 h 1075"/>
                  <a:gd name="T24" fmla="*/ 929 w 1239"/>
                  <a:gd name="T25" fmla="*/ 1075 h 1075"/>
                  <a:gd name="T26" fmla="*/ 310 w 1239"/>
                  <a:gd name="T27" fmla="*/ 1075 h 1075"/>
                  <a:gd name="T28" fmla="*/ 0 w 1239"/>
                  <a:gd name="T29" fmla="*/ 537 h 1075"/>
                  <a:gd name="T30" fmla="*/ 0 w 1239"/>
                  <a:gd name="T31" fmla="*/ 537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9" h="1075">
                    <a:moveTo>
                      <a:pt x="12" y="537"/>
                    </a:moveTo>
                    <a:lnTo>
                      <a:pt x="314" y="1066"/>
                    </a:lnTo>
                    <a:lnTo>
                      <a:pt x="922" y="1066"/>
                    </a:lnTo>
                    <a:lnTo>
                      <a:pt x="1227" y="537"/>
                    </a:lnTo>
                    <a:lnTo>
                      <a:pt x="922" y="9"/>
                    </a:lnTo>
                    <a:lnTo>
                      <a:pt x="314" y="9"/>
                    </a:lnTo>
                    <a:lnTo>
                      <a:pt x="12" y="537"/>
                    </a:lnTo>
                    <a:lnTo>
                      <a:pt x="12" y="537"/>
                    </a:lnTo>
                    <a:close/>
                    <a:moveTo>
                      <a:pt x="0" y="537"/>
                    </a:moveTo>
                    <a:lnTo>
                      <a:pt x="310" y="0"/>
                    </a:lnTo>
                    <a:lnTo>
                      <a:pt x="929" y="0"/>
                    </a:lnTo>
                    <a:lnTo>
                      <a:pt x="1239" y="537"/>
                    </a:lnTo>
                    <a:lnTo>
                      <a:pt x="929" y="1075"/>
                    </a:lnTo>
                    <a:lnTo>
                      <a:pt x="310" y="1075"/>
                    </a:lnTo>
                    <a:lnTo>
                      <a:pt x="0" y="537"/>
                    </a:lnTo>
                    <a:lnTo>
                      <a:pt x="0" y="537"/>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11" name="Rectangle 10">
              <a:extLst>
                <a:ext uri="{FF2B5EF4-FFF2-40B4-BE49-F238E27FC236}">
                  <a16:creationId xmlns:a16="http://schemas.microsoft.com/office/drawing/2014/main" id="{4E78CCDA-1D14-4013-D24B-D865B3E8F002}"/>
                </a:ext>
              </a:extLst>
            </p:cNvPr>
            <p:cNvSpPr/>
            <p:nvPr/>
          </p:nvSpPr>
          <p:spPr>
            <a:xfrm>
              <a:off x="4934933" y="4250923"/>
              <a:ext cx="1980824" cy="1384995"/>
            </a:xfrm>
            <a:prstGeom prst="rect">
              <a:avLst/>
            </a:prstGeom>
          </p:spPr>
          <p:txBody>
            <a:bodyPr wrap="square">
              <a:spAutoFit/>
            </a:bodyPr>
            <a:lstStyle/>
            <a:p>
              <a:pPr algn="ctr">
                <a:defRPr/>
              </a:pPr>
              <a:r>
                <a:rPr lang="ar-EG" sz="2800" b="1" kern="0" dirty="0">
                  <a:solidFill>
                    <a:srgbClr val="FFFFFF"/>
                  </a:solidFill>
                  <a:latin typeface="Sakkal Majalla" panose="02000000000000000000" pitchFamily="2" charset="-78"/>
                  <a:cs typeface="Sakkal Majalla" panose="02000000000000000000" pitchFamily="2" charset="-78"/>
                </a:rPr>
                <a:t>ضعف الالتزام بتطبيق معايير الحوكمة</a:t>
              </a:r>
            </a:p>
          </p:txBody>
        </p:sp>
      </p:grpSp>
      <p:grpSp>
        <p:nvGrpSpPr>
          <p:cNvPr id="14" name="Group 13">
            <a:extLst>
              <a:ext uri="{FF2B5EF4-FFF2-40B4-BE49-F238E27FC236}">
                <a16:creationId xmlns:a16="http://schemas.microsoft.com/office/drawing/2014/main" id="{710311C6-1094-21EB-FF12-6F4E26BF95BB}"/>
              </a:ext>
            </a:extLst>
          </p:cNvPr>
          <p:cNvGrpSpPr/>
          <p:nvPr/>
        </p:nvGrpSpPr>
        <p:grpSpPr>
          <a:xfrm>
            <a:off x="2762337" y="2566939"/>
            <a:ext cx="2786039" cy="2271136"/>
            <a:chOff x="2383972" y="2561119"/>
            <a:chExt cx="2786039" cy="2271136"/>
          </a:xfrm>
        </p:grpSpPr>
        <p:grpSp>
          <p:nvGrpSpPr>
            <p:cNvPr id="15" name="Group 14">
              <a:extLst>
                <a:ext uri="{FF2B5EF4-FFF2-40B4-BE49-F238E27FC236}">
                  <a16:creationId xmlns:a16="http://schemas.microsoft.com/office/drawing/2014/main" id="{9895104C-8494-98DB-7058-998C8D714CA9}"/>
                </a:ext>
              </a:extLst>
            </p:cNvPr>
            <p:cNvGrpSpPr/>
            <p:nvPr/>
          </p:nvGrpSpPr>
          <p:grpSpPr>
            <a:xfrm>
              <a:off x="2383972" y="2561119"/>
              <a:ext cx="2786039" cy="2271136"/>
              <a:chOff x="4986338" y="1856019"/>
              <a:chExt cx="2222500" cy="1930400"/>
            </a:xfrm>
          </p:grpSpPr>
          <p:sp>
            <p:nvSpPr>
              <p:cNvPr id="17" name="Freeform 7">
                <a:extLst>
                  <a:ext uri="{FF2B5EF4-FFF2-40B4-BE49-F238E27FC236}">
                    <a16:creationId xmlns:a16="http://schemas.microsoft.com/office/drawing/2014/main" id="{D5B3A0E3-300D-8DEB-3717-6BA272AA450D}"/>
                  </a:ext>
                </a:extLst>
              </p:cNvPr>
              <p:cNvSpPr>
                <a:spLocks/>
              </p:cNvSpPr>
              <p:nvPr/>
            </p:nvSpPr>
            <p:spPr bwMode="auto">
              <a:xfrm>
                <a:off x="4986338" y="1856019"/>
                <a:ext cx="2222500" cy="1930400"/>
              </a:xfrm>
              <a:custGeom>
                <a:avLst/>
                <a:gdLst>
                  <a:gd name="T0" fmla="*/ 0 w 1400"/>
                  <a:gd name="T1" fmla="*/ 609 h 1216"/>
                  <a:gd name="T2" fmla="*/ 350 w 1400"/>
                  <a:gd name="T3" fmla="*/ 1216 h 1216"/>
                  <a:gd name="T4" fmla="*/ 1050 w 1400"/>
                  <a:gd name="T5" fmla="*/ 1216 h 1216"/>
                  <a:gd name="T6" fmla="*/ 1400 w 1400"/>
                  <a:gd name="T7" fmla="*/ 609 h 1216"/>
                  <a:gd name="T8" fmla="*/ 1050 w 1400"/>
                  <a:gd name="T9" fmla="*/ 0 h 1216"/>
                  <a:gd name="T10" fmla="*/ 350 w 1400"/>
                  <a:gd name="T11" fmla="*/ 0 h 1216"/>
                  <a:gd name="T12" fmla="*/ 0 w 1400"/>
                  <a:gd name="T13" fmla="*/ 609 h 1216"/>
                  <a:gd name="T14" fmla="*/ 0 w 1400"/>
                  <a:gd name="T15" fmla="*/ 609 h 1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0" h="1216">
                    <a:moveTo>
                      <a:pt x="0" y="609"/>
                    </a:moveTo>
                    <a:lnTo>
                      <a:pt x="350" y="1216"/>
                    </a:lnTo>
                    <a:lnTo>
                      <a:pt x="1050" y="1216"/>
                    </a:lnTo>
                    <a:lnTo>
                      <a:pt x="1400" y="609"/>
                    </a:lnTo>
                    <a:lnTo>
                      <a:pt x="1050" y="0"/>
                    </a:lnTo>
                    <a:lnTo>
                      <a:pt x="350" y="0"/>
                    </a:lnTo>
                    <a:lnTo>
                      <a:pt x="0" y="609"/>
                    </a:lnTo>
                    <a:lnTo>
                      <a:pt x="0" y="609"/>
                    </a:lnTo>
                    <a:close/>
                  </a:path>
                </a:pathLst>
              </a:custGeom>
              <a:solidFill>
                <a:srgbClr val="9B0D7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sp>
            <p:nvSpPr>
              <p:cNvPr id="18" name="Freeform 15">
                <a:extLst>
                  <a:ext uri="{FF2B5EF4-FFF2-40B4-BE49-F238E27FC236}">
                    <a16:creationId xmlns:a16="http://schemas.microsoft.com/office/drawing/2014/main" id="{97975ADE-9942-3DC0-F2B4-B6DAA61A670D}"/>
                  </a:ext>
                </a:extLst>
              </p:cNvPr>
              <p:cNvSpPr>
                <a:spLocks noEditPoints="1"/>
              </p:cNvSpPr>
              <p:nvPr/>
            </p:nvSpPr>
            <p:spPr bwMode="auto">
              <a:xfrm>
                <a:off x="5118101" y="1968732"/>
                <a:ext cx="1963738" cy="1704975"/>
              </a:xfrm>
              <a:custGeom>
                <a:avLst/>
                <a:gdLst>
                  <a:gd name="T0" fmla="*/ 9 w 1237"/>
                  <a:gd name="T1" fmla="*/ 538 h 1074"/>
                  <a:gd name="T2" fmla="*/ 314 w 1237"/>
                  <a:gd name="T3" fmla="*/ 1064 h 1074"/>
                  <a:gd name="T4" fmla="*/ 922 w 1237"/>
                  <a:gd name="T5" fmla="*/ 1064 h 1074"/>
                  <a:gd name="T6" fmla="*/ 1225 w 1237"/>
                  <a:gd name="T7" fmla="*/ 538 h 1074"/>
                  <a:gd name="T8" fmla="*/ 922 w 1237"/>
                  <a:gd name="T9" fmla="*/ 10 h 1074"/>
                  <a:gd name="T10" fmla="*/ 314 w 1237"/>
                  <a:gd name="T11" fmla="*/ 10 h 1074"/>
                  <a:gd name="T12" fmla="*/ 9 w 1237"/>
                  <a:gd name="T13" fmla="*/ 538 h 1074"/>
                  <a:gd name="T14" fmla="*/ 9 w 1237"/>
                  <a:gd name="T15" fmla="*/ 538 h 1074"/>
                  <a:gd name="T16" fmla="*/ 0 w 1237"/>
                  <a:gd name="T17" fmla="*/ 538 h 1074"/>
                  <a:gd name="T18" fmla="*/ 307 w 1237"/>
                  <a:gd name="T19" fmla="*/ 0 h 1074"/>
                  <a:gd name="T20" fmla="*/ 927 w 1237"/>
                  <a:gd name="T21" fmla="*/ 0 h 1074"/>
                  <a:gd name="T22" fmla="*/ 1237 w 1237"/>
                  <a:gd name="T23" fmla="*/ 538 h 1074"/>
                  <a:gd name="T24" fmla="*/ 927 w 1237"/>
                  <a:gd name="T25" fmla="*/ 1074 h 1074"/>
                  <a:gd name="T26" fmla="*/ 307 w 1237"/>
                  <a:gd name="T27" fmla="*/ 1074 h 1074"/>
                  <a:gd name="T28" fmla="*/ 0 w 1237"/>
                  <a:gd name="T29" fmla="*/ 538 h 1074"/>
                  <a:gd name="T30" fmla="*/ 0 w 1237"/>
                  <a:gd name="T31" fmla="*/ 538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7" h="1074">
                    <a:moveTo>
                      <a:pt x="9" y="538"/>
                    </a:moveTo>
                    <a:lnTo>
                      <a:pt x="314" y="1064"/>
                    </a:lnTo>
                    <a:lnTo>
                      <a:pt x="922" y="1064"/>
                    </a:lnTo>
                    <a:lnTo>
                      <a:pt x="1225" y="538"/>
                    </a:lnTo>
                    <a:lnTo>
                      <a:pt x="922" y="10"/>
                    </a:lnTo>
                    <a:lnTo>
                      <a:pt x="314" y="10"/>
                    </a:lnTo>
                    <a:lnTo>
                      <a:pt x="9" y="538"/>
                    </a:lnTo>
                    <a:lnTo>
                      <a:pt x="9" y="538"/>
                    </a:lnTo>
                    <a:close/>
                    <a:moveTo>
                      <a:pt x="0" y="538"/>
                    </a:moveTo>
                    <a:lnTo>
                      <a:pt x="307" y="0"/>
                    </a:lnTo>
                    <a:lnTo>
                      <a:pt x="927" y="0"/>
                    </a:lnTo>
                    <a:lnTo>
                      <a:pt x="1237" y="538"/>
                    </a:lnTo>
                    <a:lnTo>
                      <a:pt x="927" y="1074"/>
                    </a:lnTo>
                    <a:lnTo>
                      <a:pt x="307" y="1074"/>
                    </a:lnTo>
                    <a:lnTo>
                      <a:pt x="0" y="538"/>
                    </a:lnTo>
                    <a:lnTo>
                      <a:pt x="0" y="53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i="0" u="none" strike="noStrike" kern="0" cap="none" spc="0" normalizeH="0" baseline="0" noProof="0">
                  <a:ln>
                    <a:noFill/>
                  </a:ln>
                  <a:solidFill>
                    <a:srgbClr val="262626"/>
                  </a:solidFill>
                  <a:effectLst/>
                  <a:uLnTx/>
                  <a:uFillTx/>
                  <a:latin typeface="Sakkal Majalla" panose="02000000000000000000" pitchFamily="2" charset="-78"/>
                  <a:cs typeface="Sakkal Majalla" panose="02000000000000000000" pitchFamily="2" charset="-78"/>
                </a:endParaRPr>
              </a:p>
            </p:txBody>
          </p:sp>
        </p:grpSp>
        <p:sp>
          <p:nvSpPr>
            <p:cNvPr id="16" name="Rectangle 15">
              <a:extLst>
                <a:ext uri="{FF2B5EF4-FFF2-40B4-BE49-F238E27FC236}">
                  <a16:creationId xmlns:a16="http://schemas.microsoft.com/office/drawing/2014/main" id="{5CE6268B-C3AE-6CDB-A449-AA46AC4F8338}"/>
                </a:ext>
              </a:extLst>
            </p:cNvPr>
            <p:cNvSpPr/>
            <p:nvPr/>
          </p:nvSpPr>
          <p:spPr>
            <a:xfrm>
              <a:off x="2926514" y="3004189"/>
              <a:ext cx="1785789" cy="1384995"/>
            </a:xfrm>
            <a:prstGeom prst="rect">
              <a:avLst/>
            </a:prstGeom>
          </p:spPr>
          <p:txBody>
            <a:bodyPr wrap="square">
              <a:spAutoFit/>
            </a:bodyPr>
            <a:lstStyle/>
            <a:p>
              <a:pPr lvl="0" algn="ctr">
                <a:defRPr/>
              </a:pPr>
              <a:r>
                <a:rPr lang="ar-EG" sz="2800" b="1" kern="0" dirty="0">
                  <a:solidFill>
                    <a:srgbClr val="FFFFFF"/>
                  </a:solidFill>
                  <a:latin typeface="Sakkal Majalla" panose="02000000000000000000" pitchFamily="2" charset="-78"/>
                  <a:cs typeface="Sakkal Majalla" panose="02000000000000000000" pitchFamily="2" charset="-78"/>
                </a:rPr>
                <a:t>ضعف الرقابة على تطبيق معايير الحوكمة</a:t>
              </a:r>
            </a:p>
          </p:txBody>
        </p:sp>
      </p:grpSp>
      <p:sp>
        <p:nvSpPr>
          <p:cNvPr id="19" name="Rectangle 18">
            <a:extLst>
              <a:ext uri="{FF2B5EF4-FFF2-40B4-BE49-F238E27FC236}">
                <a16:creationId xmlns:a16="http://schemas.microsoft.com/office/drawing/2014/main" id="{74779630-76A6-8DCE-44BF-948D97D8D88A}"/>
              </a:ext>
            </a:extLst>
          </p:cNvPr>
          <p:cNvSpPr/>
          <p:nvPr/>
        </p:nvSpPr>
        <p:spPr>
          <a:xfrm>
            <a:off x="4833322" y="1390279"/>
            <a:ext cx="2968399" cy="2215991"/>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على الرغم من الجهود التي تبذلها الحكومة السعودية لتعزيز حوكمة الشركات، إلا أن هناك بعض التحديات التي تواجه تطبيقها، منها</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2050" name="Picture 2" descr="Investment from muslim countries">
            <a:extLst>
              <a:ext uri="{FF2B5EF4-FFF2-40B4-BE49-F238E27FC236}">
                <a16:creationId xmlns:a16="http://schemas.microsoft.com/office/drawing/2014/main" id="{47DAEE88-04DF-5FFA-49C2-3EF020B8E9B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464" y="292671"/>
            <a:ext cx="3209327" cy="2452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72318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0F13F-4FB5-8B71-CF73-D54FCDAC1554}"/>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BD0869C-D2F4-D827-18AA-78D4DF6F81B4}"/>
              </a:ext>
            </a:extLst>
          </p:cNvPr>
          <p:cNvSpPr txBox="1"/>
          <p:nvPr/>
        </p:nvSpPr>
        <p:spPr>
          <a:xfrm>
            <a:off x="6568966" y="2867546"/>
            <a:ext cx="4791310"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التوصيات لتعزيز حوكمة الشركات في السعودية</a:t>
            </a:r>
          </a:p>
        </p:txBody>
      </p:sp>
      <p:sp>
        <p:nvSpPr>
          <p:cNvPr id="3" name="Slide Number Placeholder 2">
            <a:extLst>
              <a:ext uri="{FF2B5EF4-FFF2-40B4-BE49-F238E27FC236}">
                <a16:creationId xmlns:a16="http://schemas.microsoft.com/office/drawing/2014/main" id="{315D76A5-1EE5-06F2-DDD3-FDCF64937C58}"/>
              </a:ext>
            </a:extLst>
          </p:cNvPr>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a:extLst>
              <a:ext uri="{FF2B5EF4-FFF2-40B4-BE49-F238E27FC236}">
                <a16:creationId xmlns:a16="http://schemas.microsoft.com/office/drawing/2014/main" id="{5CBF8F7D-A8F7-00D3-98B6-DA8AAFD85A12}"/>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538084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AF6BB55C-A589-738D-0455-3B52CE02CD7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B8EFFFCD-6272-70B8-292E-93C8A1889254}"/>
              </a:ext>
            </a:extLst>
          </p:cNvPr>
          <p:cNvSpPr/>
          <p:nvPr/>
        </p:nvSpPr>
        <p:spPr>
          <a:xfrm>
            <a:off x="6400799" y="142267"/>
            <a:ext cx="5975049"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التوصيات لتعزيز حوكمة الشركات في السعودية</a:t>
            </a:r>
          </a:p>
        </p:txBody>
      </p:sp>
      <p:sp>
        <p:nvSpPr>
          <p:cNvPr id="3" name="Slide Number Placeholder 2">
            <a:extLst>
              <a:ext uri="{FF2B5EF4-FFF2-40B4-BE49-F238E27FC236}">
                <a16:creationId xmlns:a16="http://schemas.microsoft.com/office/drawing/2014/main" id="{5EDE009F-0F48-6474-8D98-1552CAD292B5}"/>
              </a:ext>
            </a:extLst>
          </p:cNvPr>
          <p:cNvSpPr>
            <a:spLocks noGrp="1"/>
          </p:cNvSpPr>
          <p:nvPr>
            <p:ph type="sldNum" sz="quarter" idx="12"/>
          </p:nvPr>
        </p:nvSpPr>
        <p:spPr/>
        <p:txBody>
          <a:bodyPr/>
          <a:lstStyle/>
          <a:p>
            <a:fld id="{802A93DA-8321-490E-B7A0-7881EC602D96}" type="slidenum">
              <a:rPr lang="ar-EG" smtClean="0"/>
              <a:t>24</a:t>
            </a:fld>
            <a:endParaRPr lang="ar-EG"/>
          </a:p>
        </p:txBody>
      </p:sp>
      <p:sp>
        <p:nvSpPr>
          <p:cNvPr id="14" name="Rectangle 13">
            <a:extLst>
              <a:ext uri="{FF2B5EF4-FFF2-40B4-BE49-F238E27FC236}">
                <a16:creationId xmlns:a16="http://schemas.microsoft.com/office/drawing/2014/main" id="{DDFB1300-0A6E-BBA9-B162-2E18D37A074B}"/>
              </a:ext>
            </a:extLst>
          </p:cNvPr>
          <p:cNvSpPr/>
          <p:nvPr/>
        </p:nvSpPr>
        <p:spPr>
          <a:xfrm>
            <a:off x="2542907" y="5515404"/>
            <a:ext cx="6705312" cy="1200329"/>
          </a:xfrm>
          <a:prstGeom prst="rect">
            <a:avLst/>
          </a:prstGeom>
        </p:spPr>
        <p:txBody>
          <a:bodyPr wrap="square">
            <a:spAutoFit/>
          </a:bodyPr>
          <a:lstStyle/>
          <a:p>
            <a:pPr algn="ctr"/>
            <a:r>
              <a:rPr lang="ar-EG" sz="3600" b="1" dirty="0">
                <a:solidFill>
                  <a:srgbClr val="C00000"/>
                </a:solidFill>
                <a:cs typeface="Sakkal Majalla" panose="02000000000000000000" pitchFamily="2" charset="-78"/>
              </a:rPr>
              <a:t>من أجل تعزيز حوكمة الشركات في السعودية، يمكن تقديم التوصيات التالية</a:t>
            </a:r>
          </a:p>
        </p:txBody>
      </p:sp>
      <p:grpSp>
        <p:nvGrpSpPr>
          <p:cNvPr id="15" name="Group 14">
            <a:extLst>
              <a:ext uri="{FF2B5EF4-FFF2-40B4-BE49-F238E27FC236}">
                <a16:creationId xmlns:a16="http://schemas.microsoft.com/office/drawing/2014/main" id="{76E0E7D4-8CA4-9FF4-B23D-79E9CC8166D0}"/>
              </a:ext>
            </a:extLst>
          </p:cNvPr>
          <p:cNvGrpSpPr/>
          <p:nvPr/>
        </p:nvGrpSpPr>
        <p:grpSpPr>
          <a:xfrm>
            <a:off x="4763769" y="1526220"/>
            <a:ext cx="3622637" cy="3805559"/>
            <a:chOff x="4879383" y="1231954"/>
            <a:chExt cx="3622637" cy="3805559"/>
          </a:xfrm>
        </p:grpSpPr>
        <p:pic>
          <p:nvPicPr>
            <p:cNvPr id="16" name="Picture 15">
              <a:extLst>
                <a:ext uri="{FF2B5EF4-FFF2-40B4-BE49-F238E27FC236}">
                  <a16:creationId xmlns:a16="http://schemas.microsoft.com/office/drawing/2014/main" id="{9E54B939-7571-00BE-2AB0-5417A36BE2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9383" y="1231954"/>
              <a:ext cx="3622637" cy="3805559"/>
            </a:xfrm>
            <a:prstGeom prst="rect">
              <a:avLst/>
            </a:prstGeom>
          </p:spPr>
        </p:pic>
        <p:sp>
          <p:nvSpPr>
            <p:cNvPr id="17" name="Rectangle 16">
              <a:extLst>
                <a:ext uri="{FF2B5EF4-FFF2-40B4-BE49-F238E27FC236}">
                  <a16:creationId xmlns:a16="http://schemas.microsoft.com/office/drawing/2014/main" id="{ACB89D33-D114-1301-E004-4C0AE8050D9A}"/>
                </a:ext>
              </a:extLst>
            </p:cNvPr>
            <p:cNvSpPr/>
            <p:nvPr/>
          </p:nvSpPr>
          <p:spPr>
            <a:xfrm>
              <a:off x="5198980" y="1695068"/>
              <a:ext cx="1812176" cy="1384995"/>
            </a:xfrm>
            <a:prstGeom prst="rect">
              <a:avLst/>
            </a:prstGeom>
          </p:spPr>
          <p:txBody>
            <a:bodyPr wrap="square">
              <a:spAutoFit/>
            </a:bodyPr>
            <a:lstStyle/>
            <a:p>
              <a:pPr algn="ctr"/>
              <a:r>
                <a:rPr lang="ar-EG" sz="2800" b="1" dirty="0">
                  <a:solidFill>
                    <a:prstClr val="white"/>
                  </a:solidFill>
                  <a:cs typeface="Sakkal Majalla" panose="02000000000000000000" pitchFamily="2" charset="-78"/>
                </a:rPr>
                <a:t>تعزيز الوعي بأهمية حوكمة الشركات</a:t>
              </a:r>
            </a:p>
          </p:txBody>
        </p:sp>
      </p:grpSp>
      <p:grpSp>
        <p:nvGrpSpPr>
          <p:cNvPr id="18" name="Group 17">
            <a:extLst>
              <a:ext uri="{FF2B5EF4-FFF2-40B4-BE49-F238E27FC236}">
                <a16:creationId xmlns:a16="http://schemas.microsoft.com/office/drawing/2014/main" id="{866EDE7C-934A-3A03-26EF-E4A76E6C7AA1}"/>
              </a:ext>
            </a:extLst>
          </p:cNvPr>
          <p:cNvGrpSpPr/>
          <p:nvPr/>
        </p:nvGrpSpPr>
        <p:grpSpPr>
          <a:xfrm>
            <a:off x="6191353" y="2681832"/>
            <a:ext cx="3967564" cy="2649948"/>
            <a:chOff x="6306967" y="2387566"/>
            <a:chExt cx="3967564" cy="2649948"/>
          </a:xfrm>
        </p:grpSpPr>
        <p:pic>
          <p:nvPicPr>
            <p:cNvPr id="19" name="Picture 18">
              <a:extLst>
                <a:ext uri="{FF2B5EF4-FFF2-40B4-BE49-F238E27FC236}">
                  <a16:creationId xmlns:a16="http://schemas.microsoft.com/office/drawing/2014/main" id="{4CB37F96-4911-2A28-BFD2-B58DA9DB61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6967" y="2387566"/>
              <a:ext cx="3967564" cy="2649948"/>
            </a:xfrm>
            <a:prstGeom prst="rect">
              <a:avLst/>
            </a:prstGeom>
          </p:spPr>
        </p:pic>
        <p:sp>
          <p:nvSpPr>
            <p:cNvPr id="20" name="Rectangle 19">
              <a:extLst>
                <a:ext uri="{FF2B5EF4-FFF2-40B4-BE49-F238E27FC236}">
                  <a16:creationId xmlns:a16="http://schemas.microsoft.com/office/drawing/2014/main" id="{F8DAF502-B056-FB49-2C1C-FAE1CD3CE6E9}"/>
                </a:ext>
              </a:extLst>
            </p:cNvPr>
            <p:cNvSpPr/>
            <p:nvPr/>
          </p:nvSpPr>
          <p:spPr>
            <a:xfrm>
              <a:off x="7753810" y="2781390"/>
              <a:ext cx="2088000" cy="1815882"/>
            </a:xfrm>
            <a:prstGeom prst="rect">
              <a:avLst/>
            </a:prstGeom>
          </p:spPr>
          <p:txBody>
            <a:bodyPr wrap="square">
              <a:spAutoFit/>
            </a:bodyPr>
            <a:lstStyle/>
            <a:p>
              <a:pPr algn="ctr"/>
              <a:r>
                <a:rPr lang="ar-EG" sz="2800" b="1" dirty="0">
                  <a:solidFill>
                    <a:prstClr val="white"/>
                  </a:solidFill>
                  <a:cs typeface="Sakkal Majalla" panose="02000000000000000000" pitchFamily="2" charset="-78"/>
                </a:rPr>
                <a:t>تطوير برامج لتعزيز الالتزام بتطبيق معايير الحوكمة</a:t>
              </a:r>
            </a:p>
          </p:txBody>
        </p:sp>
      </p:grpSp>
      <p:grpSp>
        <p:nvGrpSpPr>
          <p:cNvPr id="21" name="Group 20">
            <a:extLst>
              <a:ext uri="{FF2B5EF4-FFF2-40B4-BE49-F238E27FC236}">
                <a16:creationId xmlns:a16="http://schemas.microsoft.com/office/drawing/2014/main" id="{425D5BD7-BE13-0F81-6028-3804F0A31BF3}"/>
              </a:ext>
            </a:extLst>
          </p:cNvPr>
          <p:cNvGrpSpPr/>
          <p:nvPr/>
        </p:nvGrpSpPr>
        <p:grpSpPr>
          <a:xfrm>
            <a:off x="2062321" y="2026428"/>
            <a:ext cx="3833242" cy="3305350"/>
            <a:chOff x="2177935" y="1732162"/>
            <a:chExt cx="3833242" cy="3305350"/>
          </a:xfrm>
        </p:grpSpPr>
        <p:pic>
          <p:nvPicPr>
            <p:cNvPr id="22" name="Picture 21">
              <a:extLst>
                <a:ext uri="{FF2B5EF4-FFF2-40B4-BE49-F238E27FC236}">
                  <a16:creationId xmlns:a16="http://schemas.microsoft.com/office/drawing/2014/main" id="{E49AB3E9-82A1-E17F-8BA0-2085B2C6C3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7935" y="1732162"/>
              <a:ext cx="3833242" cy="3305350"/>
            </a:xfrm>
            <a:prstGeom prst="rect">
              <a:avLst/>
            </a:prstGeom>
          </p:spPr>
        </p:pic>
        <p:sp>
          <p:nvSpPr>
            <p:cNvPr id="23" name="Rectangle 22">
              <a:extLst>
                <a:ext uri="{FF2B5EF4-FFF2-40B4-BE49-F238E27FC236}">
                  <a16:creationId xmlns:a16="http://schemas.microsoft.com/office/drawing/2014/main" id="{CF038F35-C144-E205-B435-BEF1DA0CCE3D}"/>
                </a:ext>
              </a:extLst>
            </p:cNvPr>
            <p:cNvSpPr/>
            <p:nvPr/>
          </p:nvSpPr>
          <p:spPr>
            <a:xfrm>
              <a:off x="2457044" y="2960020"/>
              <a:ext cx="2274444" cy="1384995"/>
            </a:xfrm>
            <a:prstGeom prst="rect">
              <a:avLst/>
            </a:prstGeom>
          </p:spPr>
          <p:txBody>
            <a:bodyPr wrap="square">
              <a:spAutoFit/>
            </a:bodyPr>
            <a:lstStyle/>
            <a:p>
              <a:pPr algn="ctr"/>
              <a:r>
                <a:rPr lang="ar-EG" sz="2800" b="1" dirty="0">
                  <a:solidFill>
                    <a:prstClr val="white"/>
                  </a:solidFill>
                  <a:cs typeface="Sakkal Majalla" panose="02000000000000000000" pitchFamily="2" charset="-78"/>
                </a:rPr>
                <a:t>تعزيز الرقابة على تطبيق معايير الحوكمة</a:t>
              </a:r>
            </a:p>
          </p:txBody>
        </p:sp>
      </p:grpSp>
    </p:spTree>
    <p:extLst>
      <p:ext uri="{BB962C8B-B14F-4D97-AF65-F5344CB8AC3E}">
        <p14:creationId xmlns:p14="http://schemas.microsoft.com/office/powerpoint/2010/main" val="1583104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sz="4800" b="1" kern="0" dirty="0">
                <a:solidFill>
                  <a:prstClr val="black">
                    <a:lumMod val="75000"/>
                    <a:lumOff val="25000"/>
                  </a:prstClr>
                </a:solidFill>
                <a:latin typeface="Adobe Arabic" panose="02040503050201020203" pitchFamily="18" charset="-78"/>
                <a:cs typeface="Adobe Arabic" panose="02040503050201020203" pitchFamily="18" charset="-78"/>
              </a:rPr>
              <a:t>محددات حوكمة الشركات</a:t>
            </a:r>
            <a:endPar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cs typeface="Adobe Arabic" panose="02040503050201020203" pitchFamily="18"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3279355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محددات حوكمة الشركات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26</a:t>
            </a:fld>
            <a:endParaRPr lang="ar-EG"/>
          </a:p>
        </p:txBody>
      </p:sp>
      <p:pic>
        <p:nvPicPr>
          <p:cNvPr id="4" name="Picture 3" descr="الحوكمة ونظم الرقابة على الأداء المالي والإداري في البلديات والمؤسسات |  Discovery Tools"/>
          <p:cNvPicPr/>
          <p:nvPr/>
        </p:nvPicPr>
        <p:blipFill>
          <a:blip r:embed="rId4">
            <a:extLst>
              <a:ext uri="{28A0092B-C50C-407E-A947-70E740481C1C}">
                <a14:useLocalDpi xmlns:a14="http://schemas.microsoft.com/office/drawing/2010/main" val="0"/>
              </a:ext>
            </a:extLst>
          </a:blip>
          <a:srcRect/>
          <a:stretch>
            <a:fillRect/>
          </a:stretch>
        </p:blipFill>
        <p:spPr bwMode="auto">
          <a:xfrm>
            <a:off x="7195279" y="2016276"/>
            <a:ext cx="4550212" cy="3635016"/>
          </a:xfrm>
          <a:prstGeom prst="rect">
            <a:avLst/>
          </a:prstGeom>
          <a:noFill/>
          <a:ln>
            <a:noFill/>
          </a:ln>
        </p:spPr>
      </p:pic>
      <p:sp>
        <p:nvSpPr>
          <p:cNvPr id="2" name="Rectangle 1"/>
          <p:cNvSpPr/>
          <p:nvPr/>
        </p:nvSpPr>
        <p:spPr>
          <a:xfrm>
            <a:off x="374754" y="2016276"/>
            <a:ext cx="6820525" cy="3323987"/>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رغم الجهود المبذولة من قبل العديد من المنظمات الدولية والتقدم الملحوظ في تطبيق مبادئ حوكمة الشركات، يبقى هناك عدد من المحددات التي تؤثر في إنجاح عملية الحوكمة، حيث هناك شبه اتفاق بين الباحثين بأنه لكي تتمكن الشركات بل والدول من الاستفادة من مزايا تطبيق مبادئ حوكمة الشركات يتوقف على مدى توافر مستوى جودة مجموعتين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المحددات التي تضمن التطبيق السليم لمبادئ حوكمة الشركات، </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وتتمثل المجموعتين فيما يلي: </a:t>
            </a:r>
          </a:p>
        </p:txBody>
      </p:sp>
    </p:spTree>
    <p:extLst>
      <p:ext uri="{BB962C8B-B14F-4D97-AF65-F5344CB8AC3E}">
        <p14:creationId xmlns:p14="http://schemas.microsoft.com/office/powerpoint/2010/main" val="5708607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محددات حوكمة الشركات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27</a:t>
            </a:fld>
            <a:endParaRPr lang="ar-EG"/>
          </a:p>
        </p:txBody>
      </p:sp>
      <p:grpSp>
        <p:nvGrpSpPr>
          <p:cNvPr id="4" name="Group 3"/>
          <p:cNvGrpSpPr/>
          <p:nvPr/>
        </p:nvGrpSpPr>
        <p:grpSpPr>
          <a:xfrm>
            <a:off x="1963611" y="237161"/>
            <a:ext cx="3267955" cy="599809"/>
            <a:chOff x="-15765" y="-42041"/>
            <a:chExt cx="1419750" cy="367796"/>
          </a:xfrm>
        </p:grpSpPr>
        <p:pic>
          <p:nvPicPr>
            <p:cNvPr id="5" name="Picture 4" descr="E:\نموذج\اشكال\Untitled-1-Recovered_0006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403985" cy="325755"/>
            </a:xfrm>
            <a:prstGeom prst="rect">
              <a:avLst/>
            </a:prstGeom>
            <a:noFill/>
            <a:ln>
              <a:noFill/>
            </a:ln>
          </p:spPr>
        </p:pic>
        <p:sp>
          <p:nvSpPr>
            <p:cNvPr id="6" name="Rectangle 5"/>
            <p:cNvSpPr/>
            <p:nvPr/>
          </p:nvSpPr>
          <p:spPr>
            <a:xfrm>
              <a:off x="-15765" y="-42041"/>
              <a:ext cx="1082565" cy="3593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المحددات الخارجية</a:t>
              </a:r>
              <a:endParaRPr lang="en-US" sz="16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59764" y="1303427"/>
            <a:ext cx="11494473"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وهذه المحددات تمثل البيئة أو المناخ الذي تعمل من خلاله الشركات والتي قد تختلف من دولة إلى أخرى وترجع أهميتها إلى أن وجودها يضمن حسن إدارة الشركة، </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وهي عبارة عن:</a:t>
            </a:r>
          </a:p>
        </p:txBody>
      </p:sp>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45432" y="2785547"/>
            <a:ext cx="8926256" cy="2121861"/>
          </a:xfrm>
          <a:prstGeom prst="rect">
            <a:avLst/>
          </a:prstGeom>
        </p:spPr>
      </p:pic>
      <p:grpSp>
        <p:nvGrpSpPr>
          <p:cNvPr id="10" name="Group 9"/>
          <p:cNvGrpSpPr/>
          <p:nvPr/>
        </p:nvGrpSpPr>
        <p:grpSpPr>
          <a:xfrm>
            <a:off x="9020355" y="3151310"/>
            <a:ext cx="2322136" cy="3192953"/>
            <a:chOff x="9066792" y="2063723"/>
            <a:chExt cx="2681535" cy="3698870"/>
          </a:xfrm>
        </p:grpSpPr>
        <p:sp>
          <p:nvSpPr>
            <p:cNvPr id="11" name="Rectangle 10"/>
            <p:cNvSpPr/>
            <p:nvPr/>
          </p:nvSpPr>
          <p:spPr>
            <a:xfrm>
              <a:off x="9066792" y="4051185"/>
              <a:ext cx="2681535" cy="1711408"/>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البيئة الاقتصادية والاجتماعية والقانونية والمناخ العام للاستثمار</a:t>
              </a:r>
            </a:p>
          </p:txBody>
        </p:sp>
        <p:sp>
          <p:nvSpPr>
            <p:cNvPr id="12" name="Rectangle 11"/>
            <p:cNvSpPr/>
            <p:nvPr/>
          </p:nvSpPr>
          <p:spPr>
            <a:xfrm>
              <a:off x="9884714" y="2063723"/>
              <a:ext cx="537565" cy="741114"/>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1</a:t>
              </a:r>
            </a:p>
          </p:txBody>
        </p:sp>
      </p:grpSp>
      <p:grpSp>
        <p:nvGrpSpPr>
          <p:cNvPr id="13" name="Group 12"/>
          <p:cNvGrpSpPr/>
          <p:nvPr/>
        </p:nvGrpSpPr>
        <p:grpSpPr>
          <a:xfrm>
            <a:off x="7031860" y="3159391"/>
            <a:ext cx="2172018" cy="3192951"/>
            <a:chOff x="8967689" y="2212352"/>
            <a:chExt cx="2508183" cy="3698872"/>
          </a:xfrm>
        </p:grpSpPr>
        <p:sp>
          <p:nvSpPr>
            <p:cNvPr id="14" name="Rectangle 13"/>
            <p:cNvSpPr/>
            <p:nvPr/>
          </p:nvSpPr>
          <p:spPr>
            <a:xfrm>
              <a:off x="8967689" y="4199815"/>
              <a:ext cx="2508183" cy="171140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الالتزام بالمعايير الدولية المحاسبية والتدقيقية والجودة</a:t>
              </a:r>
            </a:p>
          </p:txBody>
        </p:sp>
        <p:sp>
          <p:nvSpPr>
            <p:cNvPr id="15" name="Rectangle 14"/>
            <p:cNvSpPr/>
            <p:nvPr/>
          </p:nvSpPr>
          <p:spPr>
            <a:xfrm>
              <a:off x="9959917" y="2212352"/>
              <a:ext cx="537566" cy="741113"/>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2</a:t>
              </a:r>
            </a:p>
          </p:txBody>
        </p:sp>
      </p:grpSp>
      <p:grpSp>
        <p:nvGrpSpPr>
          <p:cNvPr id="16" name="Group 15"/>
          <p:cNvGrpSpPr/>
          <p:nvPr/>
        </p:nvGrpSpPr>
        <p:grpSpPr>
          <a:xfrm>
            <a:off x="5314312" y="3163893"/>
            <a:ext cx="1988495" cy="2297514"/>
            <a:chOff x="9114966" y="2217566"/>
            <a:chExt cx="2296256" cy="2661553"/>
          </a:xfrm>
        </p:grpSpPr>
        <p:sp>
          <p:nvSpPr>
            <p:cNvPr id="17" name="Rectangle 16"/>
            <p:cNvSpPr/>
            <p:nvPr/>
          </p:nvSpPr>
          <p:spPr>
            <a:xfrm>
              <a:off x="9114966" y="4237340"/>
              <a:ext cx="2296256" cy="64177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مصادر التمويل</a:t>
              </a:r>
            </a:p>
          </p:txBody>
        </p:sp>
        <p:sp>
          <p:nvSpPr>
            <p:cNvPr id="18" name="Rectangle 17"/>
            <p:cNvSpPr/>
            <p:nvPr/>
          </p:nvSpPr>
          <p:spPr>
            <a:xfrm>
              <a:off x="9973356" y="2217566"/>
              <a:ext cx="537565" cy="741112"/>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3</a:t>
              </a:r>
            </a:p>
          </p:txBody>
        </p:sp>
      </p:grpSp>
      <p:grpSp>
        <p:nvGrpSpPr>
          <p:cNvPr id="19" name="Group 18"/>
          <p:cNvGrpSpPr/>
          <p:nvPr/>
        </p:nvGrpSpPr>
        <p:grpSpPr>
          <a:xfrm>
            <a:off x="3264421" y="3187327"/>
            <a:ext cx="2164010" cy="2306473"/>
            <a:chOff x="8839072" y="2244713"/>
            <a:chExt cx="2498935" cy="2671932"/>
          </a:xfrm>
        </p:grpSpPr>
        <p:sp>
          <p:nvSpPr>
            <p:cNvPr id="20" name="Rectangle 19"/>
            <p:cNvSpPr/>
            <p:nvPr/>
          </p:nvSpPr>
          <p:spPr>
            <a:xfrm>
              <a:off x="8839072" y="4274866"/>
              <a:ext cx="2498935" cy="64177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طبيعة السوق</a:t>
              </a:r>
            </a:p>
          </p:txBody>
        </p:sp>
        <p:sp>
          <p:nvSpPr>
            <p:cNvPr id="21" name="Rectangle 20"/>
            <p:cNvSpPr/>
            <p:nvPr/>
          </p:nvSpPr>
          <p:spPr>
            <a:xfrm>
              <a:off x="9958690" y="2244713"/>
              <a:ext cx="537565" cy="741115"/>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4</a:t>
              </a:r>
            </a:p>
          </p:txBody>
        </p:sp>
      </p:grpSp>
      <p:grpSp>
        <p:nvGrpSpPr>
          <p:cNvPr id="22" name="Group 21"/>
          <p:cNvGrpSpPr/>
          <p:nvPr/>
        </p:nvGrpSpPr>
        <p:grpSpPr>
          <a:xfrm>
            <a:off x="1660994" y="3175390"/>
            <a:ext cx="1752248" cy="2747682"/>
            <a:chOff x="9168632" y="2232278"/>
            <a:chExt cx="2023446" cy="3183052"/>
          </a:xfrm>
        </p:grpSpPr>
        <p:sp>
          <p:nvSpPr>
            <p:cNvPr id="23" name="Rectangle 22"/>
            <p:cNvSpPr/>
            <p:nvPr/>
          </p:nvSpPr>
          <p:spPr>
            <a:xfrm>
              <a:off x="9168632" y="4238735"/>
              <a:ext cx="2023446" cy="1176595"/>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دور المؤسسات غير الحكومية</a:t>
              </a:r>
            </a:p>
          </p:txBody>
        </p:sp>
        <p:sp>
          <p:nvSpPr>
            <p:cNvPr id="24" name="Rectangle 23"/>
            <p:cNvSpPr/>
            <p:nvPr/>
          </p:nvSpPr>
          <p:spPr>
            <a:xfrm>
              <a:off x="10006606" y="2232278"/>
              <a:ext cx="537565" cy="741115"/>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5</a:t>
              </a:r>
            </a:p>
          </p:txBody>
        </p:sp>
      </p:grpSp>
    </p:spTree>
    <p:extLst>
      <p:ext uri="{BB962C8B-B14F-4D97-AF65-F5344CB8AC3E}">
        <p14:creationId xmlns:p14="http://schemas.microsoft.com/office/powerpoint/2010/main" val="9771655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محددات حوكمة الشركات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28</a:t>
            </a:fld>
            <a:endParaRPr lang="ar-EG"/>
          </a:p>
        </p:txBody>
      </p:sp>
      <p:grpSp>
        <p:nvGrpSpPr>
          <p:cNvPr id="4" name="Group 3"/>
          <p:cNvGrpSpPr/>
          <p:nvPr/>
        </p:nvGrpSpPr>
        <p:grpSpPr>
          <a:xfrm>
            <a:off x="1963611" y="237161"/>
            <a:ext cx="3267955" cy="599809"/>
            <a:chOff x="-15765" y="-42041"/>
            <a:chExt cx="1419750" cy="367796"/>
          </a:xfrm>
        </p:grpSpPr>
        <p:pic>
          <p:nvPicPr>
            <p:cNvPr id="5" name="Picture 4" descr="E:\نموذج\اشكال\Untitled-1-Recovered_0006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403985" cy="325755"/>
            </a:xfrm>
            <a:prstGeom prst="rect">
              <a:avLst/>
            </a:prstGeom>
            <a:noFill/>
            <a:ln>
              <a:noFill/>
            </a:ln>
          </p:spPr>
        </p:pic>
        <p:sp>
          <p:nvSpPr>
            <p:cNvPr id="6" name="Rectangle 5"/>
            <p:cNvSpPr/>
            <p:nvPr/>
          </p:nvSpPr>
          <p:spPr>
            <a:xfrm>
              <a:off x="-15765" y="-42041"/>
              <a:ext cx="1082565" cy="3593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المحددات الداخلية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descr="IRS Organizational Chart - TidyTax.com"/>
          <p:cNvPicPr/>
          <p:nvPr/>
        </p:nvPicPr>
        <p:blipFill>
          <a:blip r:embed="rId5">
            <a:extLst>
              <a:ext uri="{28A0092B-C50C-407E-A947-70E740481C1C}">
                <a14:useLocalDpi xmlns:a14="http://schemas.microsoft.com/office/drawing/2010/main" val="0"/>
              </a:ext>
            </a:extLst>
          </a:blip>
          <a:srcRect/>
          <a:stretch>
            <a:fillRect/>
          </a:stretch>
        </p:blipFill>
        <p:spPr bwMode="auto">
          <a:xfrm>
            <a:off x="7105337" y="2211808"/>
            <a:ext cx="4462957" cy="3484453"/>
          </a:xfrm>
          <a:prstGeom prst="rect">
            <a:avLst/>
          </a:prstGeom>
          <a:noFill/>
          <a:ln>
            <a:noFill/>
          </a:ln>
        </p:spPr>
      </p:pic>
      <p:sp>
        <p:nvSpPr>
          <p:cNvPr id="2" name="Rectangle 1"/>
          <p:cNvSpPr/>
          <p:nvPr/>
        </p:nvSpPr>
        <p:spPr>
          <a:xfrm>
            <a:off x="419099" y="2753705"/>
            <a:ext cx="7075357" cy="2400657"/>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وتشير إلى القواعد واللوائح والأسس التي تنظم وتحدد كيفية وضع هياكل إدارية سليمة واتخاذ القرارات وتوزيع السلطات والمسؤوليات داخل الشركة بين الجمعية العامة ومجلس الإدارة والمديرين التنفيذيين والذي يؤدي توافرها وتطبيقها إلى تقليل التعارض بين مصالح هذه الأطراف بل يؤدي إلى تحقيق مصالح المستثمرين على المدى الطويل وبالتالي نجاح فعالية الحوكمة </a:t>
            </a:r>
          </a:p>
        </p:txBody>
      </p:sp>
    </p:spTree>
    <p:extLst>
      <p:ext uri="{BB962C8B-B14F-4D97-AF65-F5344CB8AC3E}">
        <p14:creationId xmlns:p14="http://schemas.microsoft.com/office/powerpoint/2010/main" val="29295769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par>
                                <p:cTn id="16" presetID="6"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محددات حوكمة الشركات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29</a:t>
            </a:fld>
            <a:endParaRPr lang="ar-EG"/>
          </a:p>
        </p:txBody>
      </p:sp>
      <p:grpSp>
        <p:nvGrpSpPr>
          <p:cNvPr id="20" name="Group 19"/>
          <p:cNvGrpSpPr/>
          <p:nvPr/>
        </p:nvGrpSpPr>
        <p:grpSpPr>
          <a:xfrm>
            <a:off x="4605236" y="2245534"/>
            <a:ext cx="3529890" cy="3517697"/>
            <a:chOff x="4578946" y="2156054"/>
            <a:chExt cx="3529890" cy="3517697"/>
          </a:xfrm>
        </p:grpSpPr>
        <p:pic>
          <p:nvPicPr>
            <p:cNvPr id="21" name="Picture 20"/>
            <p:cNvPicPr>
              <a:picLocks noChangeAspect="1"/>
            </p:cNvPicPr>
            <p:nvPr/>
          </p:nvPicPr>
          <p:blipFill>
            <a:blip r:embed="rId3">
              <a:clrChange>
                <a:clrFrom>
                  <a:srgbClr val="FFFFFF"/>
                </a:clrFrom>
                <a:clrTo>
                  <a:srgbClr val="FFFFFF">
                    <a:alpha val="0"/>
                  </a:srgbClr>
                </a:clrTo>
              </a:clrChange>
            </a:blip>
            <a:stretch>
              <a:fillRect/>
            </a:stretch>
          </p:blipFill>
          <p:spPr>
            <a:xfrm>
              <a:off x="4578946" y="2156054"/>
              <a:ext cx="3529890" cy="3517697"/>
            </a:xfrm>
            <a:prstGeom prst="rect">
              <a:avLst/>
            </a:prstGeom>
          </p:spPr>
        </p:pic>
        <p:sp>
          <p:nvSpPr>
            <p:cNvPr id="22" name="Rectangle 21"/>
            <p:cNvSpPr/>
            <p:nvPr/>
          </p:nvSpPr>
          <p:spPr>
            <a:xfrm>
              <a:off x="5267061" y="3232515"/>
              <a:ext cx="2190651" cy="1200329"/>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ومن أهم المحددات الداخلية </a:t>
              </a:r>
              <a:r>
                <a:rPr lang="ar-EG" sz="2400" b="1" dirty="0" err="1">
                  <a:solidFill>
                    <a:srgbClr val="C00000"/>
                  </a:solidFill>
                  <a:ea typeface="Calibri" panose="020F0502020204030204" pitchFamily="34" charset="0"/>
                  <a:cs typeface="Sakkal Majalla" panose="02000000000000000000" pitchFamily="2" charset="-78"/>
                </a:rPr>
                <a:t>للحوكمة</a:t>
              </a:r>
              <a:r>
                <a:rPr lang="ar-EG" sz="2400" b="1" dirty="0">
                  <a:solidFill>
                    <a:srgbClr val="C00000"/>
                  </a:solidFill>
                  <a:ea typeface="Calibri" panose="020F0502020204030204" pitchFamily="34" charset="0"/>
                  <a:cs typeface="Sakkal Majalla" panose="02000000000000000000" pitchFamily="2" charset="-78"/>
                </a:rPr>
                <a:t> نذكر ما يلي</a:t>
              </a:r>
              <a:endParaRPr lang="ar-EG" sz="2800" dirty="0"/>
            </a:p>
          </p:txBody>
        </p:sp>
      </p:grpSp>
      <p:grpSp>
        <p:nvGrpSpPr>
          <p:cNvPr id="23" name="Group 22"/>
          <p:cNvGrpSpPr/>
          <p:nvPr/>
        </p:nvGrpSpPr>
        <p:grpSpPr>
          <a:xfrm>
            <a:off x="2892179" y="4031507"/>
            <a:ext cx="2854984" cy="2915973"/>
            <a:chOff x="1721801" y="4044961"/>
            <a:chExt cx="2824359" cy="2813039"/>
          </a:xfrm>
        </p:grpSpPr>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1801" y="4044961"/>
              <a:ext cx="2824359" cy="2813039"/>
            </a:xfrm>
            <a:prstGeom prst="rect">
              <a:avLst/>
            </a:prstGeom>
          </p:spPr>
        </p:pic>
        <p:sp>
          <p:nvSpPr>
            <p:cNvPr id="25" name="Rectangle 24"/>
            <p:cNvSpPr/>
            <p:nvPr/>
          </p:nvSpPr>
          <p:spPr>
            <a:xfrm>
              <a:off x="2128106" y="5298285"/>
              <a:ext cx="1382015" cy="861045"/>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قيمة الشركة</a:t>
              </a:r>
            </a:p>
          </p:txBody>
        </p:sp>
        <p:sp>
          <p:nvSpPr>
            <p:cNvPr id="26" name="Rectangle 25"/>
            <p:cNvSpPr/>
            <p:nvPr/>
          </p:nvSpPr>
          <p:spPr>
            <a:xfrm>
              <a:off x="3648321" y="4344491"/>
              <a:ext cx="686941" cy="492443"/>
            </a:xfrm>
            <a:prstGeom prst="rect">
              <a:avLst/>
            </a:prstGeom>
          </p:spPr>
          <p:txBody>
            <a:bodyPr wrap="square">
              <a:spAutoFit/>
            </a:bodyPr>
            <a:lstStyle/>
            <a:p>
              <a:pPr algn="ctr" rtl="0"/>
              <a:r>
                <a:rPr lang="ar-EG" sz="2600" b="1" dirty="0">
                  <a:solidFill>
                    <a:schemeClr val="bg1"/>
                  </a:solidFill>
                  <a:latin typeface="Sakkal Majalla" panose="02000000000000000000" pitchFamily="2" charset="-78"/>
                  <a:cs typeface="Sakkal Majalla" panose="02000000000000000000" pitchFamily="2" charset="-78"/>
                </a:rPr>
                <a:t>4</a:t>
              </a:r>
            </a:p>
          </p:txBody>
        </p:sp>
      </p:grpSp>
      <p:grpSp>
        <p:nvGrpSpPr>
          <p:cNvPr id="27" name="Group 26"/>
          <p:cNvGrpSpPr/>
          <p:nvPr/>
        </p:nvGrpSpPr>
        <p:grpSpPr>
          <a:xfrm>
            <a:off x="7153717" y="1088284"/>
            <a:ext cx="2565938" cy="2561299"/>
            <a:chOff x="4595100" y="1808776"/>
            <a:chExt cx="2565938" cy="2561299"/>
          </a:xfrm>
        </p:grpSpPr>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100" y="1808776"/>
              <a:ext cx="2565938" cy="2561299"/>
            </a:xfrm>
            <a:prstGeom prst="rect">
              <a:avLst/>
            </a:prstGeom>
          </p:spPr>
        </p:pic>
        <p:sp>
          <p:nvSpPr>
            <p:cNvPr id="29" name="Rectangle 28"/>
            <p:cNvSpPr/>
            <p:nvPr/>
          </p:nvSpPr>
          <p:spPr>
            <a:xfrm>
              <a:off x="5315582" y="2319696"/>
              <a:ext cx="1482067" cy="89255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مجلس الإدارة</a:t>
              </a:r>
            </a:p>
          </p:txBody>
        </p:sp>
        <p:sp>
          <p:nvSpPr>
            <p:cNvPr id="30" name="Rectangle 29"/>
            <p:cNvSpPr/>
            <p:nvPr/>
          </p:nvSpPr>
          <p:spPr>
            <a:xfrm>
              <a:off x="4677973" y="3688164"/>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1</a:t>
              </a:r>
            </a:p>
          </p:txBody>
        </p:sp>
      </p:grpSp>
      <p:grpSp>
        <p:nvGrpSpPr>
          <p:cNvPr id="31" name="Group 30"/>
          <p:cNvGrpSpPr/>
          <p:nvPr/>
        </p:nvGrpSpPr>
        <p:grpSpPr>
          <a:xfrm>
            <a:off x="3030474" y="1060243"/>
            <a:ext cx="2565938" cy="2561529"/>
            <a:chOff x="1814198" y="1808546"/>
            <a:chExt cx="2565938" cy="2561529"/>
          </a:xfrm>
        </p:grpSpPr>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4198" y="1808546"/>
              <a:ext cx="2565938" cy="2561529"/>
            </a:xfrm>
            <a:prstGeom prst="rect">
              <a:avLst/>
            </a:prstGeom>
          </p:spPr>
        </p:pic>
        <p:sp>
          <p:nvSpPr>
            <p:cNvPr id="33" name="Rectangle 32"/>
            <p:cNvSpPr/>
            <p:nvPr/>
          </p:nvSpPr>
          <p:spPr>
            <a:xfrm>
              <a:off x="2086614" y="2533824"/>
              <a:ext cx="1536699" cy="89255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الهيكل التنظيمي</a:t>
              </a:r>
            </a:p>
          </p:txBody>
        </p:sp>
        <p:sp>
          <p:nvSpPr>
            <p:cNvPr id="34" name="Rectangle 33"/>
            <p:cNvSpPr/>
            <p:nvPr/>
          </p:nvSpPr>
          <p:spPr>
            <a:xfrm>
              <a:off x="3589293" y="3732565"/>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2</a:t>
              </a:r>
            </a:p>
          </p:txBody>
        </p:sp>
      </p:grpSp>
      <p:grpSp>
        <p:nvGrpSpPr>
          <p:cNvPr id="35" name="Group 34"/>
          <p:cNvGrpSpPr/>
          <p:nvPr/>
        </p:nvGrpSpPr>
        <p:grpSpPr>
          <a:xfrm>
            <a:off x="7003155" y="4111628"/>
            <a:ext cx="2867062" cy="2861601"/>
            <a:chOff x="4595100" y="4050230"/>
            <a:chExt cx="2867062" cy="2861601"/>
          </a:xfrm>
        </p:grpSpPr>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00" y="4050230"/>
              <a:ext cx="2867062" cy="2861601"/>
            </a:xfrm>
            <a:prstGeom prst="rect">
              <a:avLst/>
            </a:prstGeom>
          </p:spPr>
        </p:pic>
        <p:sp>
          <p:nvSpPr>
            <p:cNvPr id="37" name="Rectangle 36"/>
            <p:cNvSpPr/>
            <p:nvPr/>
          </p:nvSpPr>
          <p:spPr>
            <a:xfrm>
              <a:off x="5394269" y="5455611"/>
              <a:ext cx="1874108" cy="89255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النظام المحاسبي والمالي</a:t>
              </a:r>
            </a:p>
          </p:txBody>
        </p:sp>
        <p:sp>
          <p:nvSpPr>
            <p:cNvPr id="38" name="Rectangle 37"/>
            <p:cNvSpPr/>
            <p:nvPr/>
          </p:nvSpPr>
          <p:spPr>
            <a:xfrm>
              <a:off x="4779203" y="4343783"/>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3</a:t>
              </a:r>
            </a:p>
          </p:txBody>
        </p:sp>
      </p:grpSp>
    </p:spTree>
    <p:extLst>
      <p:ext uri="{BB962C8B-B14F-4D97-AF65-F5344CB8AC3E}">
        <p14:creationId xmlns:p14="http://schemas.microsoft.com/office/powerpoint/2010/main" val="38546407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diamond(in)">
                                      <p:cBhvr>
                                        <p:cTn id="14" dur="20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amond(in)">
                                      <p:cBhvr>
                                        <p:cTn id="19" dur="20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diamond(in)">
                                      <p:cBhvr>
                                        <p:cTn id="24" dur="20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diamond(in)">
                                      <p:cBhvr>
                                        <p:cTn id="2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750625"/>
            <a:ext cx="4121107" cy="954107"/>
          </a:xfrm>
          <a:prstGeom prst="rect">
            <a:avLst/>
          </a:prstGeom>
          <a:noFill/>
        </p:spPr>
        <p:txBody>
          <a:bodyPr wrap="square" rtlCol="0">
            <a:spAutoFit/>
          </a:bodyPr>
          <a:lstStyle/>
          <a:p>
            <a:pPr lvl="0" algn="ctr" rtl="1"/>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نظام حوكمة الشركات في السعودية ومبادئها الخمسة</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695090" y="1766875"/>
            <a:ext cx="4469132" cy="4154984"/>
          </a:xfrm>
          <a:prstGeom prst="rect">
            <a:avLst/>
          </a:prstGeom>
          <a:noFill/>
        </p:spPr>
        <p:txBody>
          <a:bodyPr wrap="square" rtlCol="0">
            <a:spAutoFit/>
          </a:bodyPr>
          <a:lstStyle/>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حوكمة الشركات.</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حوكمة الشركات في السعودية ورؤية المملكة 2030 .</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 أهداف حوكمة الشركات في السعودية.</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المبادئ الخمسة لـ حوكمة الشركات.</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التحديات التي تواجه تطبيق حوكمة الشركات في السعودية.</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التوصيات لتعزيز حوكمة الشركات في السعودية.</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محددات حوكمة الشركات.</a:t>
            </a:r>
          </a:p>
          <a:p>
            <a:pPr marL="357188" lvl="0" indent="-357188" algn="justLow" rtl="1" fontAlgn="t">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القيمة المضافة لحوكمة المنظمات.</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722828" y="778109"/>
            <a:ext cx="4881957" cy="954107"/>
          </a:xfrm>
          <a:prstGeom prst="rect">
            <a:avLst/>
          </a:prstGeom>
          <a:noFill/>
        </p:spPr>
        <p:txBody>
          <a:bodyPr wrap="square" rtlCol="0">
            <a:spAutoFit/>
          </a:bodyPr>
          <a:lstStyle/>
          <a:p>
            <a:pPr lvl="0" algn="ctr" rtl="1"/>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إدارة المخاطر: المبادئ الرئيسية والمفاهيم والتعريفات والأهداف</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id="{BC486640-E351-43E9-B9E2-9FE71880CCBD}"/>
              </a:ext>
            </a:extLst>
          </p:cNvPr>
          <p:cNvSpPr txBox="1"/>
          <p:nvPr/>
        </p:nvSpPr>
        <p:spPr>
          <a:xfrm>
            <a:off x="786292" y="1693814"/>
            <a:ext cx="4818496" cy="4524315"/>
          </a:xfrm>
          <a:prstGeom prst="rect">
            <a:avLst/>
          </a:prstGeom>
          <a:noFill/>
        </p:spPr>
        <p:txBody>
          <a:bodyPr wrap="square" rtlCol="0">
            <a:spAutoFit/>
          </a:bodyPr>
          <a:lstStyle/>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إدارة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مقومات هيكل إدارة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عناصر إدارة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خطوات تقييم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وتقسيمات إدارة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التدقيق المبني على أساس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منهجية التقييم الذاتي لإدارة المخاطر.</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مراقبة الامتثال.</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6895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6" end="6"/>
                                            </p:txEl>
                                          </p:spTgt>
                                        </p:tgtEl>
                                        <p:attrNameLst>
                                          <p:attrName>style.visibility</p:attrName>
                                        </p:attrNameLst>
                                      </p:cBhvr>
                                      <p:to>
                                        <p:strVal val="visible"/>
                                      </p:to>
                                    </p:set>
                                    <p:animEffect transition="in" filter="barn(inVertical)">
                                      <p:cBhvr>
                                        <p:cTn id="49" dur="500"/>
                                        <p:tgtEl>
                                          <p:spTgt spid="10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4">
                                            <p:txEl>
                                              <p:pRg st="7" end="7"/>
                                            </p:txEl>
                                          </p:spTgt>
                                        </p:tgtEl>
                                        <p:attrNameLst>
                                          <p:attrName>style.visibility</p:attrName>
                                        </p:attrNameLst>
                                      </p:cBhvr>
                                      <p:to>
                                        <p:strVal val="visible"/>
                                      </p:to>
                                    </p:set>
                                    <p:animEffect transition="in" filter="barn(inVertical)">
                                      <p:cBhvr>
                                        <p:cTn id="54" dur="500"/>
                                        <p:tgtEl>
                                          <p:spTgt spid="104">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8"/>
                                        </p:tgtEl>
                                        <p:attrNameLst>
                                          <p:attrName>style.visibility</p:attrName>
                                        </p:attrNameLst>
                                      </p:cBhvr>
                                      <p:to>
                                        <p:strVal val="visible"/>
                                      </p:to>
                                    </p:set>
                                    <p:anim calcmode="lin" valueType="num">
                                      <p:cBhvr additive="base">
                                        <p:cTn id="59" dur="500" fill="hold"/>
                                        <p:tgtEl>
                                          <p:spTgt spid="108"/>
                                        </p:tgtEl>
                                        <p:attrNameLst>
                                          <p:attrName>ppt_x</p:attrName>
                                        </p:attrNameLst>
                                      </p:cBhvr>
                                      <p:tavLst>
                                        <p:tav tm="0">
                                          <p:val>
                                            <p:strVal val="#ppt_x"/>
                                          </p:val>
                                        </p:tav>
                                        <p:tav tm="100000">
                                          <p:val>
                                            <p:strVal val="#ppt_x"/>
                                          </p:val>
                                        </p:tav>
                                      </p:tavLst>
                                    </p:anim>
                                    <p:anim calcmode="lin" valueType="num">
                                      <p:cBhvr additive="base">
                                        <p:cTn id="60" dur="500" fill="hold"/>
                                        <p:tgtEl>
                                          <p:spTgt spid="10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500" fill="hold"/>
                                        <p:tgtEl>
                                          <p:spTgt spid="105"/>
                                        </p:tgtEl>
                                        <p:attrNameLst>
                                          <p:attrName>ppt_x</p:attrName>
                                        </p:attrNameLst>
                                      </p:cBhvr>
                                      <p:tavLst>
                                        <p:tav tm="0">
                                          <p:val>
                                            <p:strVal val="#ppt_x"/>
                                          </p:val>
                                        </p:tav>
                                        <p:tav tm="100000">
                                          <p:val>
                                            <p:strVal val="#ppt_x"/>
                                          </p:val>
                                        </p:tav>
                                      </p:tavLst>
                                    </p:anim>
                                    <p:anim calcmode="lin" valueType="num">
                                      <p:cBhvr additive="base">
                                        <p:cTn id="6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0" end="0"/>
                                            </p:txEl>
                                          </p:spTgt>
                                        </p:tgtEl>
                                        <p:attrNameLst>
                                          <p:attrName>style.visibility</p:attrName>
                                        </p:attrNameLst>
                                      </p:cBhvr>
                                      <p:to>
                                        <p:strVal val="visible"/>
                                      </p:to>
                                    </p:set>
                                    <p:animEffect transition="in" filter="barn(inVertical)">
                                      <p:cBhvr>
                                        <p:cTn id="69" dur="500"/>
                                        <p:tgtEl>
                                          <p:spTgt spid="106">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1" end="1"/>
                                            </p:txEl>
                                          </p:spTgt>
                                        </p:tgtEl>
                                        <p:attrNameLst>
                                          <p:attrName>style.visibility</p:attrName>
                                        </p:attrNameLst>
                                      </p:cBhvr>
                                      <p:to>
                                        <p:strVal val="visible"/>
                                      </p:to>
                                    </p:set>
                                    <p:animEffect transition="in" filter="barn(inVertical)">
                                      <p:cBhvr>
                                        <p:cTn id="74" dur="500"/>
                                        <p:tgtEl>
                                          <p:spTgt spid="106">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2" end="2"/>
                                            </p:txEl>
                                          </p:spTgt>
                                        </p:tgtEl>
                                        <p:attrNameLst>
                                          <p:attrName>style.visibility</p:attrName>
                                        </p:attrNameLst>
                                      </p:cBhvr>
                                      <p:to>
                                        <p:strVal val="visible"/>
                                      </p:to>
                                    </p:set>
                                    <p:animEffect transition="in" filter="barn(inVertical)">
                                      <p:cBhvr>
                                        <p:cTn id="79" dur="500"/>
                                        <p:tgtEl>
                                          <p:spTgt spid="106">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3" end="3"/>
                                            </p:txEl>
                                          </p:spTgt>
                                        </p:tgtEl>
                                        <p:attrNameLst>
                                          <p:attrName>style.visibility</p:attrName>
                                        </p:attrNameLst>
                                      </p:cBhvr>
                                      <p:to>
                                        <p:strVal val="visible"/>
                                      </p:to>
                                    </p:set>
                                    <p:animEffect transition="in" filter="barn(inVertical)">
                                      <p:cBhvr>
                                        <p:cTn id="84" dur="500"/>
                                        <p:tgtEl>
                                          <p:spTgt spid="106">
                                            <p:txEl>
                                              <p:pRg st="3" end="3"/>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106">
                                            <p:txEl>
                                              <p:pRg st="4" end="4"/>
                                            </p:txEl>
                                          </p:spTgt>
                                        </p:tgtEl>
                                        <p:attrNameLst>
                                          <p:attrName>style.visibility</p:attrName>
                                        </p:attrNameLst>
                                      </p:cBhvr>
                                      <p:to>
                                        <p:strVal val="visible"/>
                                      </p:to>
                                    </p:set>
                                    <p:animEffect transition="in" filter="barn(inVertical)">
                                      <p:cBhvr>
                                        <p:cTn id="89" dur="500"/>
                                        <p:tgtEl>
                                          <p:spTgt spid="106">
                                            <p:txEl>
                                              <p:pRg st="4" end="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106">
                                            <p:txEl>
                                              <p:pRg st="5" end="5"/>
                                            </p:txEl>
                                          </p:spTgt>
                                        </p:tgtEl>
                                        <p:attrNameLst>
                                          <p:attrName>style.visibility</p:attrName>
                                        </p:attrNameLst>
                                      </p:cBhvr>
                                      <p:to>
                                        <p:strVal val="visible"/>
                                      </p:to>
                                    </p:set>
                                    <p:animEffect transition="in" filter="barn(inVertical)">
                                      <p:cBhvr>
                                        <p:cTn id="94" dur="500"/>
                                        <p:tgtEl>
                                          <p:spTgt spid="106">
                                            <p:txEl>
                                              <p:pRg st="5" end="5"/>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nodeType="clickEffect">
                                  <p:stCondLst>
                                    <p:cond delay="0"/>
                                  </p:stCondLst>
                                  <p:childTnLst>
                                    <p:set>
                                      <p:cBhvr>
                                        <p:cTn id="98" dur="1" fill="hold">
                                          <p:stCondLst>
                                            <p:cond delay="0"/>
                                          </p:stCondLst>
                                        </p:cTn>
                                        <p:tgtEl>
                                          <p:spTgt spid="106">
                                            <p:txEl>
                                              <p:pRg st="6" end="6"/>
                                            </p:txEl>
                                          </p:spTgt>
                                        </p:tgtEl>
                                        <p:attrNameLst>
                                          <p:attrName>style.visibility</p:attrName>
                                        </p:attrNameLst>
                                      </p:cBhvr>
                                      <p:to>
                                        <p:strVal val="visible"/>
                                      </p:to>
                                    </p:set>
                                    <p:animEffect transition="in" filter="barn(inVertical)">
                                      <p:cBhvr>
                                        <p:cTn id="99" dur="500"/>
                                        <p:tgtEl>
                                          <p:spTgt spid="106">
                                            <p:txEl>
                                              <p:pRg st="6" end="6"/>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1" fill="hold" nodeType="clickEffect">
                                  <p:stCondLst>
                                    <p:cond delay="0"/>
                                  </p:stCondLst>
                                  <p:childTnLst>
                                    <p:set>
                                      <p:cBhvr>
                                        <p:cTn id="103" dur="1" fill="hold">
                                          <p:stCondLst>
                                            <p:cond delay="0"/>
                                          </p:stCondLst>
                                        </p:cTn>
                                        <p:tgtEl>
                                          <p:spTgt spid="106">
                                            <p:txEl>
                                              <p:pRg st="7" end="7"/>
                                            </p:txEl>
                                          </p:spTgt>
                                        </p:tgtEl>
                                        <p:attrNameLst>
                                          <p:attrName>style.visibility</p:attrName>
                                        </p:attrNameLst>
                                      </p:cBhvr>
                                      <p:to>
                                        <p:strVal val="visible"/>
                                      </p:to>
                                    </p:set>
                                    <p:animEffect transition="in" filter="barn(inVertical)">
                                      <p:cBhvr>
                                        <p:cTn id="104" dur="500"/>
                                        <p:tgtEl>
                                          <p:spTgt spid="10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sz="4800" b="1" kern="0" dirty="0">
                <a:solidFill>
                  <a:prstClr val="black">
                    <a:lumMod val="75000"/>
                    <a:lumOff val="25000"/>
                  </a:prstClr>
                </a:solidFill>
                <a:latin typeface="Adobe Arabic" panose="02040503050201020203" pitchFamily="18" charset="-78"/>
                <a:cs typeface="Adobe Arabic" panose="02040503050201020203" pitchFamily="18" charset="-78"/>
              </a:rPr>
              <a:t>القيمة المضافة لحوكمة المنظمات</a:t>
            </a:r>
            <a:endPar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cs typeface="Adobe Arabic" panose="02040503050201020203" pitchFamily="18"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68445" y="2044908"/>
            <a:ext cx="3028013" cy="1945931"/>
          </a:xfrm>
          <a:prstGeom prst="rect">
            <a:avLst/>
          </a:prstGeom>
          <a:noFill/>
          <a:ln>
            <a:noFill/>
          </a:ln>
        </p:spPr>
      </p:pic>
    </p:spTree>
    <p:extLst>
      <p:ext uri="{BB962C8B-B14F-4D97-AF65-F5344CB8AC3E}">
        <p14:creationId xmlns:p14="http://schemas.microsoft.com/office/powerpoint/2010/main" val="35588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القيمة المضافة لحوكمة المنظمات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31</a:t>
            </a:fld>
            <a:endParaRPr lang="ar-EG"/>
          </a:p>
        </p:txBody>
      </p:sp>
      <p:grpSp>
        <p:nvGrpSpPr>
          <p:cNvPr id="5" name="Group 4"/>
          <p:cNvGrpSpPr/>
          <p:nvPr/>
        </p:nvGrpSpPr>
        <p:grpSpPr>
          <a:xfrm>
            <a:off x="314793" y="1225048"/>
            <a:ext cx="11756036" cy="1015663"/>
            <a:chOff x="314793" y="1225048"/>
            <a:chExt cx="11756036" cy="1015663"/>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4" name="Rectangle 3"/>
            <p:cNvSpPr/>
            <p:nvPr/>
          </p:nvSpPr>
          <p:spPr>
            <a:xfrm>
              <a:off x="314793" y="1225048"/>
              <a:ext cx="11047751"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يمكن القول بأن القيمة المضافة من أنشطة المراجعة الداخلية لا تتحقق إلا بالفهم العميق للمخاطر التي تواجه المؤسسة داخلياً أو خارجياً في عملياتها الواسعة والمختلفة </a:t>
              </a:r>
            </a:p>
          </p:txBody>
        </p:sp>
      </p:grpSp>
      <p:grpSp>
        <p:nvGrpSpPr>
          <p:cNvPr id="7" name="Group 6"/>
          <p:cNvGrpSpPr/>
          <p:nvPr/>
        </p:nvGrpSpPr>
        <p:grpSpPr>
          <a:xfrm>
            <a:off x="314793" y="2240711"/>
            <a:ext cx="11756036" cy="1015663"/>
            <a:chOff x="314793" y="1225048"/>
            <a:chExt cx="11756036" cy="1015663"/>
          </a:xfrm>
        </p:grpSpPr>
        <p:pic>
          <p:nvPicPr>
            <p:cNvPr id="8" name="Picture 7"/>
            <p:cNvPicPr>
              <a:picLocks noChangeAspect="1"/>
            </p:cNvPicPr>
            <p:nvPr/>
          </p:nvPicPr>
          <p:blipFill rotWithShape="1">
            <a:blip r:embed="rId3">
              <a:extLst>
                <a:ext uri="{BEBA8EAE-BF5A-486C-A8C5-ECC9F3942E4B}">
                  <a14:imgProps xmlns:a14="http://schemas.microsoft.com/office/drawing/2010/main">
                    <a14:imgLayer r:embed="rId4">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0" name="Rectangle 9"/>
            <p:cNvSpPr/>
            <p:nvPr/>
          </p:nvSpPr>
          <p:spPr>
            <a:xfrm>
              <a:off x="314793" y="1225048"/>
              <a:ext cx="11047751"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أن التحقق من تطبيق نظام الحوكمة بصورتها الافتراضية والتأكد من جدوى إدارة المخاطر وتبليغ النتائج في الوقت المناسب جزء لا يتجزأ من تحقيق القيمة الإضافية المفترضة كما ينص عليه التعريف</a:t>
              </a:r>
            </a:p>
          </p:txBody>
        </p:sp>
      </p:grpSp>
      <p:grpSp>
        <p:nvGrpSpPr>
          <p:cNvPr id="11" name="Group 10"/>
          <p:cNvGrpSpPr/>
          <p:nvPr/>
        </p:nvGrpSpPr>
        <p:grpSpPr>
          <a:xfrm>
            <a:off x="119921" y="3282868"/>
            <a:ext cx="11950908" cy="977191"/>
            <a:chOff x="119921" y="1225048"/>
            <a:chExt cx="11950908" cy="977191"/>
          </a:xfrm>
        </p:grpSpPr>
        <p:pic>
          <p:nvPicPr>
            <p:cNvPr id="12" name="Picture 11"/>
            <p:cNvPicPr>
              <a:picLocks noChangeAspect="1"/>
            </p:cNvPicPr>
            <p:nvPr/>
          </p:nvPicPr>
          <p:blipFill rotWithShape="1">
            <a:blip r:embed="rId3">
              <a:extLst>
                <a:ext uri="{BEBA8EAE-BF5A-486C-A8C5-ECC9F3942E4B}">
                  <a14:imgProps xmlns:a14="http://schemas.microsoft.com/office/drawing/2010/main">
                    <a14:imgLayer r:embed="rId4">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3" name="Rectangle 12"/>
            <p:cNvSpPr/>
            <p:nvPr/>
          </p:nvSpPr>
          <p:spPr>
            <a:xfrm>
              <a:off x="119921" y="1225048"/>
              <a:ext cx="11437495" cy="977191"/>
            </a:xfrm>
            <a:prstGeom prst="rect">
              <a:avLst/>
            </a:prstGeom>
          </p:spPr>
          <p:txBody>
            <a:bodyPr wrap="square">
              <a:spAutoFit/>
            </a:bodyPr>
            <a:lstStyle/>
            <a:p>
              <a:pPr algn="justLow" rtl="1">
                <a:lnSpc>
                  <a:spcPct val="125000"/>
                </a:lnSpc>
                <a:spcAft>
                  <a:spcPts val="1000"/>
                </a:spcAft>
              </a:pPr>
              <a:r>
                <a:rPr lang="ar-EG" sz="23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ولا يقتصر الأمر على ذلك فقط بل تأتي مهارة المراجع كعنصر رئيس في تخمين تلك المخاطر وتقدير مستوى تكرارها ودرجة تأثيرها, ووجود معايير يتم قياس نتائج المهام عليها في كل نشاط من الأنشطة ليكفل تحقيق الجودة المرجوة من أنشطة المراجعة الداخلية</a:t>
              </a:r>
            </a:p>
          </p:txBody>
        </p:sp>
      </p:grpSp>
      <p:grpSp>
        <p:nvGrpSpPr>
          <p:cNvPr id="14" name="Group 13"/>
          <p:cNvGrpSpPr/>
          <p:nvPr/>
        </p:nvGrpSpPr>
        <p:grpSpPr>
          <a:xfrm>
            <a:off x="119921" y="4253041"/>
            <a:ext cx="11950908" cy="1015663"/>
            <a:chOff x="119921" y="1141086"/>
            <a:chExt cx="11950908" cy="1015663"/>
          </a:xfrm>
        </p:grpSpPr>
        <p:pic>
          <p:nvPicPr>
            <p:cNvPr id="15" name="Picture 14"/>
            <p:cNvPicPr>
              <a:picLocks noChangeAspect="1"/>
            </p:cNvPicPr>
            <p:nvPr/>
          </p:nvPicPr>
          <p:blipFill rotWithShape="1">
            <a:blip r:embed="rId3">
              <a:extLst>
                <a:ext uri="{BEBA8EAE-BF5A-486C-A8C5-ECC9F3942E4B}">
                  <a14:imgProps xmlns:a14="http://schemas.microsoft.com/office/drawing/2010/main">
                    <a14:imgLayer r:embed="rId4">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6" name="Rectangle 15"/>
            <p:cNvSpPr/>
            <p:nvPr/>
          </p:nvSpPr>
          <p:spPr>
            <a:xfrm>
              <a:off x="119921" y="1141086"/>
              <a:ext cx="11437495"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أنه لا يمكن قياس النتائج في ظل غياب المعايير التي تحدد جودة مخرجات المهمة وخاصة التوصيات التي يقدمها المراجع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مسودة تقرير كل مهمة ، ولعل هذا المزيج من الممارسات يكفل لتحقيق نتائج ذات قيمة مضافة </a:t>
              </a:r>
            </a:p>
          </p:txBody>
        </p:sp>
      </p:grpSp>
      <p:grpSp>
        <p:nvGrpSpPr>
          <p:cNvPr id="17" name="Group 16"/>
          <p:cNvGrpSpPr/>
          <p:nvPr/>
        </p:nvGrpSpPr>
        <p:grpSpPr>
          <a:xfrm>
            <a:off x="119921" y="5223214"/>
            <a:ext cx="11950908" cy="1015663"/>
            <a:chOff x="119921" y="1141086"/>
            <a:chExt cx="11950908" cy="1015663"/>
          </a:xfrm>
        </p:grpSpPr>
        <p:pic>
          <p:nvPicPr>
            <p:cNvPr id="18" name="Picture 17"/>
            <p:cNvPicPr>
              <a:picLocks noChangeAspect="1"/>
            </p:cNvPicPr>
            <p:nvPr/>
          </p:nvPicPr>
          <p:blipFill rotWithShape="1">
            <a:blip r:embed="rId3">
              <a:extLst>
                <a:ext uri="{BEBA8EAE-BF5A-486C-A8C5-ECC9F3942E4B}">
                  <a14:imgProps xmlns:a14="http://schemas.microsoft.com/office/drawing/2010/main">
                    <a14:imgLayer r:embed="rId4">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9" name="Rectangle 18"/>
            <p:cNvSpPr/>
            <p:nvPr/>
          </p:nvSpPr>
          <p:spPr>
            <a:xfrm>
              <a:off x="119921" y="1141086"/>
              <a:ext cx="11437495"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وهنا لا أُخلي مسئولية المراجع من أي قصور حيث أنه يقع على عاتق المراجعين الداخلين مسؤولية عظيمة في تحقيق المستوى المتوقع من الأنشطة التي يقومون بها </a:t>
              </a:r>
            </a:p>
          </p:txBody>
        </p:sp>
      </p:grpSp>
    </p:spTree>
    <p:extLst>
      <p:ext uri="{BB962C8B-B14F-4D97-AF65-F5344CB8AC3E}">
        <p14:creationId xmlns:p14="http://schemas.microsoft.com/office/powerpoint/2010/main" val="34984512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heckerboard(across)">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6895475" y="77858"/>
            <a:ext cx="4958762" cy="707886"/>
          </a:xfrm>
          <a:prstGeom prst="rect">
            <a:avLst/>
          </a:prstGeom>
        </p:spPr>
        <p:txBody>
          <a:bodyPr wrap="square">
            <a:spAutoFit/>
          </a:bodyPr>
          <a:lstStyle/>
          <a:p>
            <a:pPr algn="ctr" rtl="1">
              <a:lnSpc>
                <a:spcPct val="125000"/>
              </a:lnSpc>
              <a:defRPr/>
            </a:pPr>
            <a:r>
              <a:rPr lang="ar-EG" sz="3200" dirty="0">
                <a:solidFill>
                  <a:prstClr val="white"/>
                </a:solidFill>
                <a:latin typeface="Adobe Arabic" panose="02040503050201020203" pitchFamily="18" charset="-78"/>
                <a:cs typeface="Adobe Arabic" panose="02040503050201020203" pitchFamily="18" charset="-78"/>
              </a:rPr>
              <a:t>القيمة المضافة لحوكمة المنظمات</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fld id="{802A93DA-8321-490E-B7A0-7881EC602D96}" type="slidenum">
              <a:rPr lang="ar-EG" smtClean="0"/>
              <a:t>32</a:t>
            </a:fld>
            <a:endParaRPr lang="ar-EG"/>
          </a:p>
        </p:txBody>
      </p:sp>
      <p:grpSp>
        <p:nvGrpSpPr>
          <p:cNvPr id="5" name="Group 4"/>
          <p:cNvGrpSpPr/>
          <p:nvPr/>
        </p:nvGrpSpPr>
        <p:grpSpPr>
          <a:xfrm>
            <a:off x="314793" y="1225048"/>
            <a:ext cx="11756036" cy="1015663"/>
            <a:chOff x="314793" y="1225048"/>
            <a:chExt cx="11756036" cy="1015663"/>
          </a:xfrm>
        </p:grpSpPr>
        <p:pic>
          <p:nvPicPr>
            <p:cNvPr id="2" name="Picture 1"/>
            <p:cNvPicPr>
              <a:picLocks noChangeAspect="1"/>
            </p:cNvPicPr>
            <p:nvPr/>
          </p:nvPicPr>
          <p:blipFill rotWithShape="1">
            <a:blip r:embed="rId4">
              <a:extLst>
                <a:ext uri="{BEBA8EAE-BF5A-486C-A8C5-ECC9F3942E4B}">
                  <a14:imgProps xmlns:a14="http://schemas.microsoft.com/office/drawing/2010/main">
                    <a14:imgLayer r:embed="rId5">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4" name="Rectangle 3"/>
            <p:cNvSpPr/>
            <p:nvPr/>
          </p:nvSpPr>
          <p:spPr>
            <a:xfrm>
              <a:off x="314793" y="1225048"/>
              <a:ext cx="11047751"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لذا لم يغفل معهد المراجعين الداخلين أهمية هذا الأمر بل جعله من أولويات المعايير والتي يتطلب من المراجع الداخلي أن يتحلى بها</a:t>
              </a:r>
            </a:p>
          </p:txBody>
        </p:sp>
      </p:grpSp>
      <p:grpSp>
        <p:nvGrpSpPr>
          <p:cNvPr id="7" name="Group 6"/>
          <p:cNvGrpSpPr/>
          <p:nvPr/>
        </p:nvGrpSpPr>
        <p:grpSpPr>
          <a:xfrm>
            <a:off x="314793" y="2240711"/>
            <a:ext cx="11756036" cy="1477328"/>
            <a:chOff x="314793" y="1225048"/>
            <a:chExt cx="11756036" cy="1477328"/>
          </a:xfrm>
        </p:grpSpPr>
        <p:pic>
          <p:nvPicPr>
            <p:cNvPr id="8" name="Picture 7"/>
            <p:cNvPicPr>
              <a:picLocks noChangeAspect="1"/>
            </p:cNvPicPr>
            <p:nvPr/>
          </p:nvPicPr>
          <p:blipFill rotWithShape="1">
            <a:blip r:embed="rId4">
              <a:extLst>
                <a:ext uri="{BEBA8EAE-BF5A-486C-A8C5-ECC9F3942E4B}">
                  <a14:imgProps xmlns:a14="http://schemas.microsoft.com/office/drawing/2010/main">
                    <a14:imgLayer r:embed="rId5">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0" name="Rectangle 9"/>
            <p:cNvSpPr/>
            <p:nvPr/>
          </p:nvSpPr>
          <p:spPr>
            <a:xfrm>
              <a:off x="314793" y="1225048"/>
              <a:ext cx="11047751" cy="1477328"/>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فتطوير مهارات المراجع من خلال الشهادات المهنية والدورات التدريبية والمشاركة في المؤتمرات والندوات التي تقيمها وترعاها المعاهد والمنظمات المتخصصة وغيرها من وسائل التطوير المهني تعتبر من الأمور التي تساعد على تأهيل المراجع تأهيلاً مستمراً للقيام بالمستوى المطلب منه </a:t>
              </a:r>
            </a:p>
          </p:txBody>
        </p:sp>
      </p:grpSp>
      <p:grpSp>
        <p:nvGrpSpPr>
          <p:cNvPr id="14" name="Group 13"/>
          <p:cNvGrpSpPr/>
          <p:nvPr/>
        </p:nvGrpSpPr>
        <p:grpSpPr>
          <a:xfrm>
            <a:off x="119921" y="3699719"/>
            <a:ext cx="11950908" cy="1015663"/>
            <a:chOff x="119921" y="1141086"/>
            <a:chExt cx="11950908" cy="1015663"/>
          </a:xfrm>
        </p:grpSpPr>
        <p:pic>
          <p:nvPicPr>
            <p:cNvPr id="15" name="Picture 14"/>
            <p:cNvPicPr>
              <a:picLocks noChangeAspect="1"/>
            </p:cNvPicPr>
            <p:nvPr/>
          </p:nvPicPr>
          <p:blipFill rotWithShape="1">
            <a:blip r:embed="rId4">
              <a:extLst>
                <a:ext uri="{BEBA8EAE-BF5A-486C-A8C5-ECC9F3942E4B}">
                  <a14:imgProps xmlns:a14="http://schemas.microsoft.com/office/drawing/2010/main">
                    <a14:imgLayer r:embed="rId5">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6" name="Rectangle 15"/>
            <p:cNvSpPr/>
            <p:nvPr/>
          </p:nvSpPr>
          <p:spPr>
            <a:xfrm>
              <a:off x="119921" y="1141086"/>
              <a:ext cx="11437495"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وخاصة أننا في العالم العربي نشهد طلب متزايد على المهنيين في ظل شح الكوادر المؤهلة والتي تتمتع بخبرة كافية للقيام بواجباتها ووجود هذه الفجوة</a:t>
              </a:r>
            </a:p>
          </p:txBody>
        </p:sp>
      </p:grpSp>
      <p:grpSp>
        <p:nvGrpSpPr>
          <p:cNvPr id="17" name="Group 16"/>
          <p:cNvGrpSpPr/>
          <p:nvPr/>
        </p:nvGrpSpPr>
        <p:grpSpPr>
          <a:xfrm>
            <a:off x="119921" y="4733702"/>
            <a:ext cx="11950908" cy="1015663"/>
            <a:chOff x="119921" y="1141086"/>
            <a:chExt cx="11950908" cy="1015663"/>
          </a:xfrm>
        </p:grpSpPr>
        <p:pic>
          <p:nvPicPr>
            <p:cNvPr id="18" name="Picture 17"/>
            <p:cNvPicPr>
              <a:picLocks noChangeAspect="1"/>
            </p:cNvPicPr>
            <p:nvPr/>
          </p:nvPicPr>
          <p:blipFill rotWithShape="1">
            <a:blip r:embed="rId4">
              <a:extLst>
                <a:ext uri="{BEBA8EAE-BF5A-486C-A8C5-ECC9F3942E4B}">
                  <a14:imgProps xmlns:a14="http://schemas.microsoft.com/office/drawing/2010/main">
                    <a14:imgLayer r:embed="rId5">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19" name="Rectangle 18"/>
            <p:cNvSpPr/>
            <p:nvPr/>
          </p:nvSpPr>
          <p:spPr>
            <a:xfrm>
              <a:off x="119921" y="1141086"/>
              <a:ext cx="11437495"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يمكن القول بأن مهنة المراجعة الداخلية كفيله لمحاصرة المخاطر الحالية والمتوقعة مستقبلياً حيث أثبتت التجارب العملية بأن أنشطة المراجعة الداخلية قادرة على تحقيق القيمة المضافة من خلال تحقيق البيئة الرقابية اللازمة </a:t>
              </a:r>
            </a:p>
          </p:txBody>
        </p:sp>
      </p:grpSp>
      <p:grpSp>
        <p:nvGrpSpPr>
          <p:cNvPr id="20" name="Group 19"/>
          <p:cNvGrpSpPr/>
          <p:nvPr/>
        </p:nvGrpSpPr>
        <p:grpSpPr>
          <a:xfrm>
            <a:off x="119921" y="5698691"/>
            <a:ext cx="11950908" cy="1015663"/>
            <a:chOff x="119921" y="1141086"/>
            <a:chExt cx="11950908" cy="1015663"/>
          </a:xfrm>
        </p:grpSpPr>
        <p:pic>
          <p:nvPicPr>
            <p:cNvPr id="21" name="Picture 20"/>
            <p:cNvPicPr>
              <a:picLocks noChangeAspect="1"/>
            </p:cNvPicPr>
            <p:nvPr/>
          </p:nvPicPr>
          <p:blipFill rotWithShape="1">
            <a:blip r:embed="rId4">
              <a:extLst>
                <a:ext uri="{BEBA8EAE-BF5A-486C-A8C5-ECC9F3942E4B}">
                  <a14:imgProps xmlns:a14="http://schemas.microsoft.com/office/drawing/2010/main">
                    <a14:imgLayer r:embed="rId5">
                      <a14:imgEffect>
                        <a14:backgroundRemoval t="9441" b="89510" l="58600" r="95800"/>
                      </a14:imgEffect>
                    </a14:imgLayer>
                  </a14:imgProps>
                </a:ext>
              </a:extLst>
            </a:blip>
            <a:srcRect l="55771" t="16571" r="4570" b="21798"/>
            <a:stretch/>
          </p:blipFill>
          <p:spPr>
            <a:xfrm>
              <a:off x="11362544" y="1334125"/>
              <a:ext cx="708285" cy="629587"/>
            </a:xfrm>
            <a:prstGeom prst="rect">
              <a:avLst/>
            </a:prstGeom>
          </p:spPr>
        </p:pic>
        <p:sp>
          <p:nvSpPr>
            <p:cNvPr id="22" name="Rectangle 21"/>
            <p:cNvSpPr/>
            <p:nvPr/>
          </p:nvSpPr>
          <p:spPr>
            <a:xfrm>
              <a:off x="119921" y="1141086"/>
              <a:ext cx="11437495" cy="1015663"/>
            </a:xfrm>
            <a:prstGeom prst="rect">
              <a:avLst/>
            </a:prstGeom>
          </p:spPr>
          <p:txBody>
            <a:bodyPr wrap="square">
              <a:spAutoFit/>
            </a:bodyPr>
            <a:lstStyle/>
            <a:p>
              <a:pPr algn="justLow" rtl="1">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وأنها تساعد الإدارات بمختلف مستوياتها للوصول إلى تجاوز المخاطر التي قد تعيق من بلوغ الأهداف الاستراتيجية أو المرحلية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التخفيف منها على أقل تقدير في حال وقوعها</a:t>
              </a:r>
            </a:p>
          </p:txBody>
        </p:sp>
      </p:grpSp>
    </p:spTree>
    <p:extLst>
      <p:ext uri="{BB962C8B-B14F-4D97-AF65-F5344CB8AC3E}">
        <p14:creationId xmlns:p14="http://schemas.microsoft.com/office/powerpoint/2010/main" val="3034133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heckerboard(across)">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الثانية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إدارة المخاطر: المبادئ الرئيسية والمفاهيم والتعريفات والأهداف</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38896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F78240F1-EC81-4B14-8984-81BD69612877}"/>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505496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0" name="Group 9">
            <a:extLst>
              <a:ext uri="{FF2B5EF4-FFF2-40B4-BE49-F238E27FC236}">
                <a16:creationId xmlns:a16="http://schemas.microsoft.com/office/drawing/2014/main" id="{182E0DEB-3C6E-4B18-A453-FCF96995E2C2}"/>
              </a:ext>
            </a:extLst>
          </p:cNvPr>
          <p:cNvGrpSpPr/>
          <p:nvPr/>
        </p:nvGrpSpPr>
        <p:grpSpPr>
          <a:xfrm>
            <a:off x="390553" y="1371443"/>
            <a:ext cx="11410893" cy="1113370"/>
            <a:chOff x="357187" y="1725060"/>
            <a:chExt cx="11410893" cy="1113370"/>
          </a:xfrm>
        </p:grpSpPr>
        <p:pic>
          <p:nvPicPr>
            <p:cNvPr id="14" name="Picture 13">
              <a:extLst>
                <a:ext uri="{FF2B5EF4-FFF2-40B4-BE49-F238E27FC236}">
                  <a16:creationId xmlns:a16="http://schemas.microsoft.com/office/drawing/2014/main" id="{17D3565E-165B-4FA6-AF4B-26166102B090}"/>
                </a:ext>
              </a:extLst>
            </p:cNvPr>
            <p:cNvPicPr>
              <a:picLocks noChangeAspect="1"/>
            </p:cNvPicPr>
            <p:nvPr/>
          </p:nvPicPr>
          <p:blipFill>
            <a:blip r:embed="rId3"/>
            <a:stretch>
              <a:fillRect/>
            </a:stretch>
          </p:blipFill>
          <p:spPr>
            <a:xfrm>
              <a:off x="10191748" y="1741417"/>
              <a:ext cx="1576332" cy="1097013"/>
            </a:xfrm>
            <a:prstGeom prst="rect">
              <a:avLst/>
            </a:prstGeom>
          </p:spPr>
        </p:pic>
        <p:sp>
          <p:nvSpPr>
            <p:cNvPr id="15" name="Rectangle 14">
              <a:extLst>
                <a:ext uri="{FF2B5EF4-FFF2-40B4-BE49-F238E27FC236}">
                  <a16:creationId xmlns:a16="http://schemas.microsoft.com/office/drawing/2014/main" id="{512CB1EB-7951-47A7-8861-648174B74B96}"/>
                </a:ext>
              </a:extLst>
            </p:cNvPr>
            <p:cNvSpPr/>
            <p:nvPr/>
          </p:nvSpPr>
          <p:spPr>
            <a:xfrm>
              <a:off x="357187" y="1725060"/>
              <a:ext cx="977264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الخطر هو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احتمال وقوع حدث قد يكون له تأثير على تحقيق الأهداف، ويتم قياس الخطر من حيث التأثير والاحتمال.</a:t>
              </a:r>
            </a:p>
          </p:txBody>
        </p:sp>
      </p:grpSp>
      <p:grpSp>
        <p:nvGrpSpPr>
          <p:cNvPr id="16" name="Group 15">
            <a:extLst>
              <a:ext uri="{FF2B5EF4-FFF2-40B4-BE49-F238E27FC236}">
                <a16:creationId xmlns:a16="http://schemas.microsoft.com/office/drawing/2014/main" id="{068F2DB0-78EC-4742-B2E8-8ECEC358C601}"/>
              </a:ext>
            </a:extLst>
          </p:cNvPr>
          <p:cNvGrpSpPr/>
          <p:nvPr/>
        </p:nvGrpSpPr>
        <p:grpSpPr>
          <a:xfrm>
            <a:off x="357187" y="2582819"/>
            <a:ext cx="11410893" cy="1231110"/>
            <a:chOff x="419099" y="1504788"/>
            <a:chExt cx="11410893" cy="1231110"/>
          </a:xfrm>
        </p:grpSpPr>
        <p:pic>
          <p:nvPicPr>
            <p:cNvPr id="17" name="Picture 16">
              <a:extLst>
                <a:ext uri="{FF2B5EF4-FFF2-40B4-BE49-F238E27FC236}">
                  <a16:creationId xmlns:a16="http://schemas.microsoft.com/office/drawing/2014/main" id="{2BCCD129-5829-41D5-BE57-BD612FBF800A}"/>
                </a:ext>
              </a:extLst>
            </p:cNvPr>
            <p:cNvPicPr>
              <a:picLocks noChangeAspect="1"/>
            </p:cNvPicPr>
            <p:nvPr/>
          </p:nvPicPr>
          <p:blipFill>
            <a:blip r:embed="rId3"/>
            <a:stretch>
              <a:fillRect/>
            </a:stretch>
          </p:blipFill>
          <p:spPr>
            <a:xfrm>
              <a:off x="10253660" y="1638885"/>
              <a:ext cx="1576332" cy="1097013"/>
            </a:xfrm>
            <a:prstGeom prst="rect">
              <a:avLst/>
            </a:prstGeom>
          </p:spPr>
        </p:pic>
        <p:sp>
          <p:nvSpPr>
            <p:cNvPr id="18" name="Rectangle 17">
              <a:extLst>
                <a:ext uri="{FF2B5EF4-FFF2-40B4-BE49-F238E27FC236}">
                  <a16:creationId xmlns:a16="http://schemas.microsoft.com/office/drawing/2014/main" id="{E7A0FF9D-8C0D-4444-A9EA-8AA31428DBF2}"/>
                </a:ext>
              </a:extLst>
            </p:cNvPr>
            <p:cNvSpPr/>
            <p:nvPr/>
          </p:nvSpPr>
          <p:spPr>
            <a:xfrm>
              <a:off x="419099" y="1504788"/>
              <a:ext cx="977264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الخطر</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احتمال وقوع حدث ضار و/أو احتمال وجود تهديد يكون على الأكثر أو الأقل قابلا للتنبؤ، و يمكن أن يؤثر على تحقيق أهداف الشركة.</a:t>
              </a:r>
            </a:p>
          </p:txBody>
        </p:sp>
      </p:grpSp>
      <p:grpSp>
        <p:nvGrpSpPr>
          <p:cNvPr id="19" name="Group 18">
            <a:extLst>
              <a:ext uri="{FF2B5EF4-FFF2-40B4-BE49-F238E27FC236}">
                <a16:creationId xmlns:a16="http://schemas.microsoft.com/office/drawing/2014/main" id="{277CB84F-FD72-44CA-A736-F87DB449FFCD}"/>
              </a:ext>
            </a:extLst>
          </p:cNvPr>
          <p:cNvGrpSpPr/>
          <p:nvPr/>
        </p:nvGrpSpPr>
        <p:grpSpPr>
          <a:xfrm>
            <a:off x="357187" y="3965195"/>
            <a:ext cx="11647503" cy="1304763"/>
            <a:chOff x="357187" y="1576255"/>
            <a:chExt cx="11647503" cy="1304763"/>
          </a:xfrm>
        </p:grpSpPr>
        <p:pic>
          <p:nvPicPr>
            <p:cNvPr id="20" name="Picture 19">
              <a:extLst>
                <a:ext uri="{FF2B5EF4-FFF2-40B4-BE49-F238E27FC236}">
                  <a16:creationId xmlns:a16="http://schemas.microsoft.com/office/drawing/2014/main" id="{7AD3BCFB-F12A-438F-A6A8-3E6D6BA3C724}"/>
                </a:ext>
              </a:extLst>
            </p:cNvPr>
            <p:cNvPicPr>
              <a:picLocks noChangeAspect="1"/>
            </p:cNvPicPr>
            <p:nvPr/>
          </p:nvPicPr>
          <p:blipFill>
            <a:blip r:embed="rId3"/>
            <a:stretch>
              <a:fillRect/>
            </a:stretch>
          </p:blipFill>
          <p:spPr>
            <a:xfrm>
              <a:off x="10129836" y="1576255"/>
              <a:ext cx="1874854" cy="1304763"/>
            </a:xfrm>
            <a:prstGeom prst="rect">
              <a:avLst/>
            </a:prstGeom>
          </p:spPr>
        </p:pic>
        <p:sp>
          <p:nvSpPr>
            <p:cNvPr id="21" name="Rectangle 20">
              <a:extLst>
                <a:ext uri="{FF2B5EF4-FFF2-40B4-BE49-F238E27FC236}">
                  <a16:creationId xmlns:a16="http://schemas.microsoft.com/office/drawing/2014/main" id="{19BBD0B5-3FA6-411F-9033-1E0242B6663E}"/>
                </a:ext>
              </a:extLst>
            </p:cNvPr>
            <p:cNvSpPr/>
            <p:nvPr/>
          </p:nvSpPr>
          <p:spPr>
            <a:xfrm>
              <a:off x="357187" y="1620374"/>
              <a:ext cx="977264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إدارة المخاطر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جميع الأنشطة المكونة للتعرف على المخاطر التي تتعرض لها الشركة، ولتحديد وتنفيذ التدابير الوقائية المناسبة للقضاء أو التخفيف من عواقب المخاطر التي تنطوي عليها.</a:t>
              </a:r>
            </a:p>
          </p:txBody>
        </p:sp>
      </p:grpSp>
      <p:grpSp>
        <p:nvGrpSpPr>
          <p:cNvPr id="22" name="Group 21">
            <a:extLst>
              <a:ext uri="{FF2B5EF4-FFF2-40B4-BE49-F238E27FC236}">
                <a16:creationId xmlns:a16="http://schemas.microsoft.com/office/drawing/2014/main" id="{14CB98DD-F0ED-45D6-AD98-16B2560D6312}"/>
              </a:ext>
            </a:extLst>
          </p:cNvPr>
          <p:cNvGrpSpPr/>
          <p:nvPr/>
        </p:nvGrpSpPr>
        <p:grpSpPr>
          <a:xfrm>
            <a:off x="419099" y="5465970"/>
            <a:ext cx="11564268" cy="1304764"/>
            <a:chOff x="357187" y="1505331"/>
            <a:chExt cx="11564268" cy="1304764"/>
          </a:xfrm>
        </p:grpSpPr>
        <p:pic>
          <p:nvPicPr>
            <p:cNvPr id="23" name="Picture 22">
              <a:extLst>
                <a:ext uri="{FF2B5EF4-FFF2-40B4-BE49-F238E27FC236}">
                  <a16:creationId xmlns:a16="http://schemas.microsoft.com/office/drawing/2014/main" id="{78EB994B-7FDD-4366-BDDE-8A3861CA8547}"/>
                </a:ext>
              </a:extLst>
            </p:cNvPr>
            <p:cNvPicPr>
              <a:picLocks noChangeAspect="1"/>
            </p:cNvPicPr>
            <p:nvPr/>
          </p:nvPicPr>
          <p:blipFill>
            <a:blip r:embed="rId3"/>
            <a:stretch>
              <a:fillRect/>
            </a:stretch>
          </p:blipFill>
          <p:spPr>
            <a:xfrm>
              <a:off x="10046600" y="1505331"/>
              <a:ext cx="1874855" cy="1304764"/>
            </a:xfrm>
            <a:prstGeom prst="rect">
              <a:avLst/>
            </a:prstGeom>
          </p:spPr>
        </p:pic>
        <p:sp>
          <p:nvSpPr>
            <p:cNvPr id="24" name="Rectangle 23">
              <a:extLst>
                <a:ext uri="{FF2B5EF4-FFF2-40B4-BE49-F238E27FC236}">
                  <a16:creationId xmlns:a16="http://schemas.microsoft.com/office/drawing/2014/main" id="{E933F173-CF5A-4B92-B9D1-06D92014279F}"/>
                </a:ext>
              </a:extLst>
            </p:cNvPr>
            <p:cNvSpPr/>
            <p:nvPr/>
          </p:nvSpPr>
          <p:spPr>
            <a:xfrm>
              <a:off x="357187" y="1620374"/>
              <a:ext cx="977264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إدارة المخاطر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مجموعة من الموارد والسياسات التي تنفذها الشركة لتحديد و الحد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والسيطرة على المخاطر المرتبطة بأنشطتها.</a:t>
              </a:r>
            </a:p>
          </p:txBody>
        </p:sp>
      </p:grpSp>
    </p:spTree>
    <p:extLst>
      <p:ext uri="{BB962C8B-B14F-4D97-AF65-F5344CB8AC3E}">
        <p14:creationId xmlns:p14="http://schemas.microsoft.com/office/powerpoint/2010/main" val="11916238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5" name="Picture 14">
            <a:extLst>
              <a:ext uri="{FF2B5EF4-FFF2-40B4-BE49-F238E27FC236}">
                <a16:creationId xmlns:a16="http://schemas.microsoft.com/office/drawing/2014/main" id="{94AE84BD-3882-4B32-94A0-B058108DB787}"/>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Lst>
          </a:blip>
          <a:srcRect l="13126" t="14634" r="11226" b="13547"/>
          <a:stretch/>
        </p:blipFill>
        <p:spPr>
          <a:xfrm>
            <a:off x="4932183" y="2643187"/>
            <a:ext cx="6257925" cy="3957638"/>
          </a:xfrm>
          <a:prstGeom prst="rect">
            <a:avLst/>
          </a:prstGeom>
        </p:spPr>
      </p:pic>
      <p:sp>
        <p:nvSpPr>
          <p:cNvPr id="16" name="Rectangle 15">
            <a:extLst>
              <a:ext uri="{FF2B5EF4-FFF2-40B4-BE49-F238E27FC236}">
                <a16:creationId xmlns:a16="http://schemas.microsoft.com/office/drawing/2014/main" id="{40366F84-ECE3-45C3-B55F-7A9A720C38CE}"/>
              </a:ext>
            </a:extLst>
          </p:cNvPr>
          <p:cNvSpPr/>
          <p:nvPr/>
        </p:nvSpPr>
        <p:spPr>
          <a:xfrm>
            <a:off x="1314450" y="1716044"/>
            <a:ext cx="8315325"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مما سبق يمكن تعريف إدارة المخاطر على أنها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مجموعة من الأنشطة والعمليات التي يتم من خلالها التعامل مع المخاطر التي تحول دون تحقيق الشركة لأهدافها.</a:t>
            </a:r>
          </a:p>
        </p:txBody>
      </p:sp>
    </p:spTree>
    <p:extLst>
      <p:ext uri="{BB962C8B-B14F-4D97-AF65-F5344CB8AC3E}">
        <p14:creationId xmlns:p14="http://schemas.microsoft.com/office/powerpoint/2010/main" val="13241929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مقومات هيكل 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D8784A2E-1555-405C-AC3A-5E98E4844A0C}"/>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925510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مقومات هيكل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38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7" name="Rectangle 6">
            <a:extLst>
              <a:ext uri="{FF2B5EF4-FFF2-40B4-BE49-F238E27FC236}">
                <a16:creationId xmlns:a16="http://schemas.microsoft.com/office/drawing/2014/main" id="{1079B850-DDCB-4434-9B5A-A4696E6A059E}"/>
              </a:ext>
            </a:extLst>
          </p:cNvPr>
          <p:cNvSpPr/>
          <p:nvPr/>
        </p:nvSpPr>
        <p:spPr>
          <a:xfrm>
            <a:off x="126609" y="1197727"/>
            <a:ext cx="11893012"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black">
                    <a:lumMod val="95000"/>
                    <a:lumOff val="5000"/>
                  </a:prstClr>
                </a:solidFill>
                <a:effectLst/>
                <a:uLnTx/>
                <a:uFillTx/>
                <a:latin typeface="Adobe Arabic" panose="02040503050201020203" pitchFamily="18" charset="-78"/>
                <a:ea typeface="+mn-ea"/>
                <a:cs typeface="Adobe Arabic" panose="02040503050201020203" pitchFamily="18" charset="-78"/>
              </a:rPr>
              <a:t>إن هيكل إدارة المخاطر هو نظام تم تصميمه بشكل واعي بهدف حماية الشركة من تعرّضها لأي مفاجآت غير مرغوب فيها (مخاطر ناجمة عن ظروف سلبية)، وتمكينها من الاستفادة من الفرص، </a:t>
            </a: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rPr>
              <a:t>حيث يقوم الهيكل الفعال لإدارة المخاطر على ما يلي</a:t>
            </a:r>
            <a:endParaRPr kumimoji="0" lang="en-US" sz="28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grpSp>
        <p:nvGrpSpPr>
          <p:cNvPr id="10" name="Group 9">
            <a:extLst>
              <a:ext uri="{FF2B5EF4-FFF2-40B4-BE49-F238E27FC236}">
                <a16:creationId xmlns:a16="http://schemas.microsoft.com/office/drawing/2014/main" id="{D2408666-DEB9-4276-B5B9-33DC08986C55}"/>
              </a:ext>
            </a:extLst>
          </p:cNvPr>
          <p:cNvGrpSpPr/>
          <p:nvPr/>
        </p:nvGrpSpPr>
        <p:grpSpPr>
          <a:xfrm>
            <a:off x="2233535" y="2424541"/>
            <a:ext cx="9958465" cy="4195418"/>
            <a:chOff x="429144" y="1368962"/>
            <a:chExt cx="11625879" cy="5086979"/>
          </a:xfrm>
        </p:grpSpPr>
        <p:pic>
          <p:nvPicPr>
            <p:cNvPr id="14" name="Picture 13">
              <a:extLst>
                <a:ext uri="{FF2B5EF4-FFF2-40B4-BE49-F238E27FC236}">
                  <a16:creationId xmlns:a16="http://schemas.microsoft.com/office/drawing/2014/main" id="{4A04F38F-5FBC-415B-95B8-29D0FA9288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5" name="Rectangle 14">
              <a:extLst>
                <a:ext uri="{FF2B5EF4-FFF2-40B4-BE49-F238E27FC236}">
                  <a16:creationId xmlns:a16="http://schemas.microsoft.com/office/drawing/2014/main" id="{B8AE42CF-2CEF-4AA2-83F5-DCDECF120294}"/>
                </a:ext>
              </a:extLst>
            </p:cNvPr>
            <p:cNvSpPr/>
            <p:nvPr/>
          </p:nvSpPr>
          <p:spPr>
            <a:xfrm>
              <a:off x="429144" y="1368962"/>
              <a:ext cx="8691105" cy="179127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إدخال مجموعة من العمليات المنتظمة على عمليات الشركة تقوم بتحديد، قياس، ومراقبة أنواع عديدة من المخاطر، اعتبار مختلف الاحتمالات حيث يمكن للمخاطر أن تتفاعل مع بعضها البعض مما يؤدّي إلى تفاقمها</a:t>
              </a:r>
            </a:p>
          </p:txBody>
        </p:sp>
      </p:grpSp>
      <p:sp>
        <p:nvSpPr>
          <p:cNvPr id="16" name="Rectangle 15">
            <a:extLst>
              <a:ext uri="{FF2B5EF4-FFF2-40B4-BE49-F238E27FC236}">
                <a16:creationId xmlns:a16="http://schemas.microsoft.com/office/drawing/2014/main" id="{F886A663-8F14-4750-889D-272363A60476}"/>
              </a:ext>
            </a:extLst>
          </p:cNvPr>
          <p:cNvSpPr/>
          <p:nvPr/>
        </p:nvSpPr>
        <p:spPr>
          <a:xfrm>
            <a:off x="2638269" y="3968332"/>
            <a:ext cx="688776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رفع مسؤولية إدارة المخاطر إلى الإدارة العليا ومجلس الإدارة، تشجيع عمليات صنع القرار ذات التكلفة الفعالة والاستخدام الأكثر فعالية للموارد.</a:t>
            </a:r>
          </a:p>
        </p:txBody>
      </p:sp>
      <p:sp>
        <p:nvSpPr>
          <p:cNvPr id="17" name="Rectangle 16">
            <a:extLst>
              <a:ext uri="{FF2B5EF4-FFF2-40B4-BE49-F238E27FC236}">
                <a16:creationId xmlns:a16="http://schemas.microsoft.com/office/drawing/2014/main" id="{0079BD9C-F824-4876-86CC-1524370E0579}"/>
              </a:ext>
            </a:extLst>
          </p:cNvPr>
          <p:cNvSpPr/>
          <p:nvPr/>
        </p:nvSpPr>
        <p:spPr>
          <a:xfrm>
            <a:off x="966585" y="5591513"/>
            <a:ext cx="930431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خلق ثقافة داخلية حول (الاشراف الذاتي) تمكّن من تحديد وإدارة المخاطر قبل فترة من ظهورها أمام أصحاب المصالح أو المسؤولين التنظيميين).</a:t>
            </a:r>
          </a:p>
        </p:txBody>
      </p:sp>
      <p:pic>
        <p:nvPicPr>
          <p:cNvPr id="18" name="Picture 17">
            <a:extLst>
              <a:ext uri="{FF2B5EF4-FFF2-40B4-BE49-F238E27FC236}">
                <a16:creationId xmlns:a16="http://schemas.microsoft.com/office/drawing/2014/main" id="{6A4C8678-0419-425F-A9EB-E323380E45F2}"/>
              </a:ext>
            </a:extLst>
          </p:cNvPr>
          <p:cNvPicPr/>
          <p:nvPr/>
        </p:nvPicPr>
        <p:blipFill rotWithShape="1">
          <a:blip r:embed="rId5" cstate="print">
            <a:extLst>
              <a:ext uri="{28A0092B-C50C-407E-A947-70E740481C1C}">
                <a14:useLocalDpi xmlns:a14="http://schemas.microsoft.com/office/drawing/2010/main" val="0"/>
              </a:ext>
            </a:extLst>
          </a:blip>
          <a:srcRect l="8173" t="-834" r="12271" b="26042"/>
          <a:stretch/>
        </p:blipFill>
        <p:spPr>
          <a:xfrm>
            <a:off x="0" y="2588318"/>
            <a:ext cx="2638269" cy="2990412"/>
          </a:xfrm>
          <a:prstGeom prst="rect">
            <a:avLst/>
          </a:prstGeom>
        </p:spPr>
      </p:pic>
    </p:spTree>
    <p:extLst>
      <p:ext uri="{BB962C8B-B14F-4D97-AF65-F5344CB8AC3E}">
        <p14:creationId xmlns:p14="http://schemas.microsoft.com/office/powerpoint/2010/main" val="15252482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عناصر 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9F285A55-D917-400B-9EB4-619E6434583C}"/>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183668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407047" y="752131"/>
            <a:ext cx="5062125" cy="523220"/>
          </a:xfrm>
          <a:prstGeom prst="rect">
            <a:avLst/>
          </a:prstGeom>
          <a:noFill/>
        </p:spPr>
        <p:txBody>
          <a:bodyPr wrap="square" rtlCol="0">
            <a:spAutoFit/>
          </a:bodyPr>
          <a:lstStyle/>
          <a:p>
            <a:pPr lvl="0" algn="ctr" rtl="1"/>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دور إدارة المراجعة الداخلية في نجاح الحوكمة</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616248" y="1210300"/>
            <a:ext cx="4530246" cy="5170646"/>
          </a:xfrm>
          <a:prstGeom prst="rect">
            <a:avLst/>
          </a:prstGeom>
          <a:noFill/>
        </p:spPr>
        <p:txBody>
          <a:bodyPr wrap="square" rtlCol="0">
            <a:spAutoFit/>
          </a:bodyPr>
          <a:lstStyle/>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أساسيات إدارة استمرارية الأعمال. </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نشأة وتطور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أسباب ظهور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تطور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مفهوم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أهمية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أغراض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أهداف المراجعة الداخلية.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المراجع الداخلي والمراجع الخارجي.</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مهام ومسئوليات إدارة المراجعة الداخلية في تفعيل الحوكمة.</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722828" y="778109"/>
            <a:ext cx="4881957" cy="523220"/>
          </a:xfrm>
          <a:prstGeom prst="rect">
            <a:avLst/>
          </a:prstGeom>
          <a:noFill/>
        </p:spPr>
        <p:txBody>
          <a:bodyPr wrap="square" rtlCol="0">
            <a:spAutoFit/>
          </a:bodyPr>
          <a:lstStyle/>
          <a:p>
            <a:pPr lvl="0" algn="ctr" rtl="1"/>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لجان الحوكمة</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6" name="TextBox 105">
            <a:extLst>
              <a:ext uri="{FF2B5EF4-FFF2-40B4-BE49-F238E27FC236}">
                <a16:creationId xmlns:a16="http://schemas.microsoft.com/office/drawing/2014/main" id="{BC486640-E351-43E9-B9E2-9FE71880CCBD}"/>
              </a:ext>
            </a:extLst>
          </p:cNvPr>
          <p:cNvSpPr txBox="1"/>
          <p:nvPr/>
        </p:nvSpPr>
        <p:spPr>
          <a:xfrm>
            <a:off x="714640" y="1501081"/>
            <a:ext cx="4818496" cy="4708981"/>
          </a:xfrm>
          <a:prstGeom prst="rect">
            <a:avLst/>
          </a:prstGeom>
          <a:noFill/>
        </p:spPr>
        <p:txBody>
          <a:bodyPr wrap="square" rtlCol="0">
            <a:spAutoFit/>
          </a:bodyPr>
          <a:lstStyle/>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الاعتبارات الواجبة حين تشكيل اللجان</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أنواع لجان المجلس</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قرارات تشكيل اللجان</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لجنة الترشيحات والمكافآت والتعيينات</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مهام لجنة المراجعة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تشكيل لجنة المراجعة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مسئوليات اعضاء لجنة  المراجعة</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دور لجان المراجعة في دعم تطبيق حوكمة المنظمات.</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لجنة إدارة المخاطر.</a:t>
            </a:r>
          </a:p>
          <a:p>
            <a:pPr marL="357188" lvl="0" indent="-357188" algn="justLow" rtl="1" fontAlgn="t">
              <a:lnSpc>
                <a:spcPct val="150000"/>
              </a:lnSpc>
              <a:buSzPts val="1800"/>
              <a:buFont typeface="Wingdings" panose="05000000000000000000" pitchFamily="2" charset="2"/>
              <a:buChar char="q"/>
            </a:pPr>
            <a:r>
              <a:rPr lang="ar-EG" sz="2000" dirty="0">
                <a:ln>
                  <a:solidFill>
                    <a:srgbClr val="002060"/>
                  </a:solidFill>
                </a:ln>
                <a:solidFill>
                  <a:prstClr val="black">
                    <a:lumMod val="95000"/>
                    <a:lumOff val="5000"/>
                  </a:prstClr>
                </a:solidFill>
                <a:latin typeface="Sakkal Majalla" pitchFamily="2" charset="-78"/>
                <a:cs typeface="Sakkal Majalla" pitchFamily="2" charset="-78"/>
              </a:rPr>
              <a:t>المسئولية الاجتماعية للمنظمات.</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الثالثة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الرابعة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32286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6" end="6"/>
                                            </p:txEl>
                                          </p:spTgt>
                                        </p:tgtEl>
                                        <p:attrNameLst>
                                          <p:attrName>style.visibility</p:attrName>
                                        </p:attrNameLst>
                                      </p:cBhvr>
                                      <p:to>
                                        <p:strVal val="visible"/>
                                      </p:to>
                                    </p:set>
                                    <p:animEffect transition="in" filter="barn(inVertical)">
                                      <p:cBhvr>
                                        <p:cTn id="49" dur="500"/>
                                        <p:tgtEl>
                                          <p:spTgt spid="10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4">
                                            <p:txEl>
                                              <p:pRg st="7" end="7"/>
                                            </p:txEl>
                                          </p:spTgt>
                                        </p:tgtEl>
                                        <p:attrNameLst>
                                          <p:attrName>style.visibility</p:attrName>
                                        </p:attrNameLst>
                                      </p:cBhvr>
                                      <p:to>
                                        <p:strVal val="visible"/>
                                      </p:to>
                                    </p:set>
                                    <p:animEffect transition="in" filter="barn(inVertical)">
                                      <p:cBhvr>
                                        <p:cTn id="54" dur="500"/>
                                        <p:tgtEl>
                                          <p:spTgt spid="104">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4">
                                            <p:txEl>
                                              <p:pRg st="8" end="8"/>
                                            </p:txEl>
                                          </p:spTgt>
                                        </p:tgtEl>
                                        <p:attrNameLst>
                                          <p:attrName>style.visibility</p:attrName>
                                        </p:attrNameLst>
                                      </p:cBhvr>
                                      <p:to>
                                        <p:strVal val="visible"/>
                                      </p:to>
                                    </p:set>
                                    <p:animEffect transition="in" filter="barn(inVertical)">
                                      <p:cBhvr>
                                        <p:cTn id="59" dur="500"/>
                                        <p:tgtEl>
                                          <p:spTgt spid="104">
                                            <p:txEl>
                                              <p:pRg st="8" end="8"/>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4">
                                            <p:txEl>
                                              <p:pRg st="9" end="9"/>
                                            </p:txEl>
                                          </p:spTgt>
                                        </p:tgtEl>
                                        <p:attrNameLst>
                                          <p:attrName>style.visibility</p:attrName>
                                        </p:attrNameLst>
                                      </p:cBhvr>
                                      <p:to>
                                        <p:strVal val="visible"/>
                                      </p:to>
                                    </p:set>
                                    <p:animEffect transition="in" filter="barn(inVertical)">
                                      <p:cBhvr>
                                        <p:cTn id="64" dur="500"/>
                                        <p:tgtEl>
                                          <p:spTgt spid="104">
                                            <p:txEl>
                                              <p:pRg st="9" end="9"/>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08"/>
                                        </p:tgtEl>
                                        <p:attrNameLst>
                                          <p:attrName>style.visibility</p:attrName>
                                        </p:attrNameLst>
                                      </p:cBhvr>
                                      <p:to>
                                        <p:strVal val="visible"/>
                                      </p:to>
                                    </p:set>
                                    <p:anim calcmode="lin" valueType="num">
                                      <p:cBhvr additive="base">
                                        <p:cTn id="69" dur="500" fill="hold"/>
                                        <p:tgtEl>
                                          <p:spTgt spid="108"/>
                                        </p:tgtEl>
                                        <p:attrNameLst>
                                          <p:attrName>ppt_x</p:attrName>
                                        </p:attrNameLst>
                                      </p:cBhvr>
                                      <p:tavLst>
                                        <p:tav tm="0">
                                          <p:val>
                                            <p:strVal val="#ppt_x"/>
                                          </p:val>
                                        </p:tav>
                                        <p:tav tm="100000">
                                          <p:val>
                                            <p:strVal val="#ppt_x"/>
                                          </p:val>
                                        </p:tav>
                                      </p:tavLst>
                                    </p:anim>
                                    <p:anim calcmode="lin" valueType="num">
                                      <p:cBhvr additive="base">
                                        <p:cTn id="70" dur="500" fill="hold"/>
                                        <p:tgtEl>
                                          <p:spTgt spid="10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05"/>
                                        </p:tgtEl>
                                        <p:attrNameLst>
                                          <p:attrName>style.visibility</p:attrName>
                                        </p:attrNameLst>
                                      </p:cBhvr>
                                      <p:to>
                                        <p:strVal val="visible"/>
                                      </p:to>
                                    </p:set>
                                    <p:anim calcmode="lin" valueType="num">
                                      <p:cBhvr additive="base">
                                        <p:cTn id="73" dur="500" fill="hold"/>
                                        <p:tgtEl>
                                          <p:spTgt spid="105"/>
                                        </p:tgtEl>
                                        <p:attrNameLst>
                                          <p:attrName>ppt_x</p:attrName>
                                        </p:attrNameLst>
                                      </p:cBhvr>
                                      <p:tavLst>
                                        <p:tav tm="0">
                                          <p:val>
                                            <p:strVal val="#ppt_x"/>
                                          </p:val>
                                        </p:tav>
                                        <p:tav tm="100000">
                                          <p:val>
                                            <p:strVal val="#ppt_x"/>
                                          </p:val>
                                        </p:tav>
                                      </p:tavLst>
                                    </p:anim>
                                    <p:anim calcmode="lin" valueType="num">
                                      <p:cBhvr additive="base">
                                        <p:cTn id="7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0" end="0"/>
                                            </p:txEl>
                                          </p:spTgt>
                                        </p:tgtEl>
                                        <p:attrNameLst>
                                          <p:attrName>style.visibility</p:attrName>
                                        </p:attrNameLst>
                                      </p:cBhvr>
                                      <p:to>
                                        <p:strVal val="visible"/>
                                      </p:to>
                                    </p:set>
                                    <p:animEffect transition="in" filter="barn(inVertical)">
                                      <p:cBhvr>
                                        <p:cTn id="79" dur="500"/>
                                        <p:tgtEl>
                                          <p:spTgt spid="106">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1" end="1"/>
                                            </p:txEl>
                                          </p:spTgt>
                                        </p:tgtEl>
                                        <p:attrNameLst>
                                          <p:attrName>style.visibility</p:attrName>
                                        </p:attrNameLst>
                                      </p:cBhvr>
                                      <p:to>
                                        <p:strVal val="visible"/>
                                      </p:to>
                                    </p:set>
                                    <p:animEffect transition="in" filter="barn(inVertical)">
                                      <p:cBhvr>
                                        <p:cTn id="84" dur="500"/>
                                        <p:tgtEl>
                                          <p:spTgt spid="106">
                                            <p:txEl>
                                              <p:pRg st="1" end="1"/>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106">
                                            <p:txEl>
                                              <p:pRg st="2" end="2"/>
                                            </p:txEl>
                                          </p:spTgt>
                                        </p:tgtEl>
                                        <p:attrNameLst>
                                          <p:attrName>style.visibility</p:attrName>
                                        </p:attrNameLst>
                                      </p:cBhvr>
                                      <p:to>
                                        <p:strVal val="visible"/>
                                      </p:to>
                                    </p:set>
                                    <p:animEffect transition="in" filter="barn(inVertical)">
                                      <p:cBhvr>
                                        <p:cTn id="89" dur="500"/>
                                        <p:tgtEl>
                                          <p:spTgt spid="106">
                                            <p:txEl>
                                              <p:pRg st="2" end="2"/>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106">
                                            <p:txEl>
                                              <p:pRg st="3" end="3"/>
                                            </p:txEl>
                                          </p:spTgt>
                                        </p:tgtEl>
                                        <p:attrNameLst>
                                          <p:attrName>style.visibility</p:attrName>
                                        </p:attrNameLst>
                                      </p:cBhvr>
                                      <p:to>
                                        <p:strVal val="visible"/>
                                      </p:to>
                                    </p:set>
                                    <p:animEffect transition="in" filter="barn(inVertical)">
                                      <p:cBhvr>
                                        <p:cTn id="94" dur="500"/>
                                        <p:tgtEl>
                                          <p:spTgt spid="106">
                                            <p:txEl>
                                              <p:pRg st="3" end="3"/>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nodeType="clickEffect">
                                  <p:stCondLst>
                                    <p:cond delay="0"/>
                                  </p:stCondLst>
                                  <p:childTnLst>
                                    <p:set>
                                      <p:cBhvr>
                                        <p:cTn id="98" dur="1" fill="hold">
                                          <p:stCondLst>
                                            <p:cond delay="0"/>
                                          </p:stCondLst>
                                        </p:cTn>
                                        <p:tgtEl>
                                          <p:spTgt spid="106">
                                            <p:txEl>
                                              <p:pRg st="4" end="4"/>
                                            </p:txEl>
                                          </p:spTgt>
                                        </p:tgtEl>
                                        <p:attrNameLst>
                                          <p:attrName>style.visibility</p:attrName>
                                        </p:attrNameLst>
                                      </p:cBhvr>
                                      <p:to>
                                        <p:strVal val="visible"/>
                                      </p:to>
                                    </p:set>
                                    <p:animEffect transition="in" filter="barn(inVertical)">
                                      <p:cBhvr>
                                        <p:cTn id="99" dur="500"/>
                                        <p:tgtEl>
                                          <p:spTgt spid="106">
                                            <p:txEl>
                                              <p:pRg st="4" end="4"/>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1" fill="hold" nodeType="clickEffect">
                                  <p:stCondLst>
                                    <p:cond delay="0"/>
                                  </p:stCondLst>
                                  <p:childTnLst>
                                    <p:set>
                                      <p:cBhvr>
                                        <p:cTn id="103" dur="1" fill="hold">
                                          <p:stCondLst>
                                            <p:cond delay="0"/>
                                          </p:stCondLst>
                                        </p:cTn>
                                        <p:tgtEl>
                                          <p:spTgt spid="106">
                                            <p:txEl>
                                              <p:pRg st="5" end="5"/>
                                            </p:txEl>
                                          </p:spTgt>
                                        </p:tgtEl>
                                        <p:attrNameLst>
                                          <p:attrName>style.visibility</p:attrName>
                                        </p:attrNameLst>
                                      </p:cBhvr>
                                      <p:to>
                                        <p:strVal val="visible"/>
                                      </p:to>
                                    </p:set>
                                    <p:animEffect transition="in" filter="barn(inVertical)">
                                      <p:cBhvr>
                                        <p:cTn id="104" dur="500"/>
                                        <p:tgtEl>
                                          <p:spTgt spid="106">
                                            <p:txEl>
                                              <p:pRg st="5" end="5"/>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nodeType="clickEffect">
                                  <p:stCondLst>
                                    <p:cond delay="0"/>
                                  </p:stCondLst>
                                  <p:childTnLst>
                                    <p:set>
                                      <p:cBhvr>
                                        <p:cTn id="108" dur="1" fill="hold">
                                          <p:stCondLst>
                                            <p:cond delay="0"/>
                                          </p:stCondLst>
                                        </p:cTn>
                                        <p:tgtEl>
                                          <p:spTgt spid="106">
                                            <p:txEl>
                                              <p:pRg st="6" end="6"/>
                                            </p:txEl>
                                          </p:spTgt>
                                        </p:tgtEl>
                                        <p:attrNameLst>
                                          <p:attrName>style.visibility</p:attrName>
                                        </p:attrNameLst>
                                      </p:cBhvr>
                                      <p:to>
                                        <p:strVal val="visible"/>
                                      </p:to>
                                    </p:set>
                                    <p:animEffect transition="in" filter="barn(inVertical)">
                                      <p:cBhvr>
                                        <p:cTn id="109" dur="500"/>
                                        <p:tgtEl>
                                          <p:spTgt spid="106">
                                            <p:txEl>
                                              <p:pRg st="6" end="6"/>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nodeType="clickEffect">
                                  <p:stCondLst>
                                    <p:cond delay="0"/>
                                  </p:stCondLst>
                                  <p:childTnLst>
                                    <p:set>
                                      <p:cBhvr>
                                        <p:cTn id="113" dur="1" fill="hold">
                                          <p:stCondLst>
                                            <p:cond delay="0"/>
                                          </p:stCondLst>
                                        </p:cTn>
                                        <p:tgtEl>
                                          <p:spTgt spid="106">
                                            <p:txEl>
                                              <p:pRg st="7" end="7"/>
                                            </p:txEl>
                                          </p:spTgt>
                                        </p:tgtEl>
                                        <p:attrNameLst>
                                          <p:attrName>style.visibility</p:attrName>
                                        </p:attrNameLst>
                                      </p:cBhvr>
                                      <p:to>
                                        <p:strVal val="visible"/>
                                      </p:to>
                                    </p:set>
                                    <p:animEffect transition="in" filter="barn(inVertical)">
                                      <p:cBhvr>
                                        <p:cTn id="114" dur="500"/>
                                        <p:tgtEl>
                                          <p:spTgt spid="106">
                                            <p:txEl>
                                              <p:pRg st="7" end="7"/>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21" fill="hold" nodeType="clickEffect">
                                  <p:stCondLst>
                                    <p:cond delay="0"/>
                                  </p:stCondLst>
                                  <p:childTnLst>
                                    <p:set>
                                      <p:cBhvr>
                                        <p:cTn id="118" dur="1" fill="hold">
                                          <p:stCondLst>
                                            <p:cond delay="0"/>
                                          </p:stCondLst>
                                        </p:cTn>
                                        <p:tgtEl>
                                          <p:spTgt spid="106">
                                            <p:txEl>
                                              <p:pRg st="8" end="8"/>
                                            </p:txEl>
                                          </p:spTgt>
                                        </p:tgtEl>
                                        <p:attrNameLst>
                                          <p:attrName>style.visibility</p:attrName>
                                        </p:attrNameLst>
                                      </p:cBhvr>
                                      <p:to>
                                        <p:strVal val="visible"/>
                                      </p:to>
                                    </p:set>
                                    <p:animEffect transition="in" filter="barn(inVertical)">
                                      <p:cBhvr>
                                        <p:cTn id="119" dur="500"/>
                                        <p:tgtEl>
                                          <p:spTgt spid="106">
                                            <p:txEl>
                                              <p:pRg st="8" end="8"/>
                                            </p:txEl>
                                          </p:spTgt>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ntr" presetSubtype="21" fill="hold" nodeType="clickEffect">
                                  <p:stCondLst>
                                    <p:cond delay="0"/>
                                  </p:stCondLst>
                                  <p:childTnLst>
                                    <p:set>
                                      <p:cBhvr>
                                        <p:cTn id="123" dur="1" fill="hold">
                                          <p:stCondLst>
                                            <p:cond delay="0"/>
                                          </p:stCondLst>
                                        </p:cTn>
                                        <p:tgtEl>
                                          <p:spTgt spid="106">
                                            <p:txEl>
                                              <p:pRg st="9" end="9"/>
                                            </p:txEl>
                                          </p:spTgt>
                                        </p:tgtEl>
                                        <p:attrNameLst>
                                          <p:attrName>style.visibility</p:attrName>
                                        </p:attrNameLst>
                                      </p:cBhvr>
                                      <p:to>
                                        <p:strVal val="visible"/>
                                      </p:to>
                                    </p:set>
                                    <p:animEffect transition="in" filter="barn(inVertical)">
                                      <p:cBhvr>
                                        <p:cTn id="124" dur="500"/>
                                        <p:tgtEl>
                                          <p:spTgt spid="10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عناصر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7" name="Rectangle 6">
            <a:extLst>
              <a:ext uri="{FF2B5EF4-FFF2-40B4-BE49-F238E27FC236}">
                <a16:creationId xmlns:a16="http://schemas.microsoft.com/office/drawing/2014/main" id="{1079B850-DDCB-4434-9B5A-A4696E6A059E}"/>
              </a:ext>
            </a:extLst>
          </p:cNvPr>
          <p:cNvSpPr/>
          <p:nvPr/>
        </p:nvSpPr>
        <p:spPr>
          <a:xfrm>
            <a:off x="1238096" y="470775"/>
            <a:ext cx="4554402" cy="707886"/>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3200" b="1" i="0" u="none" strike="noStrike" kern="1200" cap="none" spc="0" normalizeH="0" baseline="0" noProof="0" dirty="0">
                <a:ln>
                  <a:noFill/>
                </a:ln>
                <a:solidFill>
                  <a:prstClr val="black">
                    <a:lumMod val="95000"/>
                    <a:lumOff val="5000"/>
                  </a:prstClr>
                </a:solidFill>
                <a:effectLst/>
                <a:uLnTx/>
                <a:uFillTx/>
                <a:latin typeface="Adobe Arabic" panose="02040503050201020203" pitchFamily="18" charset="-78"/>
                <a:ea typeface="+mn-ea"/>
                <a:cs typeface="Adobe Arabic" panose="02040503050201020203" pitchFamily="18" charset="-78"/>
              </a:rPr>
              <a:t>تتكون إدارة المخاطر من العناصر التالية:</a:t>
            </a:r>
            <a:endParaRPr kumimoji="0" lang="en-US" sz="32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grpSp>
        <p:nvGrpSpPr>
          <p:cNvPr id="11" name="Group 10">
            <a:extLst>
              <a:ext uri="{FF2B5EF4-FFF2-40B4-BE49-F238E27FC236}">
                <a16:creationId xmlns:a16="http://schemas.microsoft.com/office/drawing/2014/main" id="{804A005F-EE20-4C3E-8C9E-8E69A54AE4AB}"/>
              </a:ext>
            </a:extLst>
          </p:cNvPr>
          <p:cNvGrpSpPr/>
          <p:nvPr/>
        </p:nvGrpSpPr>
        <p:grpSpPr>
          <a:xfrm>
            <a:off x="9815810" y="1485322"/>
            <a:ext cx="2038427" cy="707886"/>
            <a:chOff x="19050" y="0"/>
            <a:chExt cx="1541145" cy="419100"/>
          </a:xfrm>
        </p:grpSpPr>
        <p:grpSp>
          <p:nvGrpSpPr>
            <p:cNvPr id="12" name="Group 11">
              <a:extLst>
                <a:ext uri="{FF2B5EF4-FFF2-40B4-BE49-F238E27FC236}">
                  <a16:creationId xmlns:a16="http://schemas.microsoft.com/office/drawing/2014/main" id="{E701EC09-0D1D-4363-B532-62871E8BC587}"/>
                </a:ext>
              </a:extLst>
            </p:cNvPr>
            <p:cNvGrpSpPr/>
            <p:nvPr/>
          </p:nvGrpSpPr>
          <p:grpSpPr>
            <a:xfrm>
              <a:off x="19050" y="0"/>
              <a:ext cx="1541145" cy="419100"/>
              <a:chOff x="19050" y="0"/>
              <a:chExt cx="1541145" cy="419100"/>
            </a:xfrm>
          </p:grpSpPr>
          <p:pic>
            <p:nvPicPr>
              <p:cNvPr id="19" name="Picture 18">
                <a:extLst>
                  <a:ext uri="{FF2B5EF4-FFF2-40B4-BE49-F238E27FC236}">
                    <a16:creationId xmlns:a16="http://schemas.microsoft.com/office/drawing/2014/main" id="{D962AFF1-05C3-44AC-AF16-1227C63F45F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0" name="Rectangle 19">
                <a:extLst>
                  <a:ext uri="{FF2B5EF4-FFF2-40B4-BE49-F238E27FC236}">
                    <a16:creationId xmlns:a16="http://schemas.microsoft.com/office/drawing/2014/main" id="{D25D9096-E48F-4EDA-AFB5-1D3FE4E38980}"/>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البيئة الداخلية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3" name="Rectangle 12">
              <a:extLst>
                <a:ext uri="{FF2B5EF4-FFF2-40B4-BE49-F238E27FC236}">
                  <a16:creationId xmlns:a16="http://schemas.microsoft.com/office/drawing/2014/main" id="{498D97EA-F024-4299-A44D-4B030928AD87}"/>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أولاً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1" name="Rectangle 20">
            <a:extLst>
              <a:ext uri="{FF2B5EF4-FFF2-40B4-BE49-F238E27FC236}">
                <a16:creationId xmlns:a16="http://schemas.microsoft.com/office/drawing/2014/main" id="{2734113A-5B64-436D-98FD-CCF377391F5B}"/>
              </a:ext>
            </a:extLst>
          </p:cNvPr>
          <p:cNvSpPr/>
          <p:nvPr/>
        </p:nvSpPr>
        <p:spPr>
          <a:xfrm>
            <a:off x="2771336" y="2112767"/>
            <a:ext cx="908290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تتضمن عناصر البيئة الداخلية فلسفة إدارة المخاطر في الشركة ومدى قابلية تعرضها للمخاطر، وإشراف  مجلس الإدارة، والقيم الأخلاقية، ومدى كفاءة الموظفين، والطريقة التي تحدد بواسطتها الشركة الصلاحيات والمسؤوليات وكذلك التنظيم وتطوير مستوى الموظفين بها</a:t>
            </a:r>
          </a:p>
        </p:txBody>
      </p:sp>
      <p:pic>
        <p:nvPicPr>
          <p:cNvPr id="22" name="Picture 21" descr="إدارة المخاطر">
            <a:extLst>
              <a:ext uri="{FF2B5EF4-FFF2-40B4-BE49-F238E27FC236}">
                <a16:creationId xmlns:a16="http://schemas.microsoft.com/office/drawing/2014/main" id="{160B5F81-2516-4573-A2B4-1DFBCB76528E}"/>
              </a:ext>
            </a:extLst>
          </p:cNvPr>
          <p:cNvPicPr/>
          <p:nvPr/>
        </p:nvPicPr>
        <p:blipFill rotWithShape="1">
          <a:blip r:embed="rId5">
            <a:extLst>
              <a:ext uri="{28A0092B-C50C-407E-A947-70E740481C1C}">
                <a14:useLocalDpi xmlns:a14="http://schemas.microsoft.com/office/drawing/2010/main" val="0"/>
              </a:ext>
            </a:extLst>
          </a:blip>
          <a:srcRect l="14737" r="17822"/>
          <a:stretch/>
        </p:blipFill>
        <p:spPr bwMode="auto">
          <a:xfrm>
            <a:off x="182879" y="1485322"/>
            <a:ext cx="2748660" cy="2335163"/>
          </a:xfrm>
          <a:prstGeom prst="rect">
            <a:avLst/>
          </a:prstGeom>
          <a:ln>
            <a:noFill/>
          </a:ln>
          <a:effectLst>
            <a:softEdge rad="112500"/>
          </a:effectLst>
        </p:spPr>
      </p:pic>
      <p:grpSp>
        <p:nvGrpSpPr>
          <p:cNvPr id="23" name="Group 22">
            <a:extLst>
              <a:ext uri="{FF2B5EF4-FFF2-40B4-BE49-F238E27FC236}">
                <a16:creationId xmlns:a16="http://schemas.microsoft.com/office/drawing/2014/main" id="{74372F22-0490-4062-B335-C8C3F9549F01}"/>
              </a:ext>
            </a:extLst>
          </p:cNvPr>
          <p:cNvGrpSpPr/>
          <p:nvPr/>
        </p:nvGrpSpPr>
        <p:grpSpPr>
          <a:xfrm>
            <a:off x="9865956" y="3820485"/>
            <a:ext cx="2143164" cy="707886"/>
            <a:chOff x="-60136" y="0"/>
            <a:chExt cx="1620331" cy="419100"/>
          </a:xfrm>
        </p:grpSpPr>
        <p:grpSp>
          <p:nvGrpSpPr>
            <p:cNvPr id="24" name="Group 23">
              <a:extLst>
                <a:ext uri="{FF2B5EF4-FFF2-40B4-BE49-F238E27FC236}">
                  <a16:creationId xmlns:a16="http://schemas.microsoft.com/office/drawing/2014/main" id="{FE8101A9-6CB1-40A1-8244-5DAB356A176A}"/>
                </a:ext>
              </a:extLst>
            </p:cNvPr>
            <p:cNvGrpSpPr/>
            <p:nvPr/>
          </p:nvGrpSpPr>
          <p:grpSpPr>
            <a:xfrm>
              <a:off x="-60136" y="0"/>
              <a:ext cx="1620331" cy="419100"/>
              <a:chOff x="-60136" y="0"/>
              <a:chExt cx="1620331" cy="419100"/>
            </a:xfrm>
          </p:grpSpPr>
          <p:pic>
            <p:nvPicPr>
              <p:cNvPr id="26" name="Picture 25">
                <a:extLst>
                  <a:ext uri="{FF2B5EF4-FFF2-40B4-BE49-F238E27FC236}">
                    <a16:creationId xmlns:a16="http://schemas.microsoft.com/office/drawing/2014/main" id="{299F4102-3CEA-449E-BA16-9DD8A7FA48C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7" name="Rectangle 26">
                <a:extLst>
                  <a:ext uri="{FF2B5EF4-FFF2-40B4-BE49-F238E27FC236}">
                    <a16:creationId xmlns:a16="http://schemas.microsoft.com/office/drawing/2014/main" id="{FB0ACA4F-6505-49F6-B52F-1BF1B4050F4E}"/>
                  </a:ext>
                </a:extLst>
              </p:cNvPr>
              <p:cNvSpPr/>
              <p:nvPr/>
            </p:nvSpPr>
            <p:spPr>
              <a:xfrm>
                <a:off x="-60136" y="47625"/>
                <a:ext cx="1260098"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تحديد الأهداف</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a:extLst>
                <a:ext uri="{FF2B5EF4-FFF2-40B4-BE49-F238E27FC236}">
                  <a16:creationId xmlns:a16="http://schemas.microsoft.com/office/drawing/2014/main" id="{9F81EBF4-BF86-4097-B57D-04323C96264D}"/>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ثانياً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8" name="Rectangle 27">
            <a:extLst>
              <a:ext uri="{FF2B5EF4-FFF2-40B4-BE49-F238E27FC236}">
                <a16:creationId xmlns:a16="http://schemas.microsoft.com/office/drawing/2014/main" id="{1816CF44-F604-47C1-88B7-F1FA9A9EAAEA}"/>
              </a:ext>
            </a:extLst>
          </p:cNvPr>
          <p:cNvSpPr/>
          <p:nvPr/>
        </p:nvSpPr>
        <p:spPr>
          <a:xfrm>
            <a:off x="182879" y="4447930"/>
            <a:ext cx="1182624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يتم تحديد الأهداف على المستوى الاستراتيجي، فكل شركة تواجه مخاطر متعددة من مصادر خارجية وداخلية، ويعتبر تقييم المخاطر والاستجابة لها أساس وضع الأهداف. بحيث يجب أن يتم وضع الأهداف قبل أن تتمكن الإدارة من تحديد وتقييم المخاطر التي تواجه إنجازاتها واتخاذ الإجراءات المناسبة لتقليلها.</a:t>
            </a:r>
          </a:p>
        </p:txBody>
      </p:sp>
    </p:spTree>
    <p:extLst>
      <p:ext uri="{BB962C8B-B14F-4D97-AF65-F5344CB8AC3E}">
        <p14:creationId xmlns:p14="http://schemas.microsoft.com/office/powerpoint/2010/main" val="39479766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checkerboard(across)">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1" grpId="0"/>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عناصر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7" name="Rectangle 6">
            <a:extLst>
              <a:ext uri="{FF2B5EF4-FFF2-40B4-BE49-F238E27FC236}">
                <a16:creationId xmlns:a16="http://schemas.microsoft.com/office/drawing/2014/main" id="{1079B850-DDCB-4434-9B5A-A4696E6A059E}"/>
              </a:ext>
            </a:extLst>
          </p:cNvPr>
          <p:cNvSpPr/>
          <p:nvPr/>
        </p:nvSpPr>
        <p:spPr>
          <a:xfrm>
            <a:off x="1238096" y="470775"/>
            <a:ext cx="4554402" cy="707886"/>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800"/>
              </a:spcAft>
              <a:buClrTx/>
              <a:buSzTx/>
              <a:buFontTx/>
              <a:buNone/>
              <a:tabLst/>
              <a:defRPr/>
            </a:pPr>
            <a:r>
              <a:rPr kumimoji="0" lang="ar-EG" sz="3200" b="1" i="0" u="none" strike="noStrike" kern="1200" cap="none" spc="0" normalizeH="0" baseline="0" noProof="0" dirty="0">
                <a:ln>
                  <a:noFill/>
                </a:ln>
                <a:solidFill>
                  <a:prstClr val="black">
                    <a:lumMod val="95000"/>
                    <a:lumOff val="5000"/>
                  </a:prstClr>
                </a:solidFill>
                <a:effectLst/>
                <a:uLnTx/>
                <a:uFillTx/>
                <a:latin typeface="Adobe Arabic" panose="02040503050201020203" pitchFamily="18" charset="-78"/>
                <a:ea typeface="+mn-ea"/>
                <a:cs typeface="Adobe Arabic" panose="02040503050201020203" pitchFamily="18" charset="-78"/>
              </a:rPr>
              <a:t>تتكون إدارة المخاطر من العناصر التالية:</a:t>
            </a:r>
            <a:endParaRPr kumimoji="0" lang="en-US" sz="32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grpSp>
        <p:nvGrpSpPr>
          <p:cNvPr id="11" name="Group 10">
            <a:extLst>
              <a:ext uri="{FF2B5EF4-FFF2-40B4-BE49-F238E27FC236}">
                <a16:creationId xmlns:a16="http://schemas.microsoft.com/office/drawing/2014/main" id="{804A005F-EE20-4C3E-8C9E-8E69A54AE4AB}"/>
              </a:ext>
            </a:extLst>
          </p:cNvPr>
          <p:cNvGrpSpPr/>
          <p:nvPr/>
        </p:nvGrpSpPr>
        <p:grpSpPr>
          <a:xfrm>
            <a:off x="9439284" y="1485322"/>
            <a:ext cx="2414954" cy="707886"/>
            <a:chOff x="19050" y="0"/>
            <a:chExt cx="1541145" cy="419100"/>
          </a:xfrm>
        </p:grpSpPr>
        <p:grpSp>
          <p:nvGrpSpPr>
            <p:cNvPr id="12" name="Group 11">
              <a:extLst>
                <a:ext uri="{FF2B5EF4-FFF2-40B4-BE49-F238E27FC236}">
                  <a16:creationId xmlns:a16="http://schemas.microsoft.com/office/drawing/2014/main" id="{E701EC09-0D1D-4363-B532-62871E8BC587}"/>
                </a:ext>
              </a:extLst>
            </p:cNvPr>
            <p:cNvGrpSpPr/>
            <p:nvPr/>
          </p:nvGrpSpPr>
          <p:grpSpPr>
            <a:xfrm>
              <a:off x="19050" y="0"/>
              <a:ext cx="1541145" cy="419100"/>
              <a:chOff x="19050" y="0"/>
              <a:chExt cx="1541145" cy="419100"/>
            </a:xfrm>
          </p:grpSpPr>
          <p:pic>
            <p:nvPicPr>
              <p:cNvPr id="19" name="Picture 18">
                <a:extLst>
                  <a:ext uri="{FF2B5EF4-FFF2-40B4-BE49-F238E27FC236}">
                    <a16:creationId xmlns:a16="http://schemas.microsoft.com/office/drawing/2014/main" id="{D962AFF1-05C3-44AC-AF16-1227C63F45F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0" name="Rectangle 19">
                <a:extLst>
                  <a:ext uri="{FF2B5EF4-FFF2-40B4-BE49-F238E27FC236}">
                    <a16:creationId xmlns:a16="http://schemas.microsoft.com/office/drawing/2014/main" id="{D25D9096-E48F-4EDA-AFB5-1D3FE4E38980}"/>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تعريف الأحداث</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3" name="Rectangle 12">
              <a:extLst>
                <a:ext uri="{FF2B5EF4-FFF2-40B4-BE49-F238E27FC236}">
                  <a16:creationId xmlns:a16="http://schemas.microsoft.com/office/drawing/2014/main" id="{498D97EA-F024-4299-A44D-4B030928AD87}"/>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ثالثاً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1" name="Rectangle 20">
            <a:extLst>
              <a:ext uri="{FF2B5EF4-FFF2-40B4-BE49-F238E27FC236}">
                <a16:creationId xmlns:a16="http://schemas.microsoft.com/office/drawing/2014/main" id="{2734113A-5B64-436D-98FD-CCF377391F5B}"/>
              </a:ext>
            </a:extLst>
          </p:cNvPr>
          <p:cNvSpPr/>
          <p:nvPr/>
        </p:nvSpPr>
        <p:spPr>
          <a:xfrm>
            <a:off x="2771335" y="2330547"/>
            <a:ext cx="908290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تحدد الإدارة الأحداث المحتملة التي يمكن في حالة حدوثها أن تؤثر على نشاط الشركة؛ حيث تحتاج </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إلى تصنيف الأحداث، حسب مدى توفيرها للفرص أو هل من الممكن أن يكون لها تأثير سلبي على قد رات الشركة على تنفيذ استراتيجيتها بنجاح وتحقيق الأهداف.</a:t>
            </a:r>
          </a:p>
        </p:txBody>
      </p:sp>
      <p:grpSp>
        <p:nvGrpSpPr>
          <p:cNvPr id="23" name="Group 22">
            <a:extLst>
              <a:ext uri="{FF2B5EF4-FFF2-40B4-BE49-F238E27FC236}">
                <a16:creationId xmlns:a16="http://schemas.microsoft.com/office/drawing/2014/main" id="{74372F22-0490-4062-B335-C8C3F9549F01}"/>
              </a:ext>
            </a:extLst>
          </p:cNvPr>
          <p:cNvGrpSpPr/>
          <p:nvPr/>
        </p:nvGrpSpPr>
        <p:grpSpPr>
          <a:xfrm>
            <a:off x="9594167" y="3992700"/>
            <a:ext cx="2414954" cy="707886"/>
            <a:chOff x="19050" y="0"/>
            <a:chExt cx="1541145" cy="419100"/>
          </a:xfrm>
        </p:grpSpPr>
        <p:grpSp>
          <p:nvGrpSpPr>
            <p:cNvPr id="24" name="Group 23">
              <a:extLst>
                <a:ext uri="{FF2B5EF4-FFF2-40B4-BE49-F238E27FC236}">
                  <a16:creationId xmlns:a16="http://schemas.microsoft.com/office/drawing/2014/main" id="{FE8101A9-6CB1-40A1-8244-5DAB356A176A}"/>
                </a:ext>
              </a:extLst>
            </p:cNvPr>
            <p:cNvGrpSpPr/>
            <p:nvPr/>
          </p:nvGrpSpPr>
          <p:grpSpPr>
            <a:xfrm>
              <a:off x="19050" y="0"/>
              <a:ext cx="1541145" cy="419100"/>
              <a:chOff x="19050" y="0"/>
              <a:chExt cx="1541145" cy="419100"/>
            </a:xfrm>
          </p:grpSpPr>
          <p:pic>
            <p:nvPicPr>
              <p:cNvPr id="26" name="Picture 25">
                <a:extLst>
                  <a:ext uri="{FF2B5EF4-FFF2-40B4-BE49-F238E27FC236}">
                    <a16:creationId xmlns:a16="http://schemas.microsoft.com/office/drawing/2014/main" id="{299F4102-3CEA-449E-BA16-9DD8A7FA48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7" name="Rectangle 26">
                <a:extLst>
                  <a:ext uri="{FF2B5EF4-FFF2-40B4-BE49-F238E27FC236}">
                    <a16:creationId xmlns:a16="http://schemas.microsoft.com/office/drawing/2014/main" id="{FB0ACA4F-6505-49F6-B52F-1BF1B4050F4E}"/>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تقييم المخاطر</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a:extLst>
                <a:ext uri="{FF2B5EF4-FFF2-40B4-BE49-F238E27FC236}">
                  <a16:creationId xmlns:a16="http://schemas.microsoft.com/office/drawing/2014/main" id="{9F81EBF4-BF86-4097-B57D-04323C96264D}"/>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رابعاً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8" name="Rectangle 27">
            <a:extLst>
              <a:ext uri="{FF2B5EF4-FFF2-40B4-BE49-F238E27FC236}">
                <a16:creationId xmlns:a16="http://schemas.microsoft.com/office/drawing/2014/main" id="{1816CF44-F604-47C1-88B7-F1FA9A9EAAEA}"/>
              </a:ext>
            </a:extLst>
          </p:cNvPr>
          <p:cNvSpPr/>
          <p:nvPr/>
        </p:nvSpPr>
        <p:spPr>
          <a:xfrm>
            <a:off x="407963" y="4885411"/>
            <a:ext cx="9186204"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إن عملية تقييم المخاطر تمكن الشركة من الأخذ بعين الاعتبار مدى تأثير الأحداث المحتملة على عملية تحقيق الأهداف. ويجب على الإدارة تقييم الأحداث من منظورين – التأثير والاحتمالية- باستخدام تقنيات نوعية وكمية مجتمعة. </a:t>
            </a:r>
          </a:p>
        </p:txBody>
      </p:sp>
      <p:pic>
        <p:nvPicPr>
          <p:cNvPr id="18" name="Picture 17" descr="وظيفة مدير أول إدارة المخاطر المالية والسوق - وظائف الإمارات">
            <a:extLst>
              <a:ext uri="{FF2B5EF4-FFF2-40B4-BE49-F238E27FC236}">
                <a16:creationId xmlns:a16="http://schemas.microsoft.com/office/drawing/2014/main" id="{083B29B9-F590-4F2A-AD0B-0CEDF72BCCA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2879" y="2016237"/>
            <a:ext cx="2771335" cy="199333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9" name="Picture 28" descr="إدارة وتقييم المخاطر في المنظمات | Rabdan">
            <a:extLst>
              <a:ext uri="{FF2B5EF4-FFF2-40B4-BE49-F238E27FC236}">
                <a16:creationId xmlns:a16="http://schemas.microsoft.com/office/drawing/2014/main" id="{5C36D1CD-83E1-4E39-84EA-CA264F3D92D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16882" y="4841905"/>
            <a:ext cx="2414954" cy="1626869"/>
          </a:xfrm>
          <a:prstGeom prst="rect">
            <a:avLst/>
          </a:prstGeom>
          <a:noFill/>
          <a:ln>
            <a:noFill/>
          </a:ln>
        </p:spPr>
      </p:pic>
    </p:spTree>
    <p:extLst>
      <p:ext uri="{BB962C8B-B14F-4D97-AF65-F5344CB8AC3E}">
        <p14:creationId xmlns:p14="http://schemas.microsoft.com/office/powerpoint/2010/main" val="32384258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par>
                                <p:cTn id="14" presetID="5" presetClass="entr" presetSubtype="1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checkerboard(across)">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heckerboard(across)">
                                      <p:cBhvr>
                                        <p:cTn id="27" dur="500"/>
                                        <p:tgtEl>
                                          <p:spTgt spid="23"/>
                                        </p:tgtEl>
                                      </p:cBhvr>
                                    </p:animEffect>
                                  </p:childTnLst>
                                </p:cTn>
                              </p:par>
                              <p:par>
                                <p:cTn id="28" presetID="5" presetClass="entr" presetSubtype="1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checkerboard(across)">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1"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44" name="Picture 4" descr="La BCE craint une forte instabilité financière d'ici 2018">
            <a:extLst>
              <a:ext uri="{FF2B5EF4-FFF2-40B4-BE49-F238E27FC236}">
                <a16:creationId xmlns:a16="http://schemas.microsoft.com/office/drawing/2014/main" id="{B3E2B223-E07D-438D-A453-7D0147D4A9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13952" y="1339854"/>
            <a:ext cx="3285313" cy="31337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عناصر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1" name="Group 10">
            <a:extLst>
              <a:ext uri="{FF2B5EF4-FFF2-40B4-BE49-F238E27FC236}">
                <a16:creationId xmlns:a16="http://schemas.microsoft.com/office/drawing/2014/main" id="{804A005F-EE20-4C3E-8C9E-8E69A54AE4AB}"/>
              </a:ext>
            </a:extLst>
          </p:cNvPr>
          <p:cNvGrpSpPr/>
          <p:nvPr/>
        </p:nvGrpSpPr>
        <p:grpSpPr>
          <a:xfrm>
            <a:off x="9073524" y="1485320"/>
            <a:ext cx="2780714" cy="707888"/>
            <a:chOff x="19050" y="-1"/>
            <a:chExt cx="1541145" cy="419101"/>
          </a:xfrm>
        </p:grpSpPr>
        <p:grpSp>
          <p:nvGrpSpPr>
            <p:cNvPr id="12" name="Group 11">
              <a:extLst>
                <a:ext uri="{FF2B5EF4-FFF2-40B4-BE49-F238E27FC236}">
                  <a16:creationId xmlns:a16="http://schemas.microsoft.com/office/drawing/2014/main" id="{E701EC09-0D1D-4363-B532-62871E8BC587}"/>
                </a:ext>
              </a:extLst>
            </p:cNvPr>
            <p:cNvGrpSpPr/>
            <p:nvPr/>
          </p:nvGrpSpPr>
          <p:grpSpPr>
            <a:xfrm>
              <a:off x="19050" y="0"/>
              <a:ext cx="1541145" cy="419100"/>
              <a:chOff x="19050" y="0"/>
              <a:chExt cx="1541145" cy="419100"/>
            </a:xfrm>
          </p:grpSpPr>
          <p:pic>
            <p:nvPicPr>
              <p:cNvPr id="19" name="Picture 18">
                <a:extLst>
                  <a:ext uri="{FF2B5EF4-FFF2-40B4-BE49-F238E27FC236}">
                    <a16:creationId xmlns:a16="http://schemas.microsoft.com/office/drawing/2014/main" id="{D962AFF1-05C3-44AC-AF16-1227C63F45F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0" name="Rectangle 19">
                <a:extLst>
                  <a:ext uri="{FF2B5EF4-FFF2-40B4-BE49-F238E27FC236}">
                    <a16:creationId xmlns:a16="http://schemas.microsoft.com/office/drawing/2014/main" id="{D25D9096-E48F-4EDA-AFB5-1D3FE4E38980}"/>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الاستجابة للمخاطر</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3" name="Rectangle 12">
              <a:extLst>
                <a:ext uri="{FF2B5EF4-FFF2-40B4-BE49-F238E27FC236}">
                  <a16:creationId xmlns:a16="http://schemas.microsoft.com/office/drawing/2014/main" id="{498D97EA-F024-4299-A44D-4B030928AD87}"/>
                </a:ext>
              </a:extLst>
            </p:cNvPr>
            <p:cNvSpPr/>
            <p:nvPr/>
          </p:nvSpPr>
          <p:spPr>
            <a:xfrm>
              <a:off x="1102994" y="-1"/>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خامساً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1" name="Rectangle 20">
            <a:extLst>
              <a:ext uri="{FF2B5EF4-FFF2-40B4-BE49-F238E27FC236}">
                <a16:creationId xmlns:a16="http://schemas.microsoft.com/office/drawing/2014/main" id="{2734113A-5B64-436D-98FD-CCF377391F5B}"/>
              </a:ext>
            </a:extLst>
          </p:cNvPr>
          <p:cNvSpPr/>
          <p:nvPr/>
        </p:nvSpPr>
        <p:spPr>
          <a:xfrm>
            <a:off x="2556069" y="2433431"/>
            <a:ext cx="938549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بعد تقييم المخاطر ذات الصلة تحدد الإدارة طريقة استجابتها لهذه المخاطر؛ ومن الطرق التي يتم استخدامها لتوجيه المخاطر المحددة، تحويل المخاطر، معالجة المخاطر، إجراءات الإنهاء وتحمل المخاطر</a:t>
            </a:r>
          </a:p>
        </p:txBody>
      </p:sp>
      <p:grpSp>
        <p:nvGrpSpPr>
          <p:cNvPr id="23" name="Group 22">
            <a:extLst>
              <a:ext uri="{FF2B5EF4-FFF2-40B4-BE49-F238E27FC236}">
                <a16:creationId xmlns:a16="http://schemas.microsoft.com/office/drawing/2014/main" id="{74372F22-0490-4062-B335-C8C3F9549F01}"/>
              </a:ext>
            </a:extLst>
          </p:cNvPr>
          <p:cNvGrpSpPr/>
          <p:nvPr/>
        </p:nvGrpSpPr>
        <p:grpSpPr>
          <a:xfrm>
            <a:off x="9073522" y="3689318"/>
            <a:ext cx="2780714" cy="707886"/>
            <a:chOff x="19050" y="0"/>
            <a:chExt cx="1541145" cy="419100"/>
          </a:xfrm>
        </p:grpSpPr>
        <p:grpSp>
          <p:nvGrpSpPr>
            <p:cNvPr id="24" name="Group 23">
              <a:extLst>
                <a:ext uri="{FF2B5EF4-FFF2-40B4-BE49-F238E27FC236}">
                  <a16:creationId xmlns:a16="http://schemas.microsoft.com/office/drawing/2014/main" id="{FE8101A9-6CB1-40A1-8244-5DAB356A176A}"/>
                </a:ext>
              </a:extLst>
            </p:cNvPr>
            <p:cNvGrpSpPr/>
            <p:nvPr/>
          </p:nvGrpSpPr>
          <p:grpSpPr>
            <a:xfrm>
              <a:off x="19050" y="0"/>
              <a:ext cx="1541145" cy="419100"/>
              <a:chOff x="19050" y="0"/>
              <a:chExt cx="1541145" cy="419100"/>
            </a:xfrm>
          </p:grpSpPr>
          <p:pic>
            <p:nvPicPr>
              <p:cNvPr id="26" name="Picture 25">
                <a:extLst>
                  <a:ext uri="{FF2B5EF4-FFF2-40B4-BE49-F238E27FC236}">
                    <a16:creationId xmlns:a16="http://schemas.microsoft.com/office/drawing/2014/main" id="{299F4102-3CEA-449E-BA16-9DD8A7FA48C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7" name="Rectangle 26">
                <a:extLst>
                  <a:ext uri="{FF2B5EF4-FFF2-40B4-BE49-F238E27FC236}">
                    <a16:creationId xmlns:a16="http://schemas.microsoft.com/office/drawing/2014/main" id="{FB0ACA4F-6505-49F6-B52F-1BF1B4050F4E}"/>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الأنشطة الرقابية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a:extLst>
                <a:ext uri="{FF2B5EF4-FFF2-40B4-BE49-F238E27FC236}">
                  <a16:creationId xmlns:a16="http://schemas.microsoft.com/office/drawing/2014/main" id="{9F81EBF4-BF86-4097-B57D-04323C96264D}"/>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سادساً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8" name="Rectangle 27">
            <a:extLst>
              <a:ext uri="{FF2B5EF4-FFF2-40B4-BE49-F238E27FC236}">
                <a16:creationId xmlns:a16="http://schemas.microsoft.com/office/drawing/2014/main" id="{1816CF44-F604-47C1-88B7-F1FA9A9EAAEA}"/>
              </a:ext>
            </a:extLst>
          </p:cNvPr>
          <p:cNvSpPr/>
          <p:nvPr/>
        </p:nvSpPr>
        <p:spPr>
          <a:xfrm>
            <a:off x="213952" y="4933384"/>
            <a:ext cx="887923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هي السياسات والإجراءات التي تساعد على ضمان تنفيذ استجابات إدارة المخاطر؛ تطبق الأنشطة الرقابية على جميع المستويات و الوظائف بالشركة.</a:t>
            </a:r>
          </a:p>
        </p:txBody>
      </p:sp>
      <p:pic>
        <p:nvPicPr>
          <p:cNvPr id="10242" name="Picture 2" descr="كتاب حاد اللجهة من الصحة إلى الجمارك: لا تداهموا صيدلياتنا !!">
            <a:extLst>
              <a:ext uri="{FF2B5EF4-FFF2-40B4-BE49-F238E27FC236}">
                <a16:creationId xmlns:a16="http://schemas.microsoft.com/office/drawing/2014/main" id="{FAC3EB7E-6CE0-4382-9DC1-D67D8F2C71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97334" y="4378276"/>
            <a:ext cx="2780714" cy="2442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5550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par>
                                <p:cTn id="8" presetID="5" presetClass="entr" presetSubtype="10"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checkerboard(across)">
                                      <p:cBhvr>
                                        <p:cTn id="10" dur="500"/>
                                        <p:tgtEl>
                                          <p:spTgt spid="1024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checkerboard(across)">
                                      <p:cBhvr>
                                        <p:cTn id="21" dur="500"/>
                                        <p:tgtEl>
                                          <p:spTgt spid="23"/>
                                        </p:tgtEl>
                                      </p:cBhvr>
                                    </p:animEffect>
                                  </p:childTnLst>
                                </p:cTn>
                              </p:par>
                              <p:par>
                                <p:cTn id="22" presetID="5" presetClass="entr" presetSubtype="10" fill="hold" nodeType="withEffect">
                                  <p:stCondLst>
                                    <p:cond delay="0"/>
                                  </p:stCondLst>
                                  <p:childTnLst>
                                    <p:set>
                                      <p:cBhvr>
                                        <p:cTn id="23" dur="1" fill="hold">
                                          <p:stCondLst>
                                            <p:cond delay="0"/>
                                          </p:stCondLst>
                                        </p:cTn>
                                        <p:tgtEl>
                                          <p:spTgt spid="10242"/>
                                        </p:tgtEl>
                                        <p:attrNameLst>
                                          <p:attrName>style.visibility</p:attrName>
                                        </p:attrNameLst>
                                      </p:cBhvr>
                                      <p:to>
                                        <p:strVal val="visible"/>
                                      </p:to>
                                    </p:set>
                                    <p:animEffect transition="in" filter="checkerboard(across)">
                                      <p:cBhvr>
                                        <p:cTn id="24" dur="500"/>
                                        <p:tgtEl>
                                          <p:spTgt spid="1024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عناصر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1" name="Group 10">
            <a:extLst>
              <a:ext uri="{FF2B5EF4-FFF2-40B4-BE49-F238E27FC236}">
                <a16:creationId xmlns:a16="http://schemas.microsoft.com/office/drawing/2014/main" id="{804A005F-EE20-4C3E-8C9E-8E69A54AE4AB}"/>
              </a:ext>
            </a:extLst>
          </p:cNvPr>
          <p:cNvGrpSpPr/>
          <p:nvPr/>
        </p:nvGrpSpPr>
        <p:grpSpPr>
          <a:xfrm>
            <a:off x="8904989" y="1589444"/>
            <a:ext cx="2949248" cy="707886"/>
            <a:chOff x="-41935" y="0"/>
            <a:chExt cx="1602130" cy="419100"/>
          </a:xfrm>
        </p:grpSpPr>
        <p:grpSp>
          <p:nvGrpSpPr>
            <p:cNvPr id="12" name="Group 11">
              <a:extLst>
                <a:ext uri="{FF2B5EF4-FFF2-40B4-BE49-F238E27FC236}">
                  <a16:creationId xmlns:a16="http://schemas.microsoft.com/office/drawing/2014/main" id="{E701EC09-0D1D-4363-B532-62871E8BC587}"/>
                </a:ext>
              </a:extLst>
            </p:cNvPr>
            <p:cNvGrpSpPr/>
            <p:nvPr/>
          </p:nvGrpSpPr>
          <p:grpSpPr>
            <a:xfrm>
              <a:off x="-41935" y="0"/>
              <a:ext cx="1602130" cy="419100"/>
              <a:chOff x="-41935" y="0"/>
              <a:chExt cx="1602130" cy="419100"/>
            </a:xfrm>
          </p:grpSpPr>
          <p:pic>
            <p:nvPicPr>
              <p:cNvPr id="19" name="Picture 18">
                <a:extLst>
                  <a:ext uri="{FF2B5EF4-FFF2-40B4-BE49-F238E27FC236}">
                    <a16:creationId xmlns:a16="http://schemas.microsoft.com/office/drawing/2014/main" id="{D962AFF1-05C3-44AC-AF16-1227C63F45F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0" name="Rectangle 19">
                <a:extLst>
                  <a:ext uri="{FF2B5EF4-FFF2-40B4-BE49-F238E27FC236}">
                    <a16:creationId xmlns:a16="http://schemas.microsoft.com/office/drawing/2014/main" id="{D25D9096-E48F-4EDA-AFB5-1D3FE4E38980}"/>
                  </a:ext>
                </a:extLst>
              </p:cNvPr>
              <p:cNvSpPr/>
              <p:nvPr/>
            </p:nvSpPr>
            <p:spPr>
              <a:xfrm>
                <a:off x="-41935" y="47625"/>
                <a:ext cx="1288123"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المعلومات والاتصالات</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3" name="Rectangle 12">
              <a:extLst>
                <a:ext uri="{FF2B5EF4-FFF2-40B4-BE49-F238E27FC236}">
                  <a16:creationId xmlns:a16="http://schemas.microsoft.com/office/drawing/2014/main" id="{498D97EA-F024-4299-A44D-4B030928AD87}"/>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سابعاً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1" name="Rectangle 20">
            <a:extLst>
              <a:ext uri="{FF2B5EF4-FFF2-40B4-BE49-F238E27FC236}">
                <a16:creationId xmlns:a16="http://schemas.microsoft.com/office/drawing/2014/main" id="{2734113A-5B64-436D-98FD-CCF377391F5B}"/>
              </a:ext>
            </a:extLst>
          </p:cNvPr>
          <p:cNvSpPr/>
          <p:nvPr/>
        </p:nvSpPr>
        <p:spPr>
          <a:xfrm>
            <a:off x="337763" y="2321260"/>
            <a:ext cx="115164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تتطلب إدارة مخاطر، التقاط الشركة لأكبر مجموعة من المعلومات الضرورية لتحقيق أهداف الرقابة الداخلية حيث تسمح البيانات التاريخية للشركة بتتبع الأداء الفعلي مقابل الأهداف والخطط والتوقعات.</a:t>
            </a:r>
          </a:p>
        </p:txBody>
      </p:sp>
      <p:grpSp>
        <p:nvGrpSpPr>
          <p:cNvPr id="23" name="Group 22">
            <a:extLst>
              <a:ext uri="{FF2B5EF4-FFF2-40B4-BE49-F238E27FC236}">
                <a16:creationId xmlns:a16="http://schemas.microsoft.com/office/drawing/2014/main" id="{74372F22-0490-4062-B335-C8C3F9549F01}"/>
              </a:ext>
            </a:extLst>
          </p:cNvPr>
          <p:cNvGrpSpPr/>
          <p:nvPr/>
        </p:nvGrpSpPr>
        <p:grpSpPr>
          <a:xfrm>
            <a:off x="9017252" y="3610682"/>
            <a:ext cx="2836985" cy="707886"/>
            <a:chOff x="19050" y="0"/>
            <a:chExt cx="1541145" cy="419100"/>
          </a:xfrm>
        </p:grpSpPr>
        <p:grpSp>
          <p:nvGrpSpPr>
            <p:cNvPr id="24" name="Group 23">
              <a:extLst>
                <a:ext uri="{FF2B5EF4-FFF2-40B4-BE49-F238E27FC236}">
                  <a16:creationId xmlns:a16="http://schemas.microsoft.com/office/drawing/2014/main" id="{FE8101A9-6CB1-40A1-8244-5DAB356A176A}"/>
                </a:ext>
              </a:extLst>
            </p:cNvPr>
            <p:cNvGrpSpPr/>
            <p:nvPr/>
          </p:nvGrpSpPr>
          <p:grpSpPr>
            <a:xfrm>
              <a:off x="19050" y="0"/>
              <a:ext cx="1541145" cy="419100"/>
              <a:chOff x="19050" y="0"/>
              <a:chExt cx="1541145" cy="419100"/>
            </a:xfrm>
          </p:grpSpPr>
          <p:pic>
            <p:nvPicPr>
              <p:cNvPr id="26" name="Picture 25">
                <a:extLst>
                  <a:ext uri="{FF2B5EF4-FFF2-40B4-BE49-F238E27FC236}">
                    <a16:creationId xmlns:a16="http://schemas.microsoft.com/office/drawing/2014/main" id="{299F4102-3CEA-449E-BA16-9DD8A7FA48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19050" y="0"/>
                <a:ext cx="1541145" cy="419100"/>
              </a:xfrm>
              <a:prstGeom prst="rect">
                <a:avLst/>
              </a:prstGeom>
              <a:noFill/>
              <a:ln>
                <a:noFill/>
              </a:ln>
            </p:spPr>
          </p:pic>
          <p:sp>
            <p:nvSpPr>
              <p:cNvPr id="27" name="Rectangle 26">
                <a:extLst>
                  <a:ext uri="{FF2B5EF4-FFF2-40B4-BE49-F238E27FC236}">
                    <a16:creationId xmlns:a16="http://schemas.microsoft.com/office/drawing/2014/main" id="{FB0ACA4F-6505-49F6-B52F-1BF1B4050F4E}"/>
                  </a:ext>
                </a:extLst>
              </p:cNvPr>
              <p:cNvSpPr/>
              <p:nvPr/>
            </p:nvSpPr>
            <p:spPr>
              <a:xfrm>
                <a:off x="19050" y="57150"/>
                <a:ext cx="1143000" cy="323850"/>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المراقبة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5" name="Rectangle 24">
              <a:extLst>
                <a:ext uri="{FF2B5EF4-FFF2-40B4-BE49-F238E27FC236}">
                  <a16:creationId xmlns:a16="http://schemas.microsoft.com/office/drawing/2014/main" id="{9F81EBF4-BF86-4097-B57D-04323C96264D}"/>
                </a:ext>
              </a:extLst>
            </p:cNvPr>
            <p:cNvSpPr/>
            <p:nvPr/>
          </p:nvSpPr>
          <p:spPr>
            <a:xfrm>
              <a:off x="1085850" y="0"/>
              <a:ext cx="457200" cy="314325"/>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ثامناً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8" name="Rectangle 27">
            <a:extLst>
              <a:ext uri="{FF2B5EF4-FFF2-40B4-BE49-F238E27FC236}">
                <a16:creationId xmlns:a16="http://schemas.microsoft.com/office/drawing/2014/main" id="{1816CF44-F604-47C1-88B7-F1FA9A9EAAEA}"/>
              </a:ext>
            </a:extLst>
          </p:cNvPr>
          <p:cNvSpPr/>
          <p:nvPr/>
        </p:nvSpPr>
        <p:spPr>
          <a:xfrm>
            <a:off x="2644725" y="4302075"/>
            <a:ext cx="9364395"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ينبغي مراقبة إدارة مخاطر الشركة لتقييم أداء عناصرها في جميع الفترات؛ ويمكن تحقيق ذلك عن طريق المراقبة المستمرة للأنشطة والتقييمات المنفصلة أو مزيج بين الاثنين، و تستدعي أوجه القصور في نظام إدارة مخاطر الشركة ضرورة الإبلاغ عنها إلى مستوى الإدارة المناسب، بالإضافة إلى الإبلاغ عن الأمور الجدية وتقديم تقارير عنها للإدارة العليا أو مجلس الإدارة بهدف تحسين أداء الشركة ككل.</a:t>
            </a:r>
          </a:p>
        </p:txBody>
      </p:sp>
      <p:pic>
        <p:nvPicPr>
          <p:cNvPr id="22" name="Picture 21" descr="مخاطر سوق العملات وكيفية التعامل معها">
            <a:extLst>
              <a:ext uri="{FF2B5EF4-FFF2-40B4-BE49-F238E27FC236}">
                <a16:creationId xmlns:a16="http://schemas.microsoft.com/office/drawing/2014/main" id="{46798630-EC16-416B-9AF1-F5A07639929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2880" y="3666191"/>
            <a:ext cx="2734591" cy="2940985"/>
          </a:xfrm>
          <a:prstGeom prst="rect">
            <a:avLst/>
          </a:prstGeom>
          <a:noFill/>
          <a:ln>
            <a:noFill/>
          </a:ln>
        </p:spPr>
      </p:pic>
    </p:spTree>
    <p:extLst>
      <p:ext uri="{BB962C8B-B14F-4D97-AF65-F5344CB8AC3E}">
        <p14:creationId xmlns:p14="http://schemas.microsoft.com/office/powerpoint/2010/main" val="30009612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checkerboard(across)">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خطوات تقييم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6D9E60F2-277E-40F3-AB31-00ABA3174D23}"/>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2666976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خطوات تقييم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6" name="Rectangle 5">
            <a:extLst>
              <a:ext uri="{FF2B5EF4-FFF2-40B4-BE49-F238E27FC236}">
                <a16:creationId xmlns:a16="http://schemas.microsoft.com/office/drawing/2014/main" id="{0B82D25F-8585-4C95-B933-05964493C678}"/>
              </a:ext>
            </a:extLst>
          </p:cNvPr>
          <p:cNvSpPr/>
          <p:nvPr/>
        </p:nvSpPr>
        <p:spPr>
          <a:xfrm>
            <a:off x="453095" y="247135"/>
            <a:ext cx="5458265" cy="107721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3200" b="1" i="0" u="none" strike="noStrike" kern="1200" cap="none" spc="0" normalizeH="0" baseline="0" noProof="0" dirty="0">
                <a:ln>
                  <a:noFill/>
                </a:ln>
                <a:solidFill>
                  <a:prstClr val="black">
                    <a:lumMod val="95000"/>
                    <a:lumOff val="5000"/>
                  </a:prstClr>
                </a:solidFill>
                <a:effectLst/>
                <a:uLnTx/>
                <a:uFillTx/>
                <a:latin typeface="Adobe Arabic" panose="02040503050201020203" pitchFamily="18" charset="-78"/>
                <a:ea typeface="+mn-ea"/>
                <a:cs typeface="Adobe Arabic" panose="02040503050201020203" pitchFamily="18" charset="-78"/>
              </a:rPr>
              <a:t>تمر عملية تقييم المخاطر من طرف إدارة التدقيق الداخلي، بالمراحل التالية:</a:t>
            </a:r>
            <a:endParaRPr kumimoji="0" lang="en-US" sz="32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grpSp>
        <p:nvGrpSpPr>
          <p:cNvPr id="13" name="Group 12">
            <a:extLst>
              <a:ext uri="{FF2B5EF4-FFF2-40B4-BE49-F238E27FC236}">
                <a16:creationId xmlns:a16="http://schemas.microsoft.com/office/drawing/2014/main" id="{63FEC1D3-9B56-4663-A4E9-E9A9189D5902}"/>
              </a:ext>
            </a:extLst>
          </p:cNvPr>
          <p:cNvGrpSpPr/>
          <p:nvPr/>
        </p:nvGrpSpPr>
        <p:grpSpPr>
          <a:xfrm>
            <a:off x="6696471" y="1269336"/>
            <a:ext cx="5495529" cy="1219401"/>
            <a:chOff x="346124" y="-218757"/>
            <a:chExt cx="6002818" cy="970238"/>
          </a:xfrm>
        </p:grpSpPr>
        <p:pic>
          <p:nvPicPr>
            <p:cNvPr id="14" name="Picture 13">
              <a:extLst>
                <a:ext uri="{FF2B5EF4-FFF2-40B4-BE49-F238E27FC236}">
                  <a16:creationId xmlns:a16="http://schemas.microsoft.com/office/drawing/2014/main" id="{7733ABC3-65D3-4CB2-A43A-DA4D2FFFBD1E}"/>
                </a:ext>
              </a:extLst>
            </p:cNvPr>
            <p:cNvPicPr>
              <a:picLocks noChangeAspect="1"/>
            </p:cNvPicPr>
            <p:nvPr/>
          </p:nvPicPr>
          <p:blipFill rotWithShape="1">
            <a:blip r:embed="rId3"/>
            <a:srcRect l="57852" t="14467" b="34026"/>
            <a:stretch/>
          </p:blipFill>
          <p:spPr>
            <a:xfrm>
              <a:off x="4692903" y="-218757"/>
              <a:ext cx="1656039" cy="970238"/>
            </a:xfrm>
            <a:prstGeom prst="rect">
              <a:avLst/>
            </a:prstGeom>
          </p:spPr>
        </p:pic>
        <p:sp>
          <p:nvSpPr>
            <p:cNvPr id="15" name="Rectangle 14">
              <a:extLst>
                <a:ext uri="{FF2B5EF4-FFF2-40B4-BE49-F238E27FC236}">
                  <a16:creationId xmlns:a16="http://schemas.microsoft.com/office/drawing/2014/main" id="{8553E11C-CF70-45A1-8252-3E3D3E1DE56E}"/>
                </a:ext>
              </a:extLst>
            </p:cNvPr>
            <p:cNvSpPr/>
            <p:nvPr/>
          </p:nvSpPr>
          <p:spPr>
            <a:xfrm>
              <a:off x="4046650" y="-142754"/>
              <a:ext cx="1292505" cy="424984"/>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الخطوة 1</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16" name="Rectangle 15">
              <a:extLst>
                <a:ext uri="{FF2B5EF4-FFF2-40B4-BE49-F238E27FC236}">
                  <a16:creationId xmlns:a16="http://schemas.microsoft.com/office/drawing/2014/main" id="{688403B3-E765-46B3-A935-09AC21AE8570}"/>
                </a:ext>
              </a:extLst>
            </p:cNvPr>
            <p:cNvSpPr/>
            <p:nvPr/>
          </p:nvSpPr>
          <p:spPr>
            <a:xfrm>
              <a:off x="346124" y="179156"/>
              <a:ext cx="4368165" cy="53796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تحديد المخاطر:</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grpSp>
      <p:sp>
        <p:nvSpPr>
          <p:cNvPr id="17" name="Rectangle 16">
            <a:extLst>
              <a:ext uri="{FF2B5EF4-FFF2-40B4-BE49-F238E27FC236}">
                <a16:creationId xmlns:a16="http://schemas.microsoft.com/office/drawing/2014/main" id="{7F1EB1A6-E7DA-4101-87B1-1396545268EA}"/>
              </a:ext>
            </a:extLst>
          </p:cNvPr>
          <p:cNvSpPr/>
          <p:nvPr/>
        </p:nvSpPr>
        <p:spPr>
          <a:xfrm>
            <a:off x="136735" y="2402634"/>
            <a:ext cx="11918527"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تتمثل هذه المرحلة في توثيق المخاطر التي تعيق تحقيق أهداف الشركات، عن طريق ربط المخاطر بالأنشطة والعمليات المتعلقة بها للمساعدة في تصنيف وترتيب الأنشطة وفقا لدرجة تعرضها للخطر وبالتالي مدى التأثير على تحقيق أهداف الشركة</a:t>
            </a:r>
          </a:p>
        </p:txBody>
      </p:sp>
      <p:grpSp>
        <p:nvGrpSpPr>
          <p:cNvPr id="18" name="Group 17">
            <a:extLst>
              <a:ext uri="{FF2B5EF4-FFF2-40B4-BE49-F238E27FC236}">
                <a16:creationId xmlns:a16="http://schemas.microsoft.com/office/drawing/2014/main" id="{D8E0A0CD-F322-42B2-B2EE-33F2910F2B6B}"/>
              </a:ext>
            </a:extLst>
          </p:cNvPr>
          <p:cNvGrpSpPr/>
          <p:nvPr/>
        </p:nvGrpSpPr>
        <p:grpSpPr>
          <a:xfrm>
            <a:off x="6676891" y="3629475"/>
            <a:ext cx="5515109" cy="1305764"/>
            <a:chOff x="324737" y="-218757"/>
            <a:chExt cx="6024205" cy="1038954"/>
          </a:xfrm>
        </p:grpSpPr>
        <p:pic>
          <p:nvPicPr>
            <p:cNvPr id="19" name="Picture 18">
              <a:extLst>
                <a:ext uri="{FF2B5EF4-FFF2-40B4-BE49-F238E27FC236}">
                  <a16:creationId xmlns:a16="http://schemas.microsoft.com/office/drawing/2014/main" id="{499CB7D0-F896-4D2F-A728-DAB257DC0DEC}"/>
                </a:ext>
              </a:extLst>
            </p:cNvPr>
            <p:cNvPicPr>
              <a:picLocks noChangeAspect="1"/>
            </p:cNvPicPr>
            <p:nvPr/>
          </p:nvPicPr>
          <p:blipFill rotWithShape="1">
            <a:blip r:embed="rId3"/>
            <a:srcRect l="57852" t="14467" b="34026"/>
            <a:stretch/>
          </p:blipFill>
          <p:spPr>
            <a:xfrm>
              <a:off x="4692903" y="-218757"/>
              <a:ext cx="1656039" cy="970238"/>
            </a:xfrm>
            <a:prstGeom prst="rect">
              <a:avLst/>
            </a:prstGeom>
          </p:spPr>
        </p:pic>
        <p:sp>
          <p:nvSpPr>
            <p:cNvPr id="20" name="Rectangle 19">
              <a:extLst>
                <a:ext uri="{FF2B5EF4-FFF2-40B4-BE49-F238E27FC236}">
                  <a16:creationId xmlns:a16="http://schemas.microsoft.com/office/drawing/2014/main" id="{89664A58-792E-4CFA-83FD-907AD0F6C5E4}"/>
                </a:ext>
              </a:extLst>
            </p:cNvPr>
            <p:cNvSpPr/>
            <p:nvPr/>
          </p:nvSpPr>
          <p:spPr>
            <a:xfrm>
              <a:off x="4046650" y="-142754"/>
              <a:ext cx="1292505" cy="424984"/>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الخطوة 2</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21" name="Rectangle 20">
              <a:extLst>
                <a:ext uri="{FF2B5EF4-FFF2-40B4-BE49-F238E27FC236}">
                  <a16:creationId xmlns:a16="http://schemas.microsoft.com/office/drawing/2014/main" id="{249EFCB5-83EB-40A0-8802-9F7EB415CC2F}"/>
                </a:ext>
              </a:extLst>
            </p:cNvPr>
            <p:cNvSpPr/>
            <p:nvPr/>
          </p:nvSpPr>
          <p:spPr>
            <a:xfrm>
              <a:off x="324737" y="282230"/>
              <a:ext cx="4368165" cy="53796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تحديد الأنشطة القابلة للتدقيق:</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grpSp>
      <p:sp>
        <p:nvSpPr>
          <p:cNvPr id="22" name="Rectangle 21">
            <a:extLst>
              <a:ext uri="{FF2B5EF4-FFF2-40B4-BE49-F238E27FC236}">
                <a16:creationId xmlns:a16="http://schemas.microsoft.com/office/drawing/2014/main" id="{92884122-B967-4C38-B76B-A69CC5CAABF0}"/>
              </a:ext>
            </a:extLst>
          </p:cNvPr>
          <p:cNvSpPr/>
          <p:nvPr/>
        </p:nvSpPr>
        <p:spPr>
          <a:xfrm>
            <a:off x="136735" y="4701594"/>
            <a:ext cx="11918527"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العمليات والأنشطة القابلة للتدقيق هي عبارة عن مجموعة من الإجراءات التي يتم اتباعها من قبل مجموعة من الموظفين لإتمام نشاط معين، والتي يجب أن تساهم في تحقيق أهداف الإدارة و بالتالي تحقيق أهداف الشركة، حيث تتعلق الأنشطة القابلة للتدقيق الداخلي بمجالات تختلف باختلاف طبيعة وحجم الشركات</a:t>
            </a:r>
          </a:p>
        </p:txBody>
      </p:sp>
    </p:spTree>
    <p:extLst>
      <p:ext uri="{BB962C8B-B14F-4D97-AF65-F5344CB8AC3E}">
        <p14:creationId xmlns:p14="http://schemas.microsoft.com/office/powerpoint/2010/main" val="6886126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fltVal val="0"/>
                                          </p:val>
                                        </p:tav>
                                        <p:tav tm="100000">
                                          <p:val>
                                            <p:strVal val="#ppt_w"/>
                                          </p:val>
                                        </p:tav>
                                      </p:tavLst>
                                    </p:anim>
                                    <p:anim calcmode="lin" valueType="num">
                                      <p:cBhvr>
                                        <p:cTn id="27" dur="1000" fill="hold"/>
                                        <p:tgtEl>
                                          <p:spTgt spid="18"/>
                                        </p:tgtEl>
                                        <p:attrNameLst>
                                          <p:attrName>ppt_h</p:attrName>
                                        </p:attrNameLst>
                                      </p:cBhvr>
                                      <p:tavLst>
                                        <p:tav tm="0">
                                          <p:val>
                                            <p:fltVal val="0"/>
                                          </p:val>
                                        </p:tav>
                                        <p:tav tm="100000">
                                          <p:val>
                                            <p:strVal val="#ppt_h"/>
                                          </p:val>
                                        </p:tav>
                                      </p:tavLst>
                                    </p:anim>
                                    <p:anim calcmode="lin" valueType="num">
                                      <p:cBhvr>
                                        <p:cTn id="28" dur="1000" fill="hold"/>
                                        <p:tgtEl>
                                          <p:spTgt spid="18"/>
                                        </p:tgtEl>
                                        <p:attrNameLst>
                                          <p:attrName>style.rotation</p:attrName>
                                        </p:attrNameLst>
                                      </p:cBhvr>
                                      <p:tavLst>
                                        <p:tav tm="0">
                                          <p:val>
                                            <p:fltVal val="90"/>
                                          </p:val>
                                        </p:tav>
                                        <p:tav tm="100000">
                                          <p:val>
                                            <p:fltVal val="0"/>
                                          </p:val>
                                        </p:tav>
                                      </p:tavLst>
                                    </p:anim>
                                    <p:animEffect transition="in" filter="fade">
                                      <p:cBhvr>
                                        <p:cTn id="29" dur="1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randombar(horizont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362" name="Picture 2" descr="إدارة وتقييم المخاطر في المنظمات | Rabdan">
            <a:extLst>
              <a:ext uri="{FF2B5EF4-FFF2-40B4-BE49-F238E27FC236}">
                <a16:creationId xmlns:a16="http://schemas.microsoft.com/office/drawing/2014/main" id="{9888B8A1-C022-42C4-97DD-4DC3DCA0C210}"/>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9136423" y="4979964"/>
            <a:ext cx="3066151" cy="186546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خطوات تقييم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23" name="Picture 22">
            <a:extLst>
              <a:ext uri="{FF2B5EF4-FFF2-40B4-BE49-F238E27FC236}">
                <a16:creationId xmlns:a16="http://schemas.microsoft.com/office/drawing/2014/main" id="{ECF449ED-724F-47F1-8C96-70858341586D}"/>
              </a:ext>
            </a:extLst>
          </p:cNvPr>
          <p:cNvPicPr>
            <a:picLocks noChangeAspect="1"/>
          </p:cNvPicPr>
          <p:nvPr/>
        </p:nvPicPr>
        <p:blipFill rotWithShape="1">
          <a:blip r:embed="rId5">
            <a:extLst>
              <a:ext uri="{28A0092B-C50C-407E-A947-70E740481C1C}">
                <a14:useLocalDpi xmlns:a14="http://schemas.microsoft.com/office/drawing/2010/main" val="0"/>
              </a:ext>
            </a:extLst>
          </a:blip>
          <a:srcRect b="21846"/>
          <a:stretch/>
        </p:blipFill>
        <p:spPr>
          <a:xfrm flipH="1">
            <a:off x="7188309" y="1878036"/>
            <a:ext cx="3533775" cy="4101758"/>
          </a:xfrm>
          <a:prstGeom prst="rect">
            <a:avLst/>
          </a:prstGeom>
        </p:spPr>
      </p:pic>
      <p:grpSp>
        <p:nvGrpSpPr>
          <p:cNvPr id="24" name="Group 23">
            <a:extLst>
              <a:ext uri="{FF2B5EF4-FFF2-40B4-BE49-F238E27FC236}">
                <a16:creationId xmlns:a16="http://schemas.microsoft.com/office/drawing/2014/main" id="{3DC34E43-3D81-400D-BF0B-78859E9D8269}"/>
              </a:ext>
            </a:extLst>
          </p:cNvPr>
          <p:cNvGrpSpPr/>
          <p:nvPr/>
        </p:nvGrpSpPr>
        <p:grpSpPr>
          <a:xfrm>
            <a:off x="9926858" y="3318628"/>
            <a:ext cx="1927379" cy="1983350"/>
            <a:chOff x="8679088" y="3087507"/>
            <a:chExt cx="3138750" cy="3138750"/>
          </a:xfrm>
        </p:grpSpPr>
        <p:pic>
          <p:nvPicPr>
            <p:cNvPr id="40" name="Picture 39">
              <a:extLst>
                <a:ext uri="{FF2B5EF4-FFF2-40B4-BE49-F238E27FC236}">
                  <a16:creationId xmlns:a16="http://schemas.microsoft.com/office/drawing/2014/main" id="{4FAC76CD-A521-4DF1-8B3D-A387F13CE5D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41" name="Rectangle 40">
              <a:extLst>
                <a:ext uri="{FF2B5EF4-FFF2-40B4-BE49-F238E27FC236}">
                  <a16:creationId xmlns:a16="http://schemas.microsoft.com/office/drawing/2014/main" id="{B61AA82C-D738-4D82-B42F-036DC3AF42E1}"/>
                </a:ext>
              </a:extLst>
            </p:cNvPr>
            <p:cNvSpPr/>
            <p:nvPr/>
          </p:nvSpPr>
          <p:spPr>
            <a:xfrm>
              <a:off x="9121548" y="3678445"/>
              <a:ext cx="2272410" cy="1414007"/>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نذكر </a:t>
              </a:r>
              <a:b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منها</a:t>
              </a:r>
            </a:p>
          </p:txBody>
        </p:sp>
      </p:grpSp>
      <p:grpSp>
        <p:nvGrpSpPr>
          <p:cNvPr id="25" name="Group 24">
            <a:extLst>
              <a:ext uri="{FF2B5EF4-FFF2-40B4-BE49-F238E27FC236}">
                <a16:creationId xmlns:a16="http://schemas.microsoft.com/office/drawing/2014/main" id="{1F781DBE-1336-422D-AAB9-D87541F696E7}"/>
              </a:ext>
            </a:extLst>
          </p:cNvPr>
          <p:cNvGrpSpPr/>
          <p:nvPr/>
        </p:nvGrpSpPr>
        <p:grpSpPr>
          <a:xfrm>
            <a:off x="399890" y="1965475"/>
            <a:ext cx="10146990" cy="830997"/>
            <a:chOff x="-311756" y="1306452"/>
            <a:chExt cx="10146990" cy="830997"/>
          </a:xfrm>
        </p:grpSpPr>
        <p:sp>
          <p:nvSpPr>
            <p:cNvPr id="38" name="Rectangle 37">
              <a:extLst>
                <a:ext uri="{FF2B5EF4-FFF2-40B4-BE49-F238E27FC236}">
                  <a16:creationId xmlns:a16="http://schemas.microsoft.com/office/drawing/2014/main" id="{0E276C95-9FF9-4BCC-B211-5795A6F3FDE7}"/>
                </a:ext>
              </a:extLst>
            </p:cNvPr>
            <p:cNvSpPr/>
            <p:nvPr/>
          </p:nvSpPr>
          <p:spPr>
            <a:xfrm>
              <a:off x="-311756" y="1306452"/>
              <a:ext cx="9003637" cy="830997"/>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الجانب المالي: مثل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إعداد وتنفيذ الميزانيات، الإيرادات الفعلية والمتوقعة، الحسابات الختامية، الحسابات قيد التسوية... الخ )</a:t>
              </a:r>
            </a:p>
          </p:txBody>
        </p:sp>
        <p:sp>
          <p:nvSpPr>
            <p:cNvPr id="39" name="Rectangle 38">
              <a:extLst>
                <a:ext uri="{FF2B5EF4-FFF2-40B4-BE49-F238E27FC236}">
                  <a16:creationId xmlns:a16="http://schemas.microsoft.com/office/drawing/2014/main" id="{969537A7-7B40-4A68-B891-EBC681DC8BB1}"/>
                </a:ext>
              </a:extLst>
            </p:cNvPr>
            <p:cNvSpPr/>
            <p:nvPr/>
          </p:nvSpPr>
          <p:spPr>
            <a:xfrm>
              <a:off x="9081886" y="1563136"/>
              <a:ext cx="753348"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p>
          </p:txBody>
        </p:sp>
      </p:grpSp>
      <p:grpSp>
        <p:nvGrpSpPr>
          <p:cNvPr id="26" name="Group 25">
            <a:extLst>
              <a:ext uri="{FF2B5EF4-FFF2-40B4-BE49-F238E27FC236}">
                <a16:creationId xmlns:a16="http://schemas.microsoft.com/office/drawing/2014/main" id="{804FA83A-A1F8-4144-8624-571BE3A97E74}"/>
              </a:ext>
            </a:extLst>
          </p:cNvPr>
          <p:cNvGrpSpPr/>
          <p:nvPr/>
        </p:nvGrpSpPr>
        <p:grpSpPr>
          <a:xfrm>
            <a:off x="226250" y="2969359"/>
            <a:ext cx="9700608" cy="722678"/>
            <a:chOff x="78849" y="1348160"/>
            <a:chExt cx="9700608" cy="722678"/>
          </a:xfrm>
        </p:grpSpPr>
        <p:sp>
          <p:nvSpPr>
            <p:cNvPr id="36" name="Rectangle 35">
              <a:extLst>
                <a:ext uri="{FF2B5EF4-FFF2-40B4-BE49-F238E27FC236}">
                  <a16:creationId xmlns:a16="http://schemas.microsoft.com/office/drawing/2014/main" id="{23A04D5D-1D02-44A1-BFF8-FB10EE323E4E}"/>
                </a:ext>
              </a:extLst>
            </p:cNvPr>
            <p:cNvSpPr/>
            <p:nvPr/>
          </p:nvSpPr>
          <p:spPr>
            <a:xfrm>
              <a:off x="78849" y="1348160"/>
              <a:ext cx="8559590"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الجانب الإداري: مثل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تعيينات، ترقيات، مكافآت، استقالات، إجراءات ... الخ)؛</a:t>
              </a:r>
            </a:p>
          </p:txBody>
        </p:sp>
        <p:sp>
          <p:nvSpPr>
            <p:cNvPr id="37" name="Rectangle 36">
              <a:extLst>
                <a:ext uri="{FF2B5EF4-FFF2-40B4-BE49-F238E27FC236}">
                  <a16:creationId xmlns:a16="http://schemas.microsoft.com/office/drawing/2014/main" id="{EA78BC40-4E62-47CD-B4FC-F11E3A268539}"/>
                </a:ext>
              </a:extLst>
            </p:cNvPr>
            <p:cNvSpPr/>
            <p:nvPr/>
          </p:nvSpPr>
          <p:spPr>
            <a:xfrm>
              <a:off x="9026109" y="1609173"/>
              <a:ext cx="753348"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2</a:t>
              </a:r>
            </a:p>
          </p:txBody>
        </p:sp>
      </p:grpSp>
      <p:grpSp>
        <p:nvGrpSpPr>
          <p:cNvPr id="27" name="Group 26">
            <a:extLst>
              <a:ext uri="{FF2B5EF4-FFF2-40B4-BE49-F238E27FC236}">
                <a16:creationId xmlns:a16="http://schemas.microsoft.com/office/drawing/2014/main" id="{F9AEA3B7-3237-40D9-9C0E-9D35EDBB5C75}"/>
              </a:ext>
            </a:extLst>
          </p:cNvPr>
          <p:cNvGrpSpPr/>
          <p:nvPr/>
        </p:nvGrpSpPr>
        <p:grpSpPr>
          <a:xfrm>
            <a:off x="210381" y="4197224"/>
            <a:ext cx="9236481" cy="530616"/>
            <a:chOff x="487947" y="1543904"/>
            <a:chExt cx="9236481" cy="530616"/>
          </a:xfrm>
        </p:grpSpPr>
        <p:sp>
          <p:nvSpPr>
            <p:cNvPr id="34" name="Rectangle 33">
              <a:extLst>
                <a:ext uri="{FF2B5EF4-FFF2-40B4-BE49-F238E27FC236}">
                  <a16:creationId xmlns:a16="http://schemas.microsoft.com/office/drawing/2014/main" id="{F03F196A-2869-44CC-BB48-B9C9009A97D8}"/>
                </a:ext>
              </a:extLst>
            </p:cNvPr>
            <p:cNvSpPr/>
            <p:nvPr/>
          </p:nvSpPr>
          <p:spPr>
            <a:xfrm>
              <a:off x="487947" y="1543904"/>
              <a:ext cx="8188154"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الجانب التشغيلي: مثل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مدى تعقد العمليات و الإجراءات، حجم المعاملات ... الخ)؛</a:t>
              </a:r>
            </a:p>
          </p:txBody>
        </p:sp>
        <p:sp>
          <p:nvSpPr>
            <p:cNvPr id="35" name="Rectangle 34">
              <a:extLst>
                <a:ext uri="{FF2B5EF4-FFF2-40B4-BE49-F238E27FC236}">
                  <a16:creationId xmlns:a16="http://schemas.microsoft.com/office/drawing/2014/main" id="{EFAB2204-1421-4E82-B0E8-DF4DA861654F}"/>
                </a:ext>
              </a:extLst>
            </p:cNvPr>
            <p:cNvSpPr/>
            <p:nvPr/>
          </p:nvSpPr>
          <p:spPr>
            <a:xfrm>
              <a:off x="8971080" y="1612855"/>
              <a:ext cx="753348"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3</a:t>
              </a:r>
            </a:p>
          </p:txBody>
        </p:sp>
      </p:grpSp>
      <p:grpSp>
        <p:nvGrpSpPr>
          <p:cNvPr id="28" name="Group 27">
            <a:extLst>
              <a:ext uri="{FF2B5EF4-FFF2-40B4-BE49-F238E27FC236}">
                <a16:creationId xmlns:a16="http://schemas.microsoft.com/office/drawing/2014/main" id="{49F6EBAC-3B2A-4B9A-924C-0E7281AAB8D2}"/>
              </a:ext>
            </a:extLst>
          </p:cNvPr>
          <p:cNvGrpSpPr/>
          <p:nvPr/>
        </p:nvGrpSpPr>
        <p:grpSpPr>
          <a:xfrm>
            <a:off x="226249" y="5243608"/>
            <a:ext cx="8560751" cy="830997"/>
            <a:chOff x="1165233" y="1540238"/>
            <a:chExt cx="8560751" cy="830997"/>
          </a:xfrm>
        </p:grpSpPr>
        <p:sp>
          <p:nvSpPr>
            <p:cNvPr id="32" name="Rectangle 31">
              <a:extLst>
                <a:ext uri="{FF2B5EF4-FFF2-40B4-BE49-F238E27FC236}">
                  <a16:creationId xmlns:a16="http://schemas.microsoft.com/office/drawing/2014/main" id="{3C503D1F-BD1C-4B55-B10D-9B06A4396AB3}"/>
                </a:ext>
              </a:extLst>
            </p:cNvPr>
            <p:cNvSpPr/>
            <p:nvPr/>
          </p:nvSpPr>
          <p:spPr>
            <a:xfrm>
              <a:off x="1165233" y="1540238"/>
              <a:ext cx="7409781" cy="830997"/>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الجانب الخاص بنظم المعلومات: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مثل ( النظم المستخدمة، الربط بين الأنظمة المختلفة، صلاحيات الدخول على الأنظمة ... الخ)؛</a:t>
              </a:r>
            </a:p>
          </p:txBody>
        </p:sp>
        <p:sp>
          <p:nvSpPr>
            <p:cNvPr id="33" name="Rectangle 32">
              <a:extLst>
                <a:ext uri="{FF2B5EF4-FFF2-40B4-BE49-F238E27FC236}">
                  <a16:creationId xmlns:a16="http://schemas.microsoft.com/office/drawing/2014/main" id="{89F01DA2-7D22-4F43-90F4-B31FB2C2E05D}"/>
                </a:ext>
              </a:extLst>
            </p:cNvPr>
            <p:cNvSpPr/>
            <p:nvPr/>
          </p:nvSpPr>
          <p:spPr>
            <a:xfrm>
              <a:off x="8972636" y="1598608"/>
              <a:ext cx="753348" cy="46166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4</a:t>
              </a:r>
            </a:p>
          </p:txBody>
        </p:sp>
      </p:grpSp>
    </p:spTree>
    <p:extLst>
      <p:ext uri="{BB962C8B-B14F-4D97-AF65-F5344CB8AC3E}">
        <p14:creationId xmlns:p14="http://schemas.microsoft.com/office/powerpoint/2010/main" val="34416350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par>
                                <p:cTn id="8" presetID="6" presetClass="entr" presetSubtype="16"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circle(in)">
                                      <p:cBhvr>
                                        <p:cTn id="10" dur="2000"/>
                                        <p:tgtEl>
                                          <p:spTgt spid="1536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خطوات تقييم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3" name="Group 12">
            <a:extLst>
              <a:ext uri="{FF2B5EF4-FFF2-40B4-BE49-F238E27FC236}">
                <a16:creationId xmlns:a16="http://schemas.microsoft.com/office/drawing/2014/main" id="{63FEC1D3-9B56-4663-A4E9-E9A9189D5902}"/>
              </a:ext>
            </a:extLst>
          </p:cNvPr>
          <p:cNvGrpSpPr/>
          <p:nvPr/>
        </p:nvGrpSpPr>
        <p:grpSpPr>
          <a:xfrm>
            <a:off x="6707681" y="1688220"/>
            <a:ext cx="5495529" cy="1219401"/>
            <a:chOff x="346124" y="-218757"/>
            <a:chExt cx="6002818" cy="970238"/>
          </a:xfrm>
        </p:grpSpPr>
        <p:pic>
          <p:nvPicPr>
            <p:cNvPr id="14" name="Picture 13">
              <a:extLst>
                <a:ext uri="{FF2B5EF4-FFF2-40B4-BE49-F238E27FC236}">
                  <a16:creationId xmlns:a16="http://schemas.microsoft.com/office/drawing/2014/main" id="{7733ABC3-65D3-4CB2-A43A-DA4D2FFFBD1E}"/>
                </a:ext>
              </a:extLst>
            </p:cNvPr>
            <p:cNvPicPr>
              <a:picLocks noChangeAspect="1"/>
            </p:cNvPicPr>
            <p:nvPr/>
          </p:nvPicPr>
          <p:blipFill rotWithShape="1">
            <a:blip r:embed="rId3"/>
            <a:srcRect l="57852" t="14467" b="34026"/>
            <a:stretch/>
          </p:blipFill>
          <p:spPr>
            <a:xfrm>
              <a:off x="4692903" y="-218757"/>
              <a:ext cx="1656039" cy="970238"/>
            </a:xfrm>
            <a:prstGeom prst="rect">
              <a:avLst/>
            </a:prstGeom>
          </p:spPr>
        </p:pic>
        <p:sp>
          <p:nvSpPr>
            <p:cNvPr id="15" name="Rectangle 14">
              <a:extLst>
                <a:ext uri="{FF2B5EF4-FFF2-40B4-BE49-F238E27FC236}">
                  <a16:creationId xmlns:a16="http://schemas.microsoft.com/office/drawing/2014/main" id="{8553E11C-CF70-45A1-8252-3E3D3E1DE56E}"/>
                </a:ext>
              </a:extLst>
            </p:cNvPr>
            <p:cNvSpPr/>
            <p:nvPr/>
          </p:nvSpPr>
          <p:spPr>
            <a:xfrm>
              <a:off x="4046650" y="-142754"/>
              <a:ext cx="1292505" cy="424984"/>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الخطوة 3</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16" name="Rectangle 15">
              <a:extLst>
                <a:ext uri="{FF2B5EF4-FFF2-40B4-BE49-F238E27FC236}">
                  <a16:creationId xmlns:a16="http://schemas.microsoft.com/office/drawing/2014/main" id="{688403B3-E765-46B3-A935-09AC21AE8570}"/>
                </a:ext>
              </a:extLst>
            </p:cNvPr>
            <p:cNvSpPr/>
            <p:nvPr/>
          </p:nvSpPr>
          <p:spPr>
            <a:xfrm>
              <a:off x="346124" y="179156"/>
              <a:ext cx="4368165" cy="53796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تقييم الخطر وسجل المخاطر:</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grpSp>
      <p:sp>
        <p:nvSpPr>
          <p:cNvPr id="17" name="Rectangle 16">
            <a:extLst>
              <a:ext uri="{FF2B5EF4-FFF2-40B4-BE49-F238E27FC236}">
                <a16:creationId xmlns:a16="http://schemas.microsoft.com/office/drawing/2014/main" id="{7F1EB1A6-E7DA-4101-87B1-1396545268EA}"/>
              </a:ext>
            </a:extLst>
          </p:cNvPr>
          <p:cNvSpPr/>
          <p:nvPr/>
        </p:nvSpPr>
        <p:spPr>
          <a:xfrm>
            <a:off x="237242" y="1166842"/>
            <a:ext cx="7725072"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بعد الانتهاء من عملية تحديد المخاطر وكذلك تحديد العمليات والأنشطة القابلة للتدقيق، ينبغي تقييم تلك المخاطر التي تتعرض لها الأنشطة، ويتم تقييم تلك المخاطر عن طريق قياس احتمال تعرض الأنشطة لتلك المخاطر، وكذلك قياس التأثير الناتج عن التعرض لتلك المخاطر. </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10" name="Rectangle 9">
            <a:extLst>
              <a:ext uri="{FF2B5EF4-FFF2-40B4-BE49-F238E27FC236}">
                <a16:creationId xmlns:a16="http://schemas.microsoft.com/office/drawing/2014/main" id="{3C96F336-ADBB-48CC-B9F8-4C18541FA283}"/>
              </a:ext>
            </a:extLst>
          </p:cNvPr>
          <p:cNvSpPr/>
          <p:nvPr/>
        </p:nvSpPr>
        <p:spPr>
          <a:xfrm>
            <a:off x="237242" y="3194176"/>
            <a:ext cx="11918527"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هذا ويتم تقييم احتمالية وأثر المخاطر المتعلقة بكل نشاط من الأنشطة على مقياس من صفر الى ثلاثة لكل من الاحتمالية و التأثير على أن يتم القياس وفقا للعوامل التالية:</a:t>
            </a:r>
          </a:p>
        </p:txBody>
      </p:sp>
      <p:grpSp>
        <p:nvGrpSpPr>
          <p:cNvPr id="53" name="Group 52">
            <a:extLst>
              <a:ext uri="{FF2B5EF4-FFF2-40B4-BE49-F238E27FC236}">
                <a16:creationId xmlns:a16="http://schemas.microsoft.com/office/drawing/2014/main" id="{79EB650A-DFD6-4994-9F87-D706D7561C22}"/>
              </a:ext>
            </a:extLst>
          </p:cNvPr>
          <p:cNvGrpSpPr/>
          <p:nvPr/>
        </p:nvGrpSpPr>
        <p:grpSpPr>
          <a:xfrm>
            <a:off x="9281468" y="4451904"/>
            <a:ext cx="3090555" cy="1079176"/>
            <a:chOff x="6775546" y="4005965"/>
            <a:chExt cx="4047364" cy="1019410"/>
          </a:xfrm>
        </p:grpSpPr>
        <p:pic>
          <p:nvPicPr>
            <p:cNvPr id="54" name="Picture 53">
              <a:extLst>
                <a:ext uri="{FF2B5EF4-FFF2-40B4-BE49-F238E27FC236}">
                  <a16:creationId xmlns:a16="http://schemas.microsoft.com/office/drawing/2014/main" id="{DBAE861D-E754-4957-BC94-BCBCBB9CF3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5546" y="4005965"/>
              <a:ext cx="1290996" cy="1019410"/>
            </a:xfrm>
            <a:prstGeom prst="rect">
              <a:avLst/>
            </a:prstGeom>
          </p:spPr>
        </p:pic>
        <p:sp>
          <p:nvSpPr>
            <p:cNvPr id="55" name="Rectangle 54">
              <a:extLst>
                <a:ext uri="{FF2B5EF4-FFF2-40B4-BE49-F238E27FC236}">
                  <a16:creationId xmlns:a16="http://schemas.microsoft.com/office/drawing/2014/main" id="{E23D333B-0A45-4000-982F-323996F6593D}"/>
                </a:ext>
              </a:extLst>
            </p:cNvPr>
            <p:cNvSpPr/>
            <p:nvPr/>
          </p:nvSpPr>
          <p:spPr>
            <a:xfrm>
              <a:off x="6994359" y="4414265"/>
              <a:ext cx="3828551" cy="52331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lumMod val="95000"/>
                      <a:lumOff val="5000"/>
                    </a:prstClr>
                  </a:solidFill>
                  <a:effectLst/>
                  <a:uLnTx/>
                  <a:uFillTx/>
                  <a:latin typeface="Calibri" panose="020F0502020204030204"/>
                  <a:ea typeface="Calibri" panose="020F0502020204030204" pitchFamily="34" charset="0"/>
                  <a:cs typeface="Sakkal Majalla" panose="02000000000000000000" pitchFamily="2" charset="-78"/>
                </a:rPr>
                <a:t>أنظمة المعلومات</a:t>
              </a:r>
            </a:p>
          </p:txBody>
        </p:sp>
      </p:grpSp>
      <p:grpSp>
        <p:nvGrpSpPr>
          <p:cNvPr id="56" name="Group 55">
            <a:extLst>
              <a:ext uri="{FF2B5EF4-FFF2-40B4-BE49-F238E27FC236}">
                <a16:creationId xmlns:a16="http://schemas.microsoft.com/office/drawing/2014/main" id="{C9CEF005-0881-4D31-957E-00B545FF15CC}"/>
              </a:ext>
            </a:extLst>
          </p:cNvPr>
          <p:cNvGrpSpPr/>
          <p:nvPr/>
        </p:nvGrpSpPr>
        <p:grpSpPr>
          <a:xfrm>
            <a:off x="6500460" y="4485919"/>
            <a:ext cx="3090555" cy="1079176"/>
            <a:chOff x="6775546" y="4005965"/>
            <a:chExt cx="4047364" cy="1019410"/>
          </a:xfrm>
        </p:grpSpPr>
        <p:pic>
          <p:nvPicPr>
            <p:cNvPr id="57" name="Picture 56">
              <a:extLst>
                <a:ext uri="{FF2B5EF4-FFF2-40B4-BE49-F238E27FC236}">
                  <a16:creationId xmlns:a16="http://schemas.microsoft.com/office/drawing/2014/main" id="{A142ED10-E3E1-4B25-A111-D71B800EDA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5546" y="4005965"/>
              <a:ext cx="1290996" cy="1019410"/>
            </a:xfrm>
            <a:prstGeom prst="rect">
              <a:avLst/>
            </a:prstGeom>
          </p:spPr>
        </p:pic>
        <p:sp>
          <p:nvSpPr>
            <p:cNvPr id="58" name="Rectangle 57">
              <a:extLst>
                <a:ext uri="{FF2B5EF4-FFF2-40B4-BE49-F238E27FC236}">
                  <a16:creationId xmlns:a16="http://schemas.microsoft.com/office/drawing/2014/main" id="{05B1910D-4D8C-4EAE-A098-1673DEC26FAD}"/>
                </a:ext>
              </a:extLst>
            </p:cNvPr>
            <p:cNvSpPr/>
            <p:nvPr/>
          </p:nvSpPr>
          <p:spPr>
            <a:xfrm>
              <a:off x="6994359" y="4414265"/>
              <a:ext cx="3828551" cy="52331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الموارد البشرية</a:t>
              </a:r>
            </a:p>
          </p:txBody>
        </p:sp>
      </p:grpSp>
      <p:grpSp>
        <p:nvGrpSpPr>
          <p:cNvPr id="59" name="Group 58">
            <a:extLst>
              <a:ext uri="{FF2B5EF4-FFF2-40B4-BE49-F238E27FC236}">
                <a16:creationId xmlns:a16="http://schemas.microsoft.com/office/drawing/2014/main" id="{FE865CB0-3A85-43E0-887D-92E767511516}"/>
              </a:ext>
            </a:extLst>
          </p:cNvPr>
          <p:cNvGrpSpPr/>
          <p:nvPr/>
        </p:nvGrpSpPr>
        <p:grpSpPr>
          <a:xfrm>
            <a:off x="3012330" y="4392265"/>
            <a:ext cx="3205800" cy="1079176"/>
            <a:chOff x="6775546" y="4005965"/>
            <a:chExt cx="4198288" cy="1019410"/>
          </a:xfrm>
        </p:grpSpPr>
        <p:pic>
          <p:nvPicPr>
            <p:cNvPr id="60" name="Picture 59">
              <a:extLst>
                <a:ext uri="{FF2B5EF4-FFF2-40B4-BE49-F238E27FC236}">
                  <a16:creationId xmlns:a16="http://schemas.microsoft.com/office/drawing/2014/main" id="{B1296865-E77D-4483-82C2-68756F7771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5546" y="4005965"/>
              <a:ext cx="1290996" cy="1019410"/>
            </a:xfrm>
            <a:prstGeom prst="rect">
              <a:avLst/>
            </a:prstGeom>
          </p:spPr>
        </p:pic>
        <p:sp>
          <p:nvSpPr>
            <p:cNvPr id="61" name="Rectangle 60">
              <a:extLst>
                <a:ext uri="{FF2B5EF4-FFF2-40B4-BE49-F238E27FC236}">
                  <a16:creationId xmlns:a16="http://schemas.microsoft.com/office/drawing/2014/main" id="{0460F76C-9938-4B35-ACE4-51E974E033D7}"/>
                </a:ext>
              </a:extLst>
            </p:cNvPr>
            <p:cNvSpPr/>
            <p:nvPr/>
          </p:nvSpPr>
          <p:spPr>
            <a:xfrm>
              <a:off x="7145283" y="4413329"/>
              <a:ext cx="3828551" cy="52331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lumMod val="95000"/>
                      <a:lumOff val="5000"/>
                    </a:prstClr>
                  </a:solidFill>
                  <a:effectLst/>
                  <a:uLnTx/>
                  <a:uFillTx/>
                  <a:latin typeface="Calibri" panose="020F0502020204030204"/>
                  <a:ea typeface="Calibri" panose="020F0502020204030204" pitchFamily="34" charset="0"/>
                  <a:cs typeface="Sakkal Majalla" panose="02000000000000000000" pitchFamily="2" charset="-78"/>
                </a:rPr>
                <a:t>البيئة الرقابية والتشريعية</a:t>
              </a:r>
            </a:p>
          </p:txBody>
        </p:sp>
      </p:grpSp>
      <p:grpSp>
        <p:nvGrpSpPr>
          <p:cNvPr id="62" name="Group 61">
            <a:extLst>
              <a:ext uri="{FF2B5EF4-FFF2-40B4-BE49-F238E27FC236}">
                <a16:creationId xmlns:a16="http://schemas.microsoft.com/office/drawing/2014/main" id="{D5B3A281-68A0-4283-9D85-044D436B56FB}"/>
              </a:ext>
            </a:extLst>
          </p:cNvPr>
          <p:cNvGrpSpPr/>
          <p:nvPr/>
        </p:nvGrpSpPr>
        <p:grpSpPr>
          <a:xfrm>
            <a:off x="205176" y="4365345"/>
            <a:ext cx="3090555" cy="1079176"/>
            <a:chOff x="6775546" y="4005965"/>
            <a:chExt cx="4047364" cy="1019410"/>
          </a:xfrm>
        </p:grpSpPr>
        <p:pic>
          <p:nvPicPr>
            <p:cNvPr id="63" name="Picture 62">
              <a:extLst>
                <a:ext uri="{FF2B5EF4-FFF2-40B4-BE49-F238E27FC236}">
                  <a16:creationId xmlns:a16="http://schemas.microsoft.com/office/drawing/2014/main" id="{FD9AF3DD-D104-459E-BAB3-93AD97D47A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5546" y="4005965"/>
              <a:ext cx="1290996" cy="1019410"/>
            </a:xfrm>
            <a:prstGeom prst="rect">
              <a:avLst/>
            </a:prstGeom>
          </p:spPr>
        </p:pic>
        <p:sp>
          <p:nvSpPr>
            <p:cNvPr id="64" name="Rectangle 63">
              <a:extLst>
                <a:ext uri="{FF2B5EF4-FFF2-40B4-BE49-F238E27FC236}">
                  <a16:creationId xmlns:a16="http://schemas.microsoft.com/office/drawing/2014/main" id="{D841E914-AA85-49D8-98A7-FA02D83B352B}"/>
                </a:ext>
              </a:extLst>
            </p:cNvPr>
            <p:cNvSpPr/>
            <p:nvPr/>
          </p:nvSpPr>
          <p:spPr>
            <a:xfrm>
              <a:off x="6994359" y="4414265"/>
              <a:ext cx="3828551" cy="52331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a:ea typeface="Calibri" panose="020F0502020204030204" pitchFamily="34" charset="0"/>
                  <a:cs typeface="Sakkal Majalla" panose="02000000000000000000" pitchFamily="2" charset="-78"/>
                </a:rPr>
                <a:t>الموارد المالية</a:t>
              </a:r>
            </a:p>
          </p:txBody>
        </p:sp>
      </p:grpSp>
      <p:grpSp>
        <p:nvGrpSpPr>
          <p:cNvPr id="65" name="Group 64">
            <a:extLst>
              <a:ext uri="{FF2B5EF4-FFF2-40B4-BE49-F238E27FC236}">
                <a16:creationId xmlns:a16="http://schemas.microsoft.com/office/drawing/2014/main" id="{4D73D264-5AFA-42AD-88D7-1FE95254B578}"/>
              </a:ext>
            </a:extLst>
          </p:cNvPr>
          <p:cNvGrpSpPr/>
          <p:nvPr/>
        </p:nvGrpSpPr>
        <p:grpSpPr>
          <a:xfrm>
            <a:off x="3752390" y="5612124"/>
            <a:ext cx="5529078" cy="1079176"/>
            <a:chOff x="6830815" y="3984305"/>
            <a:chExt cx="7240832" cy="1019410"/>
          </a:xfrm>
        </p:grpSpPr>
        <p:pic>
          <p:nvPicPr>
            <p:cNvPr id="66" name="Picture 65">
              <a:extLst>
                <a:ext uri="{FF2B5EF4-FFF2-40B4-BE49-F238E27FC236}">
                  <a16:creationId xmlns:a16="http://schemas.microsoft.com/office/drawing/2014/main" id="{BFF05B5C-910B-45E6-ABE8-4C0A38F078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0815" y="3984305"/>
              <a:ext cx="1290996" cy="1019410"/>
            </a:xfrm>
            <a:prstGeom prst="rect">
              <a:avLst/>
            </a:prstGeom>
          </p:spPr>
        </p:pic>
        <p:sp>
          <p:nvSpPr>
            <p:cNvPr id="67" name="Rectangle 66">
              <a:extLst>
                <a:ext uri="{FF2B5EF4-FFF2-40B4-BE49-F238E27FC236}">
                  <a16:creationId xmlns:a16="http://schemas.microsoft.com/office/drawing/2014/main" id="{DD77F2C0-AB98-44BB-A489-158629FAB1EA}"/>
                </a:ext>
              </a:extLst>
            </p:cNvPr>
            <p:cNvSpPr/>
            <p:nvPr/>
          </p:nvSpPr>
          <p:spPr>
            <a:xfrm>
              <a:off x="6994359" y="4414265"/>
              <a:ext cx="7077288" cy="52331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lumMod val="95000"/>
                      <a:lumOff val="5000"/>
                    </a:prstClr>
                  </a:solidFill>
                  <a:effectLst/>
                  <a:uLnTx/>
                  <a:uFillTx/>
                  <a:latin typeface="Calibri" panose="020F0502020204030204"/>
                  <a:ea typeface="Calibri" panose="020F0502020204030204" pitchFamily="34" charset="0"/>
                  <a:cs typeface="Sakkal Majalla" panose="02000000000000000000" pitchFamily="2" charset="-78"/>
                </a:rPr>
                <a:t>تعقد العمليات الاجرائية وتأثيرها على العميل</a:t>
              </a:r>
            </a:p>
          </p:txBody>
        </p:sp>
      </p:grpSp>
    </p:spTree>
    <p:extLst>
      <p:ext uri="{BB962C8B-B14F-4D97-AF65-F5344CB8AC3E}">
        <p14:creationId xmlns:p14="http://schemas.microsoft.com/office/powerpoint/2010/main" val="41380128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1000" fill="hold"/>
                                        <p:tgtEl>
                                          <p:spTgt spid="53"/>
                                        </p:tgtEl>
                                        <p:attrNameLst>
                                          <p:attrName>ppt_w</p:attrName>
                                        </p:attrNameLst>
                                      </p:cBhvr>
                                      <p:tavLst>
                                        <p:tav tm="0">
                                          <p:val>
                                            <p:fltVal val="0"/>
                                          </p:val>
                                        </p:tav>
                                        <p:tav tm="100000">
                                          <p:val>
                                            <p:strVal val="#ppt_w"/>
                                          </p:val>
                                        </p:tav>
                                      </p:tavLst>
                                    </p:anim>
                                    <p:anim calcmode="lin" valueType="num">
                                      <p:cBhvr>
                                        <p:cTn id="26" dur="1000" fill="hold"/>
                                        <p:tgtEl>
                                          <p:spTgt spid="53"/>
                                        </p:tgtEl>
                                        <p:attrNameLst>
                                          <p:attrName>ppt_h</p:attrName>
                                        </p:attrNameLst>
                                      </p:cBhvr>
                                      <p:tavLst>
                                        <p:tav tm="0">
                                          <p:val>
                                            <p:fltVal val="0"/>
                                          </p:val>
                                        </p:tav>
                                        <p:tav tm="100000">
                                          <p:val>
                                            <p:strVal val="#ppt_h"/>
                                          </p:val>
                                        </p:tav>
                                      </p:tavLst>
                                    </p:anim>
                                    <p:anim calcmode="lin" valueType="num">
                                      <p:cBhvr>
                                        <p:cTn id="27" dur="1000" fill="hold"/>
                                        <p:tgtEl>
                                          <p:spTgt spid="53"/>
                                        </p:tgtEl>
                                        <p:attrNameLst>
                                          <p:attrName>style.rotation</p:attrName>
                                        </p:attrNameLst>
                                      </p:cBhvr>
                                      <p:tavLst>
                                        <p:tav tm="0">
                                          <p:val>
                                            <p:fltVal val="90"/>
                                          </p:val>
                                        </p:tav>
                                        <p:tav tm="100000">
                                          <p:val>
                                            <p:fltVal val="0"/>
                                          </p:val>
                                        </p:tav>
                                      </p:tavLst>
                                    </p:anim>
                                    <p:animEffect transition="in" filter="fade">
                                      <p:cBhvr>
                                        <p:cTn id="28" dur="1000"/>
                                        <p:tgtEl>
                                          <p:spTgt spid="5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1000" fill="hold"/>
                                        <p:tgtEl>
                                          <p:spTgt spid="56"/>
                                        </p:tgtEl>
                                        <p:attrNameLst>
                                          <p:attrName>ppt_w</p:attrName>
                                        </p:attrNameLst>
                                      </p:cBhvr>
                                      <p:tavLst>
                                        <p:tav tm="0">
                                          <p:val>
                                            <p:fltVal val="0"/>
                                          </p:val>
                                        </p:tav>
                                        <p:tav tm="100000">
                                          <p:val>
                                            <p:strVal val="#ppt_w"/>
                                          </p:val>
                                        </p:tav>
                                      </p:tavLst>
                                    </p:anim>
                                    <p:anim calcmode="lin" valueType="num">
                                      <p:cBhvr>
                                        <p:cTn id="34" dur="1000" fill="hold"/>
                                        <p:tgtEl>
                                          <p:spTgt spid="56"/>
                                        </p:tgtEl>
                                        <p:attrNameLst>
                                          <p:attrName>ppt_h</p:attrName>
                                        </p:attrNameLst>
                                      </p:cBhvr>
                                      <p:tavLst>
                                        <p:tav tm="0">
                                          <p:val>
                                            <p:fltVal val="0"/>
                                          </p:val>
                                        </p:tav>
                                        <p:tav tm="100000">
                                          <p:val>
                                            <p:strVal val="#ppt_h"/>
                                          </p:val>
                                        </p:tav>
                                      </p:tavLst>
                                    </p:anim>
                                    <p:anim calcmode="lin" valueType="num">
                                      <p:cBhvr>
                                        <p:cTn id="35" dur="1000" fill="hold"/>
                                        <p:tgtEl>
                                          <p:spTgt spid="56"/>
                                        </p:tgtEl>
                                        <p:attrNameLst>
                                          <p:attrName>style.rotation</p:attrName>
                                        </p:attrNameLst>
                                      </p:cBhvr>
                                      <p:tavLst>
                                        <p:tav tm="0">
                                          <p:val>
                                            <p:fltVal val="90"/>
                                          </p:val>
                                        </p:tav>
                                        <p:tav tm="100000">
                                          <p:val>
                                            <p:fltVal val="0"/>
                                          </p:val>
                                        </p:tav>
                                      </p:tavLst>
                                    </p:anim>
                                    <p:animEffect transition="in" filter="fade">
                                      <p:cBhvr>
                                        <p:cTn id="36" dur="1000"/>
                                        <p:tgtEl>
                                          <p:spTgt spid="56"/>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1000" fill="hold"/>
                                        <p:tgtEl>
                                          <p:spTgt spid="59"/>
                                        </p:tgtEl>
                                        <p:attrNameLst>
                                          <p:attrName>ppt_w</p:attrName>
                                        </p:attrNameLst>
                                      </p:cBhvr>
                                      <p:tavLst>
                                        <p:tav tm="0">
                                          <p:val>
                                            <p:fltVal val="0"/>
                                          </p:val>
                                        </p:tav>
                                        <p:tav tm="100000">
                                          <p:val>
                                            <p:strVal val="#ppt_w"/>
                                          </p:val>
                                        </p:tav>
                                      </p:tavLst>
                                    </p:anim>
                                    <p:anim calcmode="lin" valueType="num">
                                      <p:cBhvr>
                                        <p:cTn id="42" dur="1000" fill="hold"/>
                                        <p:tgtEl>
                                          <p:spTgt spid="59"/>
                                        </p:tgtEl>
                                        <p:attrNameLst>
                                          <p:attrName>ppt_h</p:attrName>
                                        </p:attrNameLst>
                                      </p:cBhvr>
                                      <p:tavLst>
                                        <p:tav tm="0">
                                          <p:val>
                                            <p:fltVal val="0"/>
                                          </p:val>
                                        </p:tav>
                                        <p:tav tm="100000">
                                          <p:val>
                                            <p:strVal val="#ppt_h"/>
                                          </p:val>
                                        </p:tav>
                                      </p:tavLst>
                                    </p:anim>
                                    <p:anim calcmode="lin" valueType="num">
                                      <p:cBhvr>
                                        <p:cTn id="43" dur="1000" fill="hold"/>
                                        <p:tgtEl>
                                          <p:spTgt spid="59"/>
                                        </p:tgtEl>
                                        <p:attrNameLst>
                                          <p:attrName>style.rotation</p:attrName>
                                        </p:attrNameLst>
                                      </p:cBhvr>
                                      <p:tavLst>
                                        <p:tav tm="0">
                                          <p:val>
                                            <p:fltVal val="90"/>
                                          </p:val>
                                        </p:tav>
                                        <p:tav tm="100000">
                                          <p:val>
                                            <p:fltVal val="0"/>
                                          </p:val>
                                        </p:tav>
                                      </p:tavLst>
                                    </p:anim>
                                    <p:animEffect transition="in" filter="fade">
                                      <p:cBhvr>
                                        <p:cTn id="44" dur="1000"/>
                                        <p:tgtEl>
                                          <p:spTgt spid="59"/>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0" fill="hold"/>
                                        <p:tgtEl>
                                          <p:spTgt spid="62"/>
                                        </p:tgtEl>
                                        <p:attrNameLst>
                                          <p:attrName>ppt_w</p:attrName>
                                        </p:attrNameLst>
                                      </p:cBhvr>
                                      <p:tavLst>
                                        <p:tav tm="0">
                                          <p:val>
                                            <p:fltVal val="0"/>
                                          </p:val>
                                        </p:tav>
                                        <p:tav tm="100000">
                                          <p:val>
                                            <p:strVal val="#ppt_w"/>
                                          </p:val>
                                        </p:tav>
                                      </p:tavLst>
                                    </p:anim>
                                    <p:anim calcmode="lin" valueType="num">
                                      <p:cBhvr>
                                        <p:cTn id="50" dur="1000" fill="hold"/>
                                        <p:tgtEl>
                                          <p:spTgt spid="62"/>
                                        </p:tgtEl>
                                        <p:attrNameLst>
                                          <p:attrName>ppt_h</p:attrName>
                                        </p:attrNameLst>
                                      </p:cBhvr>
                                      <p:tavLst>
                                        <p:tav tm="0">
                                          <p:val>
                                            <p:fltVal val="0"/>
                                          </p:val>
                                        </p:tav>
                                        <p:tav tm="100000">
                                          <p:val>
                                            <p:strVal val="#ppt_h"/>
                                          </p:val>
                                        </p:tav>
                                      </p:tavLst>
                                    </p:anim>
                                    <p:anim calcmode="lin" valueType="num">
                                      <p:cBhvr>
                                        <p:cTn id="51" dur="1000" fill="hold"/>
                                        <p:tgtEl>
                                          <p:spTgt spid="62"/>
                                        </p:tgtEl>
                                        <p:attrNameLst>
                                          <p:attrName>style.rotation</p:attrName>
                                        </p:attrNameLst>
                                      </p:cBhvr>
                                      <p:tavLst>
                                        <p:tav tm="0">
                                          <p:val>
                                            <p:fltVal val="90"/>
                                          </p:val>
                                        </p:tav>
                                        <p:tav tm="100000">
                                          <p:val>
                                            <p:fltVal val="0"/>
                                          </p:val>
                                        </p:tav>
                                      </p:tavLst>
                                    </p:anim>
                                    <p:animEffect transition="in" filter="fade">
                                      <p:cBhvr>
                                        <p:cTn id="52" dur="1000"/>
                                        <p:tgtEl>
                                          <p:spTgt spid="62"/>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p:cTn id="57" dur="1000" fill="hold"/>
                                        <p:tgtEl>
                                          <p:spTgt spid="65"/>
                                        </p:tgtEl>
                                        <p:attrNameLst>
                                          <p:attrName>ppt_w</p:attrName>
                                        </p:attrNameLst>
                                      </p:cBhvr>
                                      <p:tavLst>
                                        <p:tav tm="0">
                                          <p:val>
                                            <p:fltVal val="0"/>
                                          </p:val>
                                        </p:tav>
                                        <p:tav tm="100000">
                                          <p:val>
                                            <p:strVal val="#ppt_w"/>
                                          </p:val>
                                        </p:tav>
                                      </p:tavLst>
                                    </p:anim>
                                    <p:anim calcmode="lin" valueType="num">
                                      <p:cBhvr>
                                        <p:cTn id="58" dur="1000" fill="hold"/>
                                        <p:tgtEl>
                                          <p:spTgt spid="65"/>
                                        </p:tgtEl>
                                        <p:attrNameLst>
                                          <p:attrName>ppt_h</p:attrName>
                                        </p:attrNameLst>
                                      </p:cBhvr>
                                      <p:tavLst>
                                        <p:tav tm="0">
                                          <p:val>
                                            <p:fltVal val="0"/>
                                          </p:val>
                                        </p:tav>
                                        <p:tav tm="100000">
                                          <p:val>
                                            <p:strVal val="#ppt_h"/>
                                          </p:val>
                                        </p:tav>
                                      </p:tavLst>
                                    </p:anim>
                                    <p:anim calcmode="lin" valueType="num">
                                      <p:cBhvr>
                                        <p:cTn id="59" dur="1000" fill="hold"/>
                                        <p:tgtEl>
                                          <p:spTgt spid="65"/>
                                        </p:tgtEl>
                                        <p:attrNameLst>
                                          <p:attrName>style.rotation</p:attrName>
                                        </p:attrNameLst>
                                      </p:cBhvr>
                                      <p:tavLst>
                                        <p:tav tm="0">
                                          <p:val>
                                            <p:fltVal val="90"/>
                                          </p:val>
                                        </p:tav>
                                        <p:tav tm="100000">
                                          <p:val>
                                            <p:fltVal val="0"/>
                                          </p:val>
                                        </p:tav>
                                      </p:tavLst>
                                    </p:anim>
                                    <p:animEffect transition="in" filter="fade">
                                      <p:cBhvr>
                                        <p:cTn id="60"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خطوات تقييم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3" name="Group 12">
            <a:extLst>
              <a:ext uri="{FF2B5EF4-FFF2-40B4-BE49-F238E27FC236}">
                <a16:creationId xmlns:a16="http://schemas.microsoft.com/office/drawing/2014/main" id="{63FEC1D3-9B56-4663-A4E9-E9A9189D5902}"/>
              </a:ext>
            </a:extLst>
          </p:cNvPr>
          <p:cNvGrpSpPr/>
          <p:nvPr/>
        </p:nvGrpSpPr>
        <p:grpSpPr>
          <a:xfrm>
            <a:off x="6707681" y="1688220"/>
            <a:ext cx="5495529" cy="1219401"/>
            <a:chOff x="346124" y="-218757"/>
            <a:chExt cx="6002818" cy="970238"/>
          </a:xfrm>
        </p:grpSpPr>
        <p:pic>
          <p:nvPicPr>
            <p:cNvPr id="14" name="Picture 13">
              <a:extLst>
                <a:ext uri="{FF2B5EF4-FFF2-40B4-BE49-F238E27FC236}">
                  <a16:creationId xmlns:a16="http://schemas.microsoft.com/office/drawing/2014/main" id="{7733ABC3-65D3-4CB2-A43A-DA4D2FFFBD1E}"/>
                </a:ext>
              </a:extLst>
            </p:cNvPr>
            <p:cNvPicPr>
              <a:picLocks noChangeAspect="1"/>
            </p:cNvPicPr>
            <p:nvPr/>
          </p:nvPicPr>
          <p:blipFill rotWithShape="1">
            <a:blip r:embed="rId4"/>
            <a:srcRect l="57852" t="14467" b="34026"/>
            <a:stretch/>
          </p:blipFill>
          <p:spPr>
            <a:xfrm>
              <a:off x="4692903" y="-218757"/>
              <a:ext cx="1656039" cy="970238"/>
            </a:xfrm>
            <a:prstGeom prst="rect">
              <a:avLst/>
            </a:prstGeom>
          </p:spPr>
        </p:pic>
        <p:sp>
          <p:nvSpPr>
            <p:cNvPr id="15" name="Rectangle 14">
              <a:extLst>
                <a:ext uri="{FF2B5EF4-FFF2-40B4-BE49-F238E27FC236}">
                  <a16:creationId xmlns:a16="http://schemas.microsoft.com/office/drawing/2014/main" id="{8553E11C-CF70-45A1-8252-3E3D3E1DE56E}"/>
                </a:ext>
              </a:extLst>
            </p:cNvPr>
            <p:cNvSpPr/>
            <p:nvPr/>
          </p:nvSpPr>
          <p:spPr>
            <a:xfrm>
              <a:off x="4046650" y="-142754"/>
              <a:ext cx="1292505" cy="424984"/>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الخطوة 4</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16" name="Rectangle 15">
              <a:extLst>
                <a:ext uri="{FF2B5EF4-FFF2-40B4-BE49-F238E27FC236}">
                  <a16:creationId xmlns:a16="http://schemas.microsoft.com/office/drawing/2014/main" id="{688403B3-E765-46B3-A935-09AC21AE8570}"/>
                </a:ext>
              </a:extLst>
            </p:cNvPr>
            <p:cNvSpPr/>
            <p:nvPr/>
          </p:nvSpPr>
          <p:spPr>
            <a:xfrm>
              <a:off x="346124" y="179156"/>
              <a:ext cx="4368165" cy="537967"/>
            </a:xfrm>
            <a:prstGeom prst="rect">
              <a:avLst/>
            </a:prstGeom>
          </p:spPr>
          <p:txBody>
            <a:bodyPr wrap="square">
              <a:no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B050"/>
                  </a:solidFill>
                  <a:effectLst/>
                  <a:uLnTx/>
                  <a:uFillTx/>
                  <a:latin typeface="Adobe Arabic" panose="02040503050201020203" pitchFamily="18" charset="-78"/>
                  <a:ea typeface="Times New Roman" panose="02020603050405020304" pitchFamily="18" charset="0"/>
                  <a:cs typeface="Adobe Arabic" panose="02040503050201020203" pitchFamily="18" charset="-78"/>
                </a:rPr>
                <a:t>متابعة المخاطر و إعادة التقييم:</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5" name="Group 24">
            <a:extLst>
              <a:ext uri="{FF2B5EF4-FFF2-40B4-BE49-F238E27FC236}">
                <a16:creationId xmlns:a16="http://schemas.microsoft.com/office/drawing/2014/main" id="{D56DFDBC-3AB5-4AB2-B62D-33C46B1D5305}"/>
              </a:ext>
            </a:extLst>
          </p:cNvPr>
          <p:cNvGrpSpPr/>
          <p:nvPr/>
        </p:nvGrpSpPr>
        <p:grpSpPr>
          <a:xfrm flipH="1">
            <a:off x="1590647" y="3017464"/>
            <a:ext cx="10356512" cy="411536"/>
            <a:chOff x="4032264" y="1703084"/>
            <a:chExt cx="10356512" cy="411536"/>
          </a:xfrm>
        </p:grpSpPr>
        <p:sp>
          <p:nvSpPr>
            <p:cNvPr id="26" name="Freeform: Shape 5">
              <a:extLst>
                <a:ext uri="{FF2B5EF4-FFF2-40B4-BE49-F238E27FC236}">
                  <a16:creationId xmlns:a16="http://schemas.microsoft.com/office/drawing/2014/main" id="{0DBEDE34-8928-4207-A457-655023508A4F}"/>
                </a:ext>
              </a:extLst>
            </p:cNvPr>
            <p:cNvSpPr/>
            <p:nvPr/>
          </p:nvSpPr>
          <p:spPr>
            <a:xfrm>
              <a:off x="4032264" y="170308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C3E6"/>
            </a:solidFill>
            <a:ln w="28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7" name="Inhaltsplatzhalter 4">
              <a:extLst>
                <a:ext uri="{FF2B5EF4-FFF2-40B4-BE49-F238E27FC236}">
                  <a16:creationId xmlns:a16="http://schemas.microsoft.com/office/drawing/2014/main" id="{27710857-BD67-4CF1-B0CE-6BF7188374A0}"/>
                </a:ext>
              </a:extLst>
            </p:cNvPr>
            <p:cNvSpPr txBox="1">
              <a:spLocks/>
            </p:cNvSpPr>
            <p:nvPr/>
          </p:nvSpPr>
          <p:spPr>
            <a:xfrm>
              <a:off x="4410395" y="1745288"/>
              <a:ext cx="9978381"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0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نظرا للتغيرات المستمرة في بيئة الأعمال المحيطة بالشركة تظهر الحاجة إلى التقييم المستمر لتلك المخاطر</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29523B16-8E03-41EB-9B86-38AB200D5507}"/>
              </a:ext>
            </a:extLst>
          </p:cNvPr>
          <p:cNvGrpSpPr/>
          <p:nvPr/>
        </p:nvGrpSpPr>
        <p:grpSpPr>
          <a:xfrm flipH="1">
            <a:off x="3052689" y="3998646"/>
            <a:ext cx="8885592" cy="369332"/>
            <a:chOff x="4054212" y="2650632"/>
            <a:chExt cx="8885592" cy="369332"/>
          </a:xfrm>
        </p:grpSpPr>
        <p:sp>
          <p:nvSpPr>
            <p:cNvPr id="29" name="Freeform: Shape 6">
              <a:extLst>
                <a:ext uri="{FF2B5EF4-FFF2-40B4-BE49-F238E27FC236}">
                  <a16:creationId xmlns:a16="http://schemas.microsoft.com/office/drawing/2014/main" id="{814D2A2C-53FD-4C01-9A1E-FC5669D77356}"/>
                </a:ext>
              </a:extLst>
            </p:cNvPr>
            <p:cNvSpPr/>
            <p:nvPr/>
          </p:nvSpPr>
          <p:spPr>
            <a:xfrm>
              <a:off x="4054212" y="2679196"/>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22C35"/>
            </a:solidFill>
            <a:ln w="28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0" name="Inhaltsplatzhalter 4">
              <a:extLst>
                <a:ext uri="{FF2B5EF4-FFF2-40B4-BE49-F238E27FC236}">
                  <a16:creationId xmlns:a16="http://schemas.microsoft.com/office/drawing/2014/main" id="{5E960DF8-F219-4E09-81E8-AD4E934E8DB6}"/>
                </a:ext>
              </a:extLst>
            </p:cNvPr>
            <p:cNvSpPr txBox="1">
              <a:spLocks/>
            </p:cNvSpPr>
            <p:nvPr/>
          </p:nvSpPr>
          <p:spPr>
            <a:xfrm>
              <a:off x="4410395" y="2650632"/>
              <a:ext cx="8529409" cy="36933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127" rtl="1" eaLnBrk="1" fontAlgn="auto" latinLnBrk="0" hangingPunct="1">
                <a:lnSpc>
                  <a:spcPct val="10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مما سيؤدي إلى ترتيب الأولويات للأنشطة أو الإدارات الخاضعة لعملية التدقيق الداخلي</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AB842D06-694A-4773-9DF2-E4D96955FF64}"/>
              </a:ext>
            </a:extLst>
          </p:cNvPr>
          <p:cNvGrpSpPr/>
          <p:nvPr/>
        </p:nvGrpSpPr>
        <p:grpSpPr>
          <a:xfrm flipH="1">
            <a:off x="98474" y="4828226"/>
            <a:ext cx="11848685" cy="738664"/>
            <a:chOff x="4054212" y="3307315"/>
            <a:chExt cx="11848685" cy="738664"/>
          </a:xfrm>
        </p:grpSpPr>
        <p:sp>
          <p:nvSpPr>
            <p:cNvPr id="32" name="Freeform: Shape 8">
              <a:extLst>
                <a:ext uri="{FF2B5EF4-FFF2-40B4-BE49-F238E27FC236}">
                  <a16:creationId xmlns:a16="http://schemas.microsoft.com/office/drawing/2014/main" id="{9969EA86-B1EF-4082-86D0-8E47E77063E7}"/>
                </a:ext>
              </a:extLst>
            </p:cNvPr>
            <p:cNvSpPr/>
            <p:nvPr/>
          </p:nvSpPr>
          <p:spPr>
            <a:xfrm>
              <a:off x="4054212" y="3548911"/>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00B59A"/>
            </a:solidFill>
            <a:ln w="28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3" name="Inhaltsplatzhalter 4">
              <a:extLst>
                <a:ext uri="{FF2B5EF4-FFF2-40B4-BE49-F238E27FC236}">
                  <a16:creationId xmlns:a16="http://schemas.microsoft.com/office/drawing/2014/main" id="{D35BCC35-F83E-4E25-9467-A5E8D5B0F2F2}"/>
                </a:ext>
              </a:extLst>
            </p:cNvPr>
            <p:cNvSpPr txBox="1">
              <a:spLocks/>
            </p:cNvSpPr>
            <p:nvPr/>
          </p:nvSpPr>
          <p:spPr>
            <a:xfrm>
              <a:off x="4410395" y="3307315"/>
              <a:ext cx="11492502"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127" rtl="1" eaLnBrk="1" fontAlgn="auto" latinLnBrk="0" hangingPunct="1">
                <a:lnSpc>
                  <a:spcPct val="10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وبالتالي سيكون له انعكاس على خطة التدقيق الداخلي السنوية من خلال الحصول على بيانات إضافية أخرى لم تلاحظ في مرحلة تقييم المخاطر</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AD0348E4-1268-4E56-9274-25873194E611}"/>
              </a:ext>
            </a:extLst>
          </p:cNvPr>
          <p:cNvGrpSpPr/>
          <p:nvPr/>
        </p:nvGrpSpPr>
        <p:grpSpPr>
          <a:xfrm flipH="1">
            <a:off x="838200" y="5902687"/>
            <a:ext cx="11100081" cy="738664"/>
            <a:chOff x="4054212" y="4212659"/>
            <a:chExt cx="11100081" cy="738664"/>
          </a:xfrm>
        </p:grpSpPr>
        <p:sp>
          <p:nvSpPr>
            <p:cNvPr id="35" name="Freeform: Shape 10">
              <a:extLst>
                <a:ext uri="{FF2B5EF4-FFF2-40B4-BE49-F238E27FC236}">
                  <a16:creationId xmlns:a16="http://schemas.microsoft.com/office/drawing/2014/main" id="{AE7942AD-2C84-4144-8E65-991E435C88DC}"/>
                </a:ext>
              </a:extLst>
            </p:cNvPr>
            <p:cNvSpPr/>
            <p:nvPr/>
          </p:nvSpPr>
          <p:spPr>
            <a:xfrm>
              <a:off x="4054212" y="4394944"/>
              <a:ext cx="228272" cy="228272"/>
            </a:xfrm>
            <a:custGeom>
              <a:avLst/>
              <a:gdLst>
                <a:gd name="connsiteX0" fmla="*/ 0 w 228271"/>
                <a:gd name="connsiteY0" fmla="*/ 0 h 228271"/>
                <a:gd name="connsiteX1" fmla="*/ 251384 w 228271"/>
                <a:gd name="connsiteY1" fmla="*/ 0 h 228271"/>
                <a:gd name="connsiteX2" fmla="*/ 251384 w 228271"/>
                <a:gd name="connsiteY2" fmla="*/ 251384 h 228271"/>
                <a:gd name="connsiteX3" fmla="*/ 0 w 228271"/>
                <a:gd name="connsiteY3" fmla="*/ 251384 h 228271"/>
              </a:gdLst>
              <a:ahLst/>
              <a:cxnLst>
                <a:cxn ang="0">
                  <a:pos x="connsiteX0" y="connsiteY0"/>
                </a:cxn>
                <a:cxn ang="0">
                  <a:pos x="connsiteX1" y="connsiteY1"/>
                </a:cxn>
                <a:cxn ang="0">
                  <a:pos x="connsiteX2" y="connsiteY2"/>
                </a:cxn>
                <a:cxn ang="0">
                  <a:pos x="connsiteX3" y="connsiteY3"/>
                </a:cxn>
              </a:cxnLst>
              <a:rect l="l" t="t" r="r" b="b"/>
              <a:pathLst>
                <a:path w="228271" h="228271">
                  <a:moveTo>
                    <a:pt x="0" y="0"/>
                  </a:moveTo>
                  <a:lnTo>
                    <a:pt x="251384" y="0"/>
                  </a:lnTo>
                  <a:lnTo>
                    <a:pt x="251384" y="251384"/>
                  </a:lnTo>
                  <a:lnTo>
                    <a:pt x="0" y="251384"/>
                  </a:lnTo>
                  <a:close/>
                </a:path>
              </a:pathLst>
            </a:custGeom>
            <a:solidFill>
              <a:srgbClr val="FFA300"/>
            </a:solidFill>
            <a:ln w="2851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6" name="Inhaltsplatzhalter 4">
              <a:extLst>
                <a:ext uri="{FF2B5EF4-FFF2-40B4-BE49-F238E27FC236}">
                  <a16:creationId xmlns:a16="http://schemas.microsoft.com/office/drawing/2014/main" id="{93AFFD22-2810-4AB7-B99A-94AFC9BD62D1}"/>
                </a:ext>
              </a:extLst>
            </p:cNvPr>
            <p:cNvSpPr txBox="1">
              <a:spLocks/>
            </p:cNvSpPr>
            <p:nvPr/>
          </p:nvSpPr>
          <p:spPr>
            <a:xfrm>
              <a:off x="4420024" y="4212659"/>
              <a:ext cx="10734269" cy="7386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Low" defTabSz="914127" rtl="1" eaLnBrk="1" fontAlgn="auto" latinLnBrk="0" hangingPunct="1">
                <a:lnSpc>
                  <a:spcPct val="100000"/>
                </a:lnSpc>
                <a:spcBef>
                  <a:spcPts val="0"/>
                </a:spcBef>
                <a:spcAft>
                  <a:spcPts val="12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Roboto" pitchFamily="2" charset="0"/>
                  <a:cs typeface="Sakkal Majalla" panose="02000000000000000000" pitchFamily="2" charset="-78"/>
                </a:rPr>
                <a:t>بالإضافة إلى إمكانية اكتشاف عدم فاعلية إجراءات الرقابة الموضوعة من خلال الإدارة لمواجهة بعض المخاطر التي تتعرض لها الأنشطة، مما سيزيد من إمكانية تعرض تلك الأنشطة للمخاطر وبالتالي إعادة تقييم المخاطر المتعلقة بهذه لأنشطة</a:t>
              </a:r>
            </a:p>
          </p:txBody>
        </p:sp>
      </p:grpSp>
      <p:pic>
        <p:nvPicPr>
          <p:cNvPr id="38" name="Picture 37" descr="مخاطر سوق العملات وكيفية التعامل معها">
            <a:extLst>
              <a:ext uri="{FF2B5EF4-FFF2-40B4-BE49-F238E27FC236}">
                <a16:creationId xmlns:a16="http://schemas.microsoft.com/office/drawing/2014/main" id="{F3195F99-B244-4490-89FF-88D75ED99D35}"/>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2278" y="1688220"/>
            <a:ext cx="2734591" cy="2940985"/>
          </a:xfrm>
          <a:prstGeom prst="rect">
            <a:avLst/>
          </a:prstGeom>
          <a:noFill/>
          <a:ln>
            <a:noFill/>
          </a:ln>
        </p:spPr>
      </p:pic>
    </p:spTree>
    <p:extLst>
      <p:ext uri="{BB962C8B-B14F-4D97-AF65-F5344CB8AC3E}">
        <p14:creationId xmlns:p14="http://schemas.microsoft.com/office/powerpoint/2010/main" val="11069418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barn(inVertical)">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arn(inVertical)">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barn(inVertical)">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أنواع وتقسيمات 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374DBD4D-0759-464F-B5E8-79229284C33A}"/>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751790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5672345" y="1119593"/>
              <a:ext cx="6151960" cy="5640605"/>
              <a:chOff x="5672345" y="1119593"/>
              <a:chExt cx="615196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5672345" y="1210272"/>
                <a:ext cx="6065924" cy="5434722"/>
                <a:chOff x="5672345" y="1210272"/>
                <a:chExt cx="6065924" cy="5434722"/>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691080" y="1184015"/>
            <a:ext cx="4676008" cy="523220"/>
          </a:xfrm>
          <a:prstGeom prst="rect">
            <a:avLst/>
          </a:prstGeom>
          <a:noFill/>
        </p:spPr>
        <p:txBody>
          <a:bodyPr wrap="square" rtlCol="0">
            <a:spAutoFit/>
          </a:bodyPr>
          <a:lstStyle/>
          <a:p>
            <a:pPr lvl="0" algn="ctr" rtl="1"/>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تجارب بعض الدول في حوكمة الشركات</a:t>
            </a:r>
            <a:endParaRPr kumimoji="0" lang="ar-EG" sz="2800" b="1" i="0" u="none" strike="noStrike" kern="1200" cap="none" spc="0" normalizeH="0" baseline="0" noProof="0"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uLnTx/>
              <a:uFillTx/>
              <a:latin typeface="Sakkal Majalla" pitchFamily="2" charset="-78"/>
              <a:ea typeface="+mn-ea"/>
              <a:cs typeface="Sakkal Majalla" pitchFamily="2" charset="-78"/>
            </a:endParaRPr>
          </a:p>
        </p:txBody>
      </p:sp>
      <p:sp>
        <p:nvSpPr>
          <p:cNvPr id="104" name="TextBox 103">
            <a:extLst>
              <a:ext uri="{FF2B5EF4-FFF2-40B4-BE49-F238E27FC236}">
                <a16:creationId xmlns:a16="http://schemas.microsoft.com/office/drawing/2014/main" id="{BC486640-E351-43E9-B9E2-9FE71880CCBD}"/>
              </a:ext>
            </a:extLst>
          </p:cNvPr>
          <p:cNvSpPr txBox="1"/>
          <p:nvPr/>
        </p:nvSpPr>
        <p:spPr>
          <a:xfrm>
            <a:off x="6616248" y="2256775"/>
            <a:ext cx="4530246" cy="2862322"/>
          </a:xfrm>
          <a:prstGeom prst="rect">
            <a:avLst/>
          </a:prstGeom>
          <a:noFill/>
        </p:spPr>
        <p:txBody>
          <a:bodyPr wrap="square" rtlCol="0">
            <a:spAutoFit/>
          </a:bodyPr>
          <a:lstStyle/>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تجربة المملكة المتحدة.</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 تجربة الولايات المتحدة الأمريكية.</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تجربة فرنسا.</a:t>
            </a:r>
          </a:p>
          <a:p>
            <a:pPr marL="357188" lvl="0" indent="-357188" algn="justLow" rtl="1"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تجارب بعض الدول العربية في حوكمة الشركات.</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43754" y="4031575"/>
            <a:ext cx="492443" cy="2534766"/>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0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الوحدة التدريبية الخامسة </a:t>
            </a:r>
            <a:endParaRPr kumimoji="0" lang="en-US" sz="20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9050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7"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أنواع وتقسيمات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50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6" name="Rectangle 5">
            <a:extLst>
              <a:ext uri="{FF2B5EF4-FFF2-40B4-BE49-F238E27FC236}">
                <a16:creationId xmlns:a16="http://schemas.microsoft.com/office/drawing/2014/main" id="{0B82D25F-8585-4C95-B933-05964493C678}"/>
              </a:ext>
            </a:extLst>
          </p:cNvPr>
          <p:cNvSpPr/>
          <p:nvPr/>
        </p:nvSpPr>
        <p:spPr>
          <a:xfrm>
            <a:off x="453095" y="247135"/>
            <a:ext cx="5458265" cy="107721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800"/>
              </a:spcAft>
              <a:buClrTx/>
              <a:buSzTx/>
              <a:buFontTx/>
              <a:buNone/>
              <a:tabLst/>
              <a:defRPr/>
            </a:pPr>
            <a:r>
              <a:rPr kumimoji="0" lang="ar-EG" sz="3200" b="1" i="0" u="none" strike="noStrike" kern="1200" cap="none" spc="0" normalizeH="0" baseline="0" noProof="0" dirty="0">
                <a:ln>
                  <a:noFill/>
                </a:ln>
                <a:solidFill>
                  <a:prstClr val="black">
                    <a:lumMod val="95000"/>
                    <a:lumOff val="5000"/>
                  </a:prstClr>
                </a:solidFill>
                <a:effectLst/>
                <a:uLnTx/>
                <a:uFillTx/>
                <a:latin typeface="Adobe Arabic" panose="02040503050201020203" pitchFamily="18" charset="-78"/>
                <a:ea typeface="+mn-ea"/>
                <a:cs typeface="Adobe Arabic" panose="02040503050201020203" pitchFamily="18" charset="-78"/>
              </a:rPr>
              <a:t>جنبا إلى جنب مع تطورها ، وتنقسم إدارة المخاطر إلى عدة أشياء</a:t>
            </a:r>
            <a:endParaRPr kumimoji="0" lang="en-US" sz="32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grpSp>
        <p:nvGrpSpPr>
          <p:cNvPr id="7" name="Group 6">
            <a:extLst>
              <a:ext uri="{FF2B5EF4-FFF2-40B4-BE49-F238E27FC236}">
                <a16:creationId xmlns:a16="http://schemas.microsoft.com/office/drawing/2014/main" id="{92B92E7B-F5E1-4BF9-A5E1-70AD7244B196}"/>
              </a:ext>
            </a:extLst>
          </p:cNvPr>
          <p:cNvGrpSpPr/>
          <p:nvPr/>
        </p:nvGrpSpPr>
        <p:grpSpPr>
          <a:xfrm>
            <a:off x="8032495" y="1339641"/>
            <a:ext cx="4149888" cy="1026292"/>
            <a:chOff x="8902576" y="1204857"/>
            <a:chExt cx="3321607" cy="806823"/>
          </a:xfrm>
        </p:grpSpPr>
        <p:pic>
          <p:nvPicPr>
            <p:cNvPr id="8" name="Picture 7">
              <a:extLst>
                <a:ext uri="{FF2B5EF4-FFF2-40B4-BE49-F238E27FC236}">
                  <a16:creationId xmlns:a16="http://schemas.microsoft.com/office/drawing/2014/main" id="{61577838-BF68-4487-9FA7-B5629D9916AB}"/>
                </a:ext>
              </a:extLst>
            </p:cNvPr>
            <p:cNvPicPr>
              <a:picLocks noChangeAspect="1"/>
            </p:cNvPicPr>
            <p:nvPr/>
          </p:nvPicPr>
          <p:blipFill rotWithShape="1">
            <a:blip r:embed="rId4">
              <a:clrChange>
                <a:clrFrom>
                  <a:srgbClr val="FFFFFF"/>
                </a:clrFrom>
                <a:clrTo>
                  <a:srgbClr val="FFFFFF">
                    <a:alpha val="0"/>
                  </a:srgbClr>
                </a:clrTo>
              </a:clrChange>
            </a:blip>
            <a:srcRect l="11798" t="2537" r="17718" b="14767"/>
            <a:stretch/>
          </p:blipFill>
          <p:spPr>
            <a:xfrm>
              <a:off x="10947070" y="1204857"/>
              <a:ext cx="898164" cy="806823"/>
            </a:xfrm>
            <a:prstGeom prst="rect">
              <a:avLst/>
            </a:prstGeom>
          </p:spPr>
        </p:pic>
        <p:sp>
          <p:nvSpPr>
            <p:cNvPr id="11" name="Rectangle 10">
              <a:extLst>
                <a:ext uri="{FF2B5EF4-FFF2-40B4-BE49-F238E27FC236}">
                  <a16:creationId xmlns:a16="http://schemas.microsoft.com/office/drawing/2014/main" id="{156893D4-CE34-48E8-9C7D-8891030622FE}"/>
                </a:ext>
              </a:extLst>
            </p:cNvPr>
            <p:cNvSpPr/>
            <p:nvPr/>
          </p:nvSpPr>
          <p:spPr>
            <a:xfrm>
              <a:off x="8902576" y="1506786"/>
              <a:ext cx="2035187" cy="411331"/>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إدارة المخاطر التشغيلية</a:t>
              </a:r>
            </a:p>
          </p:txBody>
        </p:sp>
        <p:sp>
          <p:nvSpPr>
            <p:cNvPr id="12" name="Rectangle 11">
              <a:extLst>
                <a:ext uri="{FF2B5EF4-FFF2-40B4-BE49-F238E27FC236}">
                  <a16:creationId xmlns:a16="http://schemas.microsoft.com/office/drawing/2014/main" id="{A342D295-4D72-456B-BB21-3B25F0C8993D}"/>
                </a:ext>
              </a:extLst>
            </p:cNvPr>
            <p:cNvSpPr/>
            <p:nvPr/>
          </p:nvSpPr>
          <p:spPr>
            <a:xfrm>
              <a:off x="11696474" y="1204857"/>
              <a:ext cx="527709" cy="523220"/>
            </a:xfrm>
            <a:prstGeom prst="rect">
              <a:avLst/>
            </a:prstGeom>
          </p:spPr>
          <p:txBody>
            <a:bodyPr wrap="none">
              <a:spAutoFit/>
            </a:bodyPr>
            <a:lstStyle/>
            <a:p>
              <a:pPr marL="0" marR="0" lvl="0" indent="0" algn="justLow"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أولاً</a:t>
              </a:r>
            </a:p>
          </p:txBody>
        </p:sp>
      </p:grpSp>
      <p:sp>
        <p:nvSpPr>
          <p:cNvPr id="10" name="Rectangle 9">
            <a:extLst>
              <a:ext uri="{FF2B5EF4-FFF2-40B4-BE49-F238E27FC236}">
                <a16:creationId xmlns:a16="http://schemas.microsoft.com/office/drawing/2014/main" id="{C766450E-3299-4C5A-9997-20496A29BA98}"/>
              </a:ext>
            </a:extLst>
          </p:cNvPr>
          <p:cNvSpPr/>
          <p:nvPr/>
        </p:nvSpPr>
        <p:spPr>
          <a:xfrm>
            <a:off x="97624" y="2444526"/>
            <a:ext cx="11918527"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ترتبط هذه الإدارة بالمخاطر الناشئة عن فشل العمليات الداخلية ، على سبيل المثال بسبب الخطأ البشري ، وفشل النظام ، والعوامل الخارجية مثل الكوارث ، إلخ. في إدارة المخاطر التشغيلية ، هناك أربعة عوامل تسبب الخطر ،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بما في ذلك:</a:t>
            </a:r>
          </a:p>
        </p:txBody>
      </p:sp>
      <p:grpSp>
        <p:nvGrpSpPr>
          <p:cNvPr id="13" name="Group 12">
            <a:extLst>
              <a:ext uri="{FF2B5EF4-FFF2-40B4-BE49-F238E27FC236}">
                <a16:creationId xmlns:a16="http://schemas.microsoft.com/office/drawing/2014/main" id="{6C03D68C-1AD8-4C61-A741-D979749C6AC4}"/>
              </a:ext>
            </a:extLst>
          </p:cNvPr>
          <p:cNvGrpSpPr/>
          <p:nvPr/>
        </p:nvGrpSpPr>
        <p:grpSpPr>
          <a:xfrm>
            <a:off x="974383" y="3796294"/>
            <a:ext cx="10544975" cy="2098502"/>
            <a:chOff x="1193800" y="2956098"/>
            <a:chExt cx="10544975" cy="2098502"/>
          </a:xfrm>
        </p:grpSpPr>
        <p:pic>
          <p:nvPicPr>
            <p:cNvPr id="14" name="Picture 13">
              <a:extLst>
                <a:ext uri="{FF2B5EF4-FFF2-40B4-BE49-F238E27FC236}">
                  <a16:creationId xmlns:a16="http://schemas.microsoft.com/office/drawing/2014/main" id="{187D9F26-05F7-407A-B212-FE3A93CCC192}"/>
                </a:ext>
              </a:extLst>
            </p:cNvPr>
            <p:cNvPicPr>
              <a:picLocks noChangeAspect="1"/>
            </p:cNvPicPr>
            <p:nvPr/>
          </p:nvPicPr>
          <p:blipFill>
            <a:blip r:embed="rId5"/>
            <a:stretch>
              <a:fillRect/>
            </a:stretch>
          </p:blipFill>
          <p:spPr>
            <a:xfrm>
              <a:off x="1193800" y="2956098"/>
              <a:ext cx="10544975" cy="2098502"/>
            </a:xfrm>
            <a:prstGeom prst="rect">
              <a:avLst/>
            </a:prstGeom>
          </p:spPr>
        </p:pic>
        <p:sp>
          <p:nvSpPr>
            <p:cNvPr id="15" name="Rectangle 14">
              <a:extLst>
                <a:ext uri="{FF2B5EF4-FFF2-40B4-BE49-F238E27FC236}">
                  <a16:creationId xmlns:a16="http://schemas.microsoft.com/office/drawing/2014/main" id="{60B3FE31-0245-492D-8B81-F782755AE42A}"/>
                </a:ext>
              </a:extLst>
            </p:cNvPr>
            <p:cNvSpPr/>
            <p:nvPr/>
          </p:nvSpPr>
          <p:spPr>
            <a:xfrm>
              <a:off x="9336012" y="3707320"/>
              <a:ext cx="1494720"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البشر</a:t>
              </a:r>
              <a:endParaRPr kumimoji="0" lang="ar-EG" sz="2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grpSp>
        <p:nvGrpSpPr>
          <p:cNvPr id="16" name="Group 15">
            <a:extLst>
              <a:ext uri="{FF2B5EF4-FFF2-40B4-BE49-F238E27FC236}">
                <a16:creationId xmlns:a16="http://schemas.microsoft.com/office/drawing/2014/main" id="{864FA5A6-1987-438C-AC67-B2D10311F200}"/>
              </a:ext>
            </a:extLst>
          </p:cNvPr>
          <p:cNvGrpSpPr/>
          <p:nvPr/>
        </p:nvGrpSpPr>
        <p:grpSpPr>
          <a:xfrm>
            <a:off x="6657354" y="3967924"/>
            <a:ext cx="1678470" cy="1590072"/>
            <a:chOff x="6876771" y="3127728"/>
            <a:chExt cx="1678470" cy="1590072"/>
          </a:xfrm>
        </p:grpSpPr>
        <p:pic>
          <p:nvPicPr>
            <p:cNvPr id="17" name="Picture 16">
              <a:extLst>
                <a:ext uri="{FF2B5EF4-FFF2-40B4-BE49-F238E27FC236}">
                  <a16:creationId xmlns:a16="http://schemas.microsoft.com/office/drawing/2014/main" id="{EA2631A8-8F97-4750-998A-A57DFBFE58CE}"/>
                </a:ext>
              </a:extLst>
            </p:cNvPr>
            <p:cNvPicPr>
              <a:picLocks noChangeAspect="1"/>
            </p:cNvPicPr>
            <p:nvPr/>
          </p:nvPicPr>
          <p:blipFill>
            <a:blip r:embed="rId6"/>
            <a:stretch>
              <a:fillRect/>
            </a:stretch>
          </p:blipFill>
          <p:spPr>
            <a:xfrm>
              <a:off x="6876771" y="3127728"/>
              <a:ext cx="1678470" cy="1590072"/>
            </a:xfrm>
            <a:prstGeom prst="rect">
              <a:avLst/>
            </a:prstGeom>
          </p:spPr>
        </p:pic>
        <p:sp>
          <p:nvSpPr>
            <p:cNvPr id="18" name="Rectangle 17">
              <a:extLst>
                <a:ext uri="{FF2B5EF4-FFF2-40B4-BE49-F238E27FC236}">
                  <a16:creationId xmlns:a16="http://schemas.microsoft.com/office/drawing/2014/main" id="{CE9AC9CF-08FD-4F0F-B000-2E93B63CDDA7}"/>
                </a:ext>
              </a:extLst>
            </p:cNvPr>
            <p:cNvSpPr/>
            <p:nvPr/>
          </p:nvSpPr>
          <p:spPr>
            <a:xfrm>
              <a:off x="6968646" y="3634744"/>
              <a:ext cx="1494720"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العمليات</a:t>
              </a:r>
              <a:endParaRPr kumimoji="0" lang="ar-EG" sz="2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grpSp>
        <p:nvGrpSpPr>
          <p:cNvPr id="19" name="Group 18">
            <a:extLst>
              <a:ext uri="{FF2B5EF4-FFF2-40B4-BE49-F238E27FC236}">
                <a16:creationId xmlns:a16="http://schemas.microsoft.com/office/drawing/2014/main" id="{12A7FA17-07D1-45F9-9E74-750143776D9D}"/>
              </a:ext>
            </a:extLst>
          </p:cNvPr>
          <p:cNvGrpSpPr/>
          <p:nvPr/>
        </p:nvGrpSpPr>
        <p:grpSpPr>
          <a:xfrm>
            <a:off x="4198113" y="4203124"/>
            <a:ext cx="1678470" cy="1590072"/>
            <a:chOff x="4417530" y="3362928"/>
            <a:chExt cx="1678470" cy="1590072"/>
          </a:xfrm>
        </p:grpSpPr>
        <p:pic>
          <p:nvPicPr>
            <p:cNvPr id="20" name="Picture 19">
              <a:extLst>
                <a:ext uri="{FF2B5EF4-FFF2-40B4-BE49-F238E27FC236}">
                  <a16:creationId xmlns:a16="http://schemas.microsoft.com/office/drawing/2014/main" id="{55AA6158-4E24-4921-963E-B2008FAF8C1E}"/>
                </a:ext>
              </a:extLst>
            </p:cNvPr>
            <p:cNvPicPr>
              <a:picLocks noChangeAspect="1"/>
            </p:cNvPicPr>
            <p:nvPr/>
          </p:nvPicPr>
          <p:blipFill>
            <a:blip r:embed="rId7"/>
            <a:stretch>
              <a:fillRect/>
            </a:stretch>
          </p:blipFill>
          <p:spPr>
            <a:xfrm>
              <a:off x="4417530" y="3362928"/>
              <a:ext cx="1678470" cy="1590072"/>
            </a:xfrm>
            <a:prstGeom prst="rect">
              <a:avLst/>
            </a:prstGeom>
          </p:spPr>
        </p:pic>
        <p:sp>
          <p:nvSpPr>
            <p:cNvPr id="21" name="Rectangle 20">
              <a:extLst>
                <a:ext uri="{FF2B5EF4-FFF2-40B4-BE49-F238E27FC236}">
                  <a16:creationId xmlns:a16="http://schemas.microsoft.com/office/drawing/2014/main" id="{29BC93C9-B6D0-4ECF-9F4B-1336511614C1}"/>
                </a:ext>
              </a:extLst>
            </p:cNvPr>
            <p:cNvSpPr/>
            <p:nvPr/>
          </p:nvSpPr>
          <p:spPr>
            <a:xfrm>
              <a:off x="4775470" y="3896354"/>
              <a:ext cx="964929"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الأنظمة</a:t>
              </a:r>
              <a:endParaRPr kumimoji="0" lang="ar-EG" sz="2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grpSp>
        <p:nvGrpSpPr>
          <p:cNvPr id="22" name="Group 21">
            <a:extLst>
              <a:ext uri="{FF2B5EF4-FFF2-40B4-BE49-F238E27FC236}">
                <a16:creationId xmlns:a16="http://schemas.microsoft.com/office/drawing/2014/main" id="{6ADCAE55-61E7-42DE-8204-E922072DB009}"/>
              </a:ext>
            </a:extLst>
          </p:cNvPr>
          <p:cNvGrpSpPr/>
          <p:nvPr/>
        </p:nvGrpSpPr>
        <p:grpSpPr>
          <a:xfrm>
            <a:off x="1795350" y="3967924"/>
            <a:ext cx="1678470" cy="1590072"/>
            <a:chOff x="2014767" y="3127728"/>
            <a:chExt cx="1678470" cy="1590072"/>
          </a:xfrm>
        </p:grpSpPr>
        <p:pic>
          <p:nvPicPr>
            <p:cNvPr id="23" name="Picture 22">
              <a:extLst>
                <a:ext uri="{FF2B5EF4-FFF2-40B4-BE49-F238E27FC236}">
                  <a16:creationId xmlns:a16="http://schemas.microsoft.com/office/drawing/2014/main" id="{7EFF6477-ABB2-49F7-B548-C78C3592A877}"/>
                </a:ext>
              </a:extLst>
            </p:cNvPr>
            <p:cNvPicPr>
              <a:picLocks noChangeAspect="1"/>
            </p:cNvPicPr>
            <p:nvPr/>
          </p:nvPicPr>
          <p:blipFill>
            <a:blip r:embed="rId8"/>
            <a:stretch>
              <a:fillRect/>
            </a:stretch>
          </p:blipFill>
          <p:spPr>
            <a:xfrm>
              <a:off x="2014767" y="3127728"/>
              <a:ext cx="1678470" cy="1590072"/>
            </a:xfrm>
            <a:prstGeom prst="rect">
              <a:avLst/>
            </a:prstGeom>
          </p:spPr>
        </p:pic>
        <p:sp>
          <p:nvSpPr>
            <p:cNvPr id="24" name="Rectangle 23">
              <a:extLst>
                <a:ext uri="{FF2B5EF4-FFF2-40B4-BE49-F238E27FC236}">
                  <a16:creationId xmlns:a16="http://schemas.microsoft.com/office/drawing/2014/main" id="{CF5BE2CB-789E-4CBD-B80F-9EF4C2F8CE59}"/>
                </a:ext>
              </a:extLst>
            </p:cNvPr>
            <p:cNvSpPr/>
            <p:nvPr/>
          </p:nvSpPr>
          <p:spPr>
            <a:xfrm>
              <a:off x="2106152" y="3463167"/>
              <a:ext cx="1494720"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الأحداث الخارجية</a:t>
              </a:r>
              <a:endParaRPr kumimoji="0" lang="ar-EG" sz="2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spTree>
    <p:extLst>
      <p:ext uri="{BB962C8B-B14F-4D97-AF65-F5344CB8AC3E}">
        <p14:creationId xmlns:p14="http://schemas.microsoft.com/office/powerpoint/2010/main" val="26169694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أنواع وتقسيمات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51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7" name="Group 6">
            <a:extLst>
              <a:ext uri="{FF2B5EF4-FFF2-40B4-BE49-F238E27FC236}">
                <a16:creationId xmlns:a16="http://schemas.microsoft.com/office/drawing/2014/main" id="{92B92E7B-F5E1-4BF9-A5E1-70AD7244B196}"/>
              </a:ext>
            </a:extLst>
          </p:cNvPr>
          <p:cNvGrpSpPr/>
          <p:nvPr/>
        </p:nvGrpSpPr>
        <p:grpSpPr>
          <a:xfrm>
            <a:off x="2639265" y="366939"/>
            <a:ext cx="3072990" cy="1026292"/>
            <a:chOff x="9739457" y="1204857"/>
            <a:chExt cx="2459648" cy="806823"/>
          </a:xfrm>
        </p:grpSpPr>
        <p:pic>
          <p:nvPicPr>
            <p:cNvPr id="8" name="Picture 7">
              <a:extLst>
                <a:ext uri="{FF2B5EF4-FFF2-40B4-BE49-F238E27FC236}">
                  <a16:creationId xmlns:a16="http://schemas.microsoft.com/office/drawing/2014/main" id="{61577838-BF68-4487-9FA7-B5629D9916AB}"/>
                </a:ext>
              </a:extLst>
            </p:cNvPr>
            <p:cNvPicPr>
              <a:picLocks noChangeAspect="1"/>
            </p:cNvPicPr>
            <p:nvPr/>
          </p:nvPicPr>
          <p:blipFill rotWithShape="1">
            <a:blip r:embed="rId3">
              <a:clrChange>
                <a:clrFrom>
                  <a:srgbClr val="FFFFFF"/>
                </a:clrFrom>
                <a:clrTo>
                  <a:srgbClr val="FFFFFF">
                    <a:alpha val="0"/>
                  </a:srgbClr>
                </a:clrTo>
              </a:clrChange>
            </a:blip>
            <a:srcRect l="11798" t="2537" r="17718" b="14767"/>
            <a:stretch/>
          </p:blipFill>
          <p:spPr>
            <a:xfrm>
              <a:off x="10947070" y="1204857"/>
              <a:ext cx="898164" cy="806823"/>
            </a:xfrm>
            <a:prstGeom prst="rect">
              <a:avLst/>
            </a:prstGeom>
          </p:spPr>
        </p:pic>
        <p:sp>
          <p:nvSpPr>
            <p:cNvPr id="11" name="Rectangle 10">
              <a:extLst>
                <a:ext uri="{FF2B5EF4-FFF2-40B4-BE49-F238E27FC236}">
                  <a16:creationId xmlns:a16="http://schemas.microsoft.com/office/drawing/2014/main" id="{156893D4-CE34-48E8-9C7D-8891030622FE}"/>
                </a:ext>
              </a:extLst>
            </p:cNvPr>
            <p:cNvSpPr/>
            <p:nvPr/>
          </p:nvSpPr>
          <p:spPr>
            <a:xfrm>
              <a:off x="9739457" y="1515156"/>
              <a:ext cx="1207614" cy="411331"/>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إدارة المخاطر</a:t>
              </a:r>
            </a:p>
          </p:txBody>
        </p:sp>
        <p:sp>
          <p:nvSpPr>
            <p:cNvPr id="12" name="Rectangle 11">
              <a:extLst>
                <a:ext uri="{FF2B5EF4-FFF2-40B4-BE49-F238E27FC236}">
                  <a16:creationId xmlns:a16="http://schemas.microsoft.com/office/drawing/2014/main" id="{A342D295-4D72-456B-BB21-3B25F0C8993D}"/>
                </a:ext>
              </a:extLst>
            </p:cNvPr>
            <p:cNvSpPr/>
            <p:nvPr/>
          </p:nvSpPr>
          <p:spPr>
            <a:xfrm>
              <a:off x="11721551" y="1204857"/>
              <a:ext cx="477554" cy="411331"/>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ثانياً</a:t>
              </a:r>
            </a:p>
          </p:txBody>
        </p:sp>
      </p:grpSp>
      <p:grpSp>
        <p:nvGrpSpPr>
          <p:cNvPr id="25" name="Group 24">
            <a:extLst>
              <a:ext uri="{FF2B5EF4-FFF2-40B4-BE49-F238E27FC236}">
                <a16:creationId xmlns:a16="http://schemas.microsoft.com/office/drawing/2014/main" id="{E7162283-2F8A-4E11-AD70-D60381E79C26}"/>
              </a:ext>
            </a:extLst>
          </p:cNvPr>
          <p:cNvGrpSpPr/>
          <p:nvPr/>
        </p:nvGrpSpPr>
        <p:grpSpPr>
          <a:xfrm>
            <a:off x="8456174" y="1787936"/>
            <a:ext cx="3398063" cy="4898806"/>
            <a:chOff x="8337134" y="1443734"/>
            <a:chExt cx="3619500" cy="4822936"/>
          </a:xfrm>
        </p:grpSpPr>
        <p:pic>
          <p:nvPicPr>
            <p:cNvPr id="26" name="Picture 25">
              <a:extLst>
                <a:ext uri="{FF2B5EF4-FFF2-40B4-BE49-F238E27FC236}">
                  <a16:creationId xmlns:a16="http://schemas.microsoft.com/office/drawing/2014/main" id="{D37B3DC2-DEC5-4D11-8444-06A1BBFDA2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27" name="Rectangle 26">
              <a:extLst>
                <a:ext uri="{FF2B5EF4-FFF2-40B4-BE49-F238E27FC236}">
                  <a16:creationId xmlns:a16="http://schemas.microsoft.com/office/drawing/2014/main" id="{E4936524-D6B4-4DFB-9F6D-BF3280DB39CA}"/>
                </a:ext>
              </a:extLst>
            </p:cNvPr>
            <p:cNvSpPr/>
            <p:nvPr/>
          </p:nvSpPr>
          <p:spPr>
            <a:xfrm>
              <a:off x="8529091" y="2273053"/>
              <a:ext cx="3235586" cy="327250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15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ترتبط إدارة المخاطر بالظروف المحتملة</a:t>
              </a:r>
              <a:br>
                <a:rPr kumimoji="0" lang="ar-EG" sz="2400" b="1" i="0" u="none" strike="noStrike" kern="1200" cap="none" spc="-15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15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التي تسبب الإفلاس والأضرار المخاطرة السلوكية هي حدث يمكن أن يسبب خسائر تجارية. في هذه الحالة ، هناك ثلاثة أنواع من المخاطر التي يجب معرفتها ، بما في ذلك الخطر القانوني ، الخطر البدني والمخاطر الأخلاقية</a:t>
              </a:r>
            </a:p>
          </p:txBody>
        </p:sp>
      </p:grpSp>
      <p:grpSp>
        <p:nvGrpSpPr>
          <p:cNvPr id="28" name="Group 27">
            <a:extLst>
              <a:ext uri="{FF2B5EF4-FFF2-40B4-BE49-F238E27FC236}">
                <a16:creationId xmlns:a16="http://schemas.microsoft.com/office/drawing/2014/main" id="{660EE95C-150C-45FE-A4D5-107DE26A5548}"/>
              </a:ext>
            </a:extLst>
          </p:cNvPr>
          <p:cNvGrpSpPr/>
          <p:nvPr/>
        </p:nvGrpSpPr>
        <p:grpSpPr>
          <a:xfrm>
            <a:off x="4692321" y="1834636"/>
            <a:ext cx="3398063" cy="4898806"/>
            <a:chOff x="8337134" y="1443734"/>
            <a:chExt cx="3619500" cy="4822936"/>
          </a:xfrm>
        </p:grpSpPr>
        <p:pic>
          <p:nvPicPr>
            <p:cNvPr id="29" name="Picture 28">
              <a:extLst>
                <a:ext uri="{FF2B5EF4-FFF2-40B4-BE49-F238E27FC236}">
                  <a16:creationId xmlns:a16="http://schemas.microsoft.com/office/drawing/2014/main" id="{32F12264-D262-4278-8F55-3F00A94972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30" name="Rectangle 29">
              <a:extLst>
                <a:ext uri="{FF2B5EF4-FFF2-40B4-BE49-F238E27FC236}">
                  <a16:creationId xmlns:a16="http://schemas.microsoft.com/office/drawing/2014/main" id="{BC635DFC-BB89-4CB3-BA27-CA24F0C91BA9}"/>
                </a:ext>
              </a:extLst>
            </p:cNvPr>
            <p:cNvSpPr/>
            <p:nvPr/>
          </p:nvSpPr>
          <p:spPr>
            <a:xfrm>
              <a:off x="8572130" y="2227076"/>
              <a:ext cx="3149507" cy="3272507"/>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أمثلة على المخاطر القانونية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مثل انتهاكات أو إهمال قواعد العمل التي يمكن أن تتسبب</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الإفلاس ، مثل انتهاكات إجراءات التشغيل الموحدة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أو لوائح الشركة التي لها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النهاية عواقب وخيمة</a:t>
              </a:r>
            </a:p>
          </p:txBody>
        </p:sp>
      </p:grpSp>
      <p:grpSp>
        <p:nvGrpSpPr>
          <p:cNvPr id="31" name="Group 30">
            <a:extLst>
              <a:ext uri="{FF2B5EF4-FFF2-40B4-BE49-F238E27FC236}">
                <a16:creationId xmlns:a16="http://schemas.microsoft.com/office/drawing/2014/main" id="{E594EEEE-0A7C-462D-91E3-B55DDE29C6B0}"/>
              </a:ext>
            </a:extLst>
          </p:cNvPr>
          <p:cNvGrpSpPr/>
          <p:nvPr/>
        </p:nvGrpSpPr>
        <p:grpSpPr>
          <a:xfrm>
            <a:off x="928468" y="1881336"/>
            <a:ext cx="3398063" cy="4898806"/>
            <a:chOff x="8337134" y="1443734"/>
            <a:chExt cx="3619500" cy="4822936"/>
          </a:xfrm>
        </p:grpSpPr>
        <p:pic>
          <p:nvPicPr>
            <p:cNvPr id="32" name="Picture 31">
              <a:extLst>
                <a:ext uri="{FF2B5EF4-FFF2-40B4-BE49-F238E27FC236}">
                  <a16:creationId xmlns:a16="http://schemas.microsoft.com/office/drawing/2014/main" id="{F609933A-F3FB-4FD5-BD2F-23B06502B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7134" y="1443734"/>
              <a:ext cx="3619500" cy="4822936"/>
            </a:xfrm>
            <a:prstGeom prst="rect">
              <a:avLst/>
            </a:prstGeom>
          </p:spPr>
        </p:pic>
        <p:sp>
          <p:nvSpPr>
            <p:cNvPr id="33" name="Rectangle 32">
              <a:extLst>
                <a:ext uri="{FF2B5EF4-FFF2-40B4-BE49-F238E27FC236}">
                  <a16:creationId xmlns:a16="http://schemas.microsoft.com/office/drawing/2014/main" id="{3ED631C4-4D21-4F67-AC7E-0AF426F68175}"/>
                </a:ext>
              </a:extLst>
            </p:cNvPr>
            <p:cNvSpPr/>
            <p:nvPr/>
          </p:nvSpPr>
          <p:spPr>
            <a:xfrm>
              <a:off x="8609397" y="2205102"/>
              <a:ext cx="3074973" cy="320824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حين أن المخاطر المادية يمكن أن تكون في شكل آلات قديمة وتشكل خطرا على الخسارة أثناء الإنتاج مثل حوادث الموظفين بسبب الآلات وهلم جرا. للمخاطر الأخلاقية </a:t>
              </a:r>
            </a:p>
          </p:txBody>
        </p:sp>
      </p:grpSp>
    </p:spTree>
    <p:extLst>
      <p:ext uri="{BB962C8B-B14F-4D97-AF65-F5344CB8AC3E}">
        <p14:creationId xmlns:p14="http://schemas.microsoft.com/office/powerpoint/2010/main" val="19925905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randombar(horizont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randombar(horizontal)">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أنواع وتقسيمات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52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7" name="Group 6">
            <a:extLst>
              <a:ext uri="{FF2B5EF4-FFF2-40B4-BE49-F238E27FC236}">
                <a16:creationId xmlns:a16="http://schemas.microsoft.com/office/drawing/2014/main" id="{92B92E7B-F5E1-4BF9-A5E1-70AD7244B196}"/>
              </a:ext>
            </a:extLst>
          </p:cNvPr>
          <p:cNvGrpSpPr/>
          <p:nvPr/>
        </p:nvGrpSpPr>
        <p:grpSpPr>
          <a:xfrm>
            <a:off x="2928590" y="952941"/>
            <a:ext cx="3646064" cy="1026292"/>
            <a:chOff x="9260235" y="1204857"/>
            <a:chExt cx="2918342" cy="806823"/>
          </a:xfrm>
        </p:grpSpPr>
        <p:pic>
          <p:nvPicPr>
            <p:cNvPr id="8" name="Picture 7">
              <a:extLst>
                <a:ext uri="{FF2B5EF4-FFF2-40B4-BE49-F238E27FC236}">
                  <a16:creationId xmlns:a16="http://schemas.microsoft.com/office/drawing/2014/main" id="{61577838-BF68-4487-9FA7-B5629D9916AB}"/>
                </a:ext>
              </a:extLst>
            </p:cNvPr>
            <p:cNvPicPr>
              <a:picLocks noChangeAspect="1"/>
            </p:cNvPicPr>
            <p:nvPr/>
          </p:nvPicPr>
          <p:blipFill rotWithShape="1">
            <a:blip r:embed="rId4">
              <a:clrChange>
                <a:clrFrom>
                  <a:srgbClr val="FFFFFF"/>
                </a:clrFrom>
                <a:clrTo>
                  <a:srgbClr val="FFFFFF">
                    <a:alpha val="0"/>
                  </a:srgbClr>
                </a:clrTo>
              </a:clrChange>
            </a:blip>
            <a:srcRect l="11798" t="2537" r="17718" b="14767"/>
            <a:stretch/>
          </p:blipFill>
          <p:spPr>
            <a:xfrm>
              <a:off x="10947070" y="1204857"/>
              <a:ext cx="898164" cy="806823"/>
            </a:xfrm>
            <a:prstGeom prst="rect">
              <a:avLst/>
            </a:prstGeom>
          </p:spPr>
        </p:pic>
        <p:sp>
          <p:nvSpPr>
            <p:cNvPr id="11" name="Rectangle 10">
              <a:extLst>
                <a:ext uri="{FF2B5EF4-FFF2-40B4-BE49-F238E27FC236}">
                  <a16:creationId xmlns:a16="http://schemas.microsoft.com/office/drawing/2014/main" id="{156893D4-CE34-48E8-9C7D-8891030622FE}"/>
                </a:ext>
              </a:extLst>
            </p:cNvPr>
            <p:cNvSpPr/>
            <p:nvPr/>
          </p:nvSpPr>
          <p:spPr>
            <a:xfrm>
              <a:off x="9260235" y="1510104"/>
              <a:ext cx="1788840" cy="459723"/>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rPr>
                <a:t>إدارة المخاطر المالية</a:t>
              </a:r>
            </a:p>
          </p:txBody>
        </p:sp>
        <p:sp>
          <p:nvSpPr>
            <p:cNvPr id="12" name="Rectangle 11">
              <a:extLst>
                <a:ext uri="{FF2B5EF4-FFF2-40B4-BE49-F238E27FC236}">
                  <a16:creationId xmlns:a16="http://schemas.microsoft.com/office/drawing/2014/main" id="{A342D295-4D72-456B-BB21-3B25F0C8993D}"/>
                </a:ext>
              </a:extLst>
            </p:cNvPr>
            <p:cNvSpPr/>
            <p:nvPr/>
          </p:nvSpPr>
          <p:spPr>
            <a:xfrm>
              <a:off x="11742081" y="1204857"/>
              <a:ext cx="436496" cy="411331"/>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rPr>
                <a:t>ثالثاً</a:t>
              </a:r>
            </a:p>
          </p:txBody>
        </p:sp>
      </p:grpSp>
      <p:sp>
        <p:nvSpPr>
          <p:cNvPr id="10" name="Rectangle 9">
            <a:extLst>
              <a:ext uri="{FF2B5EF4-FFF2-40B4-BE49-F238E27FC236}">
                <a16:creationId xmlns:a16="http://schemas.microsoft.com/office/drawing/2014/main" id="{C766450E-3299-4C5A-9997-20496A29BA98}"/>
              </a:ext>
            </a:extLst>
          </p:cNvPr>
          <p:cNvSpPr/>
          <p:nvPr/>
        </p:nvSpPr>
        <p:spPr>
          <a:xfrm>
            <a:off x="-1" y="2001878"/>
            <a:ext cx="12013191"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lumMod val="95000"/>
                    <a:lumOff val="5000"/>
                  </a:prstClr>
                </a:solidFill>
                <a:effectLst/>
                <a:uLnTx/>
                <a:uFillTx/>
                <a:latin typeface="Sakkal Majalla" panose="02000000000000000000" pitchFamily="2" charset="-78"/>
                <a:ea typeface="+mn-ea"/>
                <a:cs typeface="Sakkal Majalla" panose="02000000000000000000" pitchFamily="2" charset="-78"/>
              </a:rPr>
              <a:t>إدارة المخاطر المالية هي محاولة للسيطرة على المخاطر وحماية حقوق الملكية والأرباح والأصول لكيان تجاري في الممارسة العملية هذه الإدارة مهمة للغاية لأن هذا أحد موارد الشركة. لذلك يجب على المحاسب مراعاة المخاطر الأخرى المختلفة المتعلقة بالتمويل ،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مثل:</a:t>
            </a:r>
          </a:p>
        </p:txBody>
      </p:sp>
      <p:grpSp>
        <p:nvGrpSpPr>
          <p:cNvPr id="44" name="Group 43">
            <a:extLst>
              <a:ext uri="{FF2B5EF4-FFF2-40B4-BE49-F238E27FC236}">
                <a16:creationId xmlns:a16="http://schemas.microsoft.com/office/drawing/2014/main" id="{0B031811-C30E-4E68-A20B-EFDFD6E23209}"/>
              </a:ext>
            </a:extLst>
          </p:cNvPr>
          <p:cNvGrpSpPr/>
          <p:nvPr/>
        </p:nvGrpSpPr>
        <p:grpSpPr>
          <a:xfrm>
            <a:off x="7156987" y="4495130"/>
            <a:ext cx="2252908" cy="2380840"/>
            <a:chOff x="6127313" y="1659813"/>
            <a:chExt cx="2789744" cy="2995111"/>
          </a:xfrm>
        </p:grpSpPr>
        <p:pic>
          <p:nvPicPr>
            <p:cNvPr id="45" name="Picture 44">
              <a:extLst>
                <a:ext uri="{FF2B5EF4-FFF2-40B4-BE49-F238E27FC236}">
                  <a16:creationId xmlns:a16="http://schemas.microsoft.com/office/drawing/2014/main" id="{9D8C7F81-F85F-4058-8C24-A41A2257F0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7313" y="1659813"/>
              <a:ext cx="2789744" cy="2995111"/>
            </a:xfrm>
            <a:prstGeom prst="rect">
              <a:avLst/>
            </a:prstGeom>
          </p:spPr>
        </p:pic>
        <p:sp>
          <p:nvSpPr>
            <p:cNvPr id="46" name="Rectangle 45">
              <a:extLst>
                <a:ext uri="{FF2B5EF4-FFF2-40B4-BE49-F238E27FC236}">
                  <a16:creationId xmlns:a16="http://schemas.microsoft.com/office/drawing/2014/main" id="{DDB4D364-6DDF-4CD6-BE07-4240FC82A2B4}"/>
                </a:ext>
              </a:extLst>
            </p:cNvPr>
            <p:cNvSpPr/>
            <p:nvPr/>
          </p:nvSpPr>
          <p:spPr>
            <a:xfrm rot="3518204">
              <a:off x="6673806" y="3044925"/>
              <a:ext cx="2236579" cy="607879"/>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9E4E92"/>
                  </a:solidFill>
                  <a:effectLst/>
                  <a:uLnTx/>
                  <a:uFillTx/>
                  <a:latin typeface="Adobe Arabic" panose="02040503050201020203" pitchFamily="18" charset="-78"/>
                  <a:ea typeface="+mn-ea"/>
                  <a:cs typeface="Adobe Arabic" panose="02040503050201020203" pitchFamily="18" charset="-78"/>
                </a:rPr>
                <a:t>مخاطر السيولة</a:t>
              </a:r>
            </a:p>
          </p:txBody>
        </p:sp>
        <p:sp>
          <p:nvSpPr>
            <p:cNvPr id="47" name="Rectangle 46">
              <a:extLst>
                <a:ext uri="{FF2B5EF4-FFF2-40B4-BE49-F238E27FC236}">
                  <a16:creationId xmlns:a16="http://schemas.microsoft.com/office/drawing/2014/main" id="{28D19C19-F003-4294-95FB-699B4980CF04}"/>
                </a:ext>
              </a:extLst>
            </p:cNvPr>
            <p:cNvSpPr/>
            <p:nvPr/>
          </p:nvSpPr>
          <p:spPr>
            <a:xfrm rot="4194253">
              <a:off x="6512272" y="3576986"/>
              <a:ext cx="532939" cy="481523"/>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rPr>
                <a:t>1</a:t>
              </a:r>
            </a:p>
          </p:txBody>
        </p:sp>
      </p:grpSp>
      <p:grpSp>
        <p:nvGrpSpPr>
          <p:cNvPr id="48" name="Group 47">
            <a:extLst>
              <a:ext uri="{FF2B5EF4-FFF2-40B4-BE49-F238E27FC236}">
                <a16:creationId xmlns:a16="http://schemas.microsoft.com/office/drawing/2014/main" id="{B403A025-A57A-40C3-AE20-2E7F67008FF8}"/>
              </a:ext>
            </a:extLst>
          </p:cNvPr>
          <p:cNvGrpSpPr/>
          <p:nvPr/>
        </p:nvGrpSpPr>
        <p:grpSpPr>
          <a:xfrm>
            <a:off x="6046682" y="3483753"/>
            <a:ext cx="2437575" cy="2331146"/>
            <a:chOff x="4767521" y="256032"/>
            <a:chExt cx="3018415" cy="2932595"/>
          </a:xfrm>
        </p:grpSpPr>
        <p:pic>
          <p:nvPicPr>
            <p:cNvPr id="49" name="Picture 48">
              <a:extLst>
                <a:ext uri="{FF2B5EF4-FFF2-40B4-BE49-F238E27FC236}">
                  <a16:creationId xmlns:a16="http://schemas.microsoft.com/office/drawing/2014/main" id="{E7620215-7C3E-4480-9C3E-419460CC1E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6358" y="256032"/>
              <a:ext cx="2899578" cy="2932595"/>
            </a:xfrm>
            <a:prstGeom prst="rect">
              <a:avLst/>
            </a:prstGeom>
          </p:spPr>
        </p:pic>
        <p:sp>
          <p:nvSpPr>
            <p:cNvPr id="50" name="Rectangle 49">
              <a:extLst>
                <a:ext uri="{FF2B5EF4-FFF2-40B4-BE49-F238E27FC236}">
                  <a16:creationId xmlns:a16="http://schemas.microsoft.com/office/drawing/2014/main" id="{DACB9DC8-D9B3-495C-B5AB-4CBEE1C3CDC2}"/>
                </a:ext>
              </a:extLst>
            </p:cNvPr>
            <p:cNvSpPr/>
            <p:nvPr/>
          </p:nvSpPr>
          <p:spPr>
            <a:xfrm rot="1644787">
              <a:off x="4767521" y="1159727"/>
              <a:ext cx="2343267" cy="617560"/>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5DBD4C"/>
                  </a:solidFill>
                  <a:effectLst/>
                  <a:uLnTx/>
                  <a:uFillTx/>
                  <a:latin typeface="Adobe Arabic" panose="02040503050201020203" pitchFamily="18" charset="-78"/>
                  <a:ea typeface="+mn-ea"/>
                  <a:cs typeface="Adobe Arabic" panose="02040503050201020203" pitchFamily="18" charset="-78"/>
                </a:rPr>
                <a:t>توقف السوق</a:t>
              </a:r>
              <a:endParaRPr kumimoji="0" lang="ar-EG" sz="3200" b="1" i="0" u="none" strike="noStrike" kern="1200" cap="none" spc="0" normalizeH="0" baseline="0" noProof="0" dirty="0">
                <a:ln>
                  <a:noFill/>
                </a:ln>
                <a:solidFill>
                  <a:srgbClr val="5DBD4C"/>
                </a:solidFill>
                <a:effectLst/>
                <a:uLnTx/>
                <a:uFillTx/>
                <a:latin typeface="Adobe Arabic" panose="02040503050201020203" pitchFamily="18" charset="-78"/>
                <a:ea typeface="+mn-ea"/>
                <a:cs typeface="Adobe Arabic" panose="02040503050201020203" pitchFamily="18" charset="-78"/>
              </a:endParaRPr>
            </a:p>
          </p:txBody>
        </p:sp>
        <p:sp>
          <p:nvSpPr>
            <p:cNvPr id="51" name="Rectangle 50">
              <a:extLst>
                <a:ext uri="{FF2B5EF4-FFF2-40B4-BE49-F238E27FC236}">
                  <a16:creationId xmlns:a16="http://schemas.microsoft.com/office/drawing/2014/main" id="{6E9ABC56-8364-4B16-9A2A-6C1BA28C2E74}"/>
                </a:ext>
              </a:extLst>
            </p:cNvPr>
            <p:cNvSpPr/>
            <p:nvPr/>
          </p:nvSpPr>
          <p:spPr>
            <a:xfrm rot="736551">
              <a:off x="5465303" y="2315291"/>
              <a:ext cx="532940" cy="478713"/>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rPr>
                <a:t>2</a:t>
              </a:r>
            </a:p>
          </p:txBody>
        </p:sp>
      </p:grpSp>
      <p:grpSp>
        <p:nvGrpSpPr>
          <p:cNvPr id="52" name="Group 51">
            <a:extLst>
              <a:ext uri="{FF2B5EF4-FFF2-40B4-BE49-F238E27FC236}">
                <a16:creationId xmlns:a16="http://schemas.microsoft.com/office/drawing/2014/main" id="{120D3CD1-61C6-412A-9F61-5FD1CE8E8C03}"/>
              </a:ext>
            </a:extLst>
          </p:cNvPr>
          <p:cNvGrpSpPr/>
          <p:nvPr/>
        </p:nvGrpSpPr>
        <p:grpSpPr>
          <a:xfrm>
            <a:off x="3548990" y="3456431"/>
            <a:ext cx="2590219" cy="2339843"/>
            <a:chOff x="1853162" y="256032"/>
            <a:chExt cx="2954493" cy="2881445"/>
          </a:xfrm>
        </p:grpSpPr>
        <p:pic>
          <p:nvPicPr>
            <p:cNvPr id="53" name="Picture 52">
              <a:extLst>
                <a:ext uri="{FF2B5EF4-FFF2-40B4-BE49-F238E27FC236}">
                  <a16:creationId xmlns:a16="http://schemas.microsoft.com/office/drawing/2014/main" id="{51702758-2949-40CE-8EE4-D3FE723AB2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3162" y="256032"/>
              <a:ext cx="2954493" cy="2881445"/>
            </a:xfrm>
            <a:prstGeom prst="rect">
              <a:avLst/>
            </a:prstGeom>
          </p:spPr>
        </p:pic>
        <p:sp>
          <p:nvSpPr>
            <p:cNvPr id="54" name="Rectangle 53">
              <a:extLst>
                <a:ext uri="{FF2B5EF4-FFF2-40B4-BE49-F238E27FC236}">
                  <a16:creationId xmlns:a16="http://schemas.microsoft.com/office/drawing/2014/main" id="{BE341078-71A6-4F91-A845-B06111F90610}"/>
                </a:ext>
              </a:extLst>
            </p:cNvPr>
            <p:cNvSpPr/>
            <p:nvPr/>
          </p:nvSpPr>
          <p:spPr>
            <a:xfrm rot="20055047">
              <a:off x="2522387" y="1262331"/>
              <a:ext cx="1984486" cy="604533"/>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91564"/>
                  </a:solidFill>
                  <a:effectLst/>
                  <a:uLnTx/>
                  <a:uFillTx/>
                  <a:latin typeface="Adobe Arabic" panose="02040503050201020203" pitchFamily="18" charset="-78"/>
                  <a:ea typeface="+mn-ea"/>
                  <a:cs typeface="Adobe Arabic" panose="02040503050201020203" pitchFamily="18" charset="-78"/>
                </a:rPr>
                <a:t>مخاطر الائتمان</a:t>
              </a:r>
            </a:p>
          </p:txBody>
        </p:sp>
        <p:sp>
          <p:nvSpPr>
            <p:cNvPr id="55" name="Rectangle 54">
              <a:extLst>
                <a:ext uri="{FF2B5EF4-FFF2-40B4-BE49-F238E27FC236}">
                  <a16:creationId xmlns:a16="http://schemas.microsoft.com/office/drawing/2014/main" id="{AAF9269A-64EE-48B1-831C-CDD683414833}"/>
                </a:ext>
              </a:extLst>
            </p:cNvPr>
            <p:cNvSpPr/>
            <p:nvPr/>
          </p:nvSpPr>
          <p:spPr>
            <a:xfrm rot="20862004">
              <a:off x="3742958" y="2286083"/>
              <a:ext cx="532938" cy="468528"/>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rPr>
                <a:t>3</a:t>
              </a:r>
            </a:p>
          </p:txBody>
        </p:sp>
      </p:grpSp>
      <p:grpSp>
        <p:nvGrpSpPr>
          <p:cNvPr id="56" name="Group 55">
            <a:extLst>
              <a:ext uri="{FF2B5EF4-FFF2-40B4-BE49-F238E27FC236}">
                <a16:creationId xmlns:a16="http://schemas.microsoft.com/office/drawing/2014/main" id="{B5682AAE-E40A-4507-90D8-9E5F74ECC35B}"/>
              </a:ext>
            </a:extLst>
          </p:cNvPr>
          <p:cNvGrpSpPr/>
          <p:nvPr/>
        </p:nvGrpSpPr>
        <p:grpSpPr>
          <a:xfrm>
            <a:off x="2443610" y="4442683"/>
            <a:ext cx="2524316" cy="2426017"/>
            <a:chOff x="491239" y="1456403"/>
            <a:chExt cx="2839169" cy="3051945"/>
          </a:xfrm>
        </p:grpSpPr>
        <p:pic>
          <p:nvPicPr>
            <p:cNvPr id="57" name="Picture 56">
              <a:extLst>
                <a:ext uri="{FF2B5EF4-FFF2-40B4-BE49-F238E27FC236}">
                  <a16:creationId xmlns:a16="http://schemas.microsoft.com/office/drawing/2014/main" id="{58C7117E-0EFC-402E-8B0A-A49DC46B53E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239" y="1456403"/>
              <a:ext cx="2839169" cy="3051945"/>
            </a:xfrm>
            <a:prstGeom prst="rect">
              <a:avLst/>
            </a:prstGeom>
          </p:spPr>
        </p:pic>
        <p:sp>
          <p:nvSpPr>
            <p:cNvPr id="58" name="Rectangle 57">
              <a:extLst>
                <a:ext uri="{FF2B5EF4-FFF2-40B4-BE49-F238E27FC236}">
                  <a16:creationId xmlns:a16="http://schemas.microsoft.com/office/drawing/2014/main" id="{8445EBC7-2862-4073-858E-20F23E8CCA63}"/>
                </a:ext>
              </a:extLst>
            </p:cNvPr>
            <p:cNvSpPr/>
            <p:nvPr/>
          </p:nvSpPr>
          <p:spPr>
            <a:xfrm rot="17646404">
              <a:off x="477873" y="2935367"/>
              <a:ext cx="2513236" cy="552133"/>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5F2E6F"/>
                  </a:solidFill>
                  <a:effectLst/>
                  <a:uLnTx/>
                  <a:uFillTx/>
                  <a:latin typeface="Adobe Arabic" panose="02040503050201020203" pitchFamily="18" charset="-78"/>
                  <a:ea typeface="+mn-ea"/>
                  <a:cs typeface="Adobe Arabic" panose="02040503050201020203" pitchFamily="18" charset="-78"/>
                </a:rPr>
                <a:t>المخاطر التنظيمية</a:t>
              </a:r>
              <a:endParaRPr kumimoji="0" lang="ar-EG" sz="2400" b="1" i="0" u="none" strike="noStrike" kern="1200" cap="none" spc="0" normalizeH="0" baseline="0" noProof="0" dirty="0">
                <a:ln>
                  <a:noFill/>
                </a:ln>
                <a:solidFill>
                  <a:srgbClr val="5F2E6F"/>
                </a:solidFill>
                <a:effectLst/>
                <a:uLnTx/>
                <a:uFillTx/>
                <a:latin typeface="Adobe Arabic" panose="02040503050201020203" pitchFamily="18" charset="-78"/>
                <a:ea typeface="+mn-ea"/>
                <a:cs typeface="Adobe Arabic" panose="02040503050201020203" pitchFamily="18" charset="-78"/>
              </a:endParaRPr>
            </a:p>
          </p:txBody>
        </p:sp>
        <p:sp>
          <p:nvSpPr>
            <p:cNvPr id="59" name="Rectangle 58">
              <a:extLst>
                <a:ext uri="{FF2B5EF4-FFF2-40B4-BE49-F238E27FC236}">
                  <a16:creationId xmlns:a16="http://schemas.microsoft.com/office/drawing/2014/main" id="{791744DF-A42F-45B7-AD63-973BF704B62D}"/>
                </a:ext>
              </a:extLst>
            </p:cNvPr>
            <p:cNvSpPr/>
            <p:nvPr/>
          </p:nvSpPr>
          <p:spPr>
            <a:xfrm rot="17738496">
              <a:off x="2456946" y="3446502"/>
              <a:ext cx="532939" cy="437365"/>
            </a:xfrm>
            <a:prstGeom prst="rect">
              <a:avLst/>
            </a:prstGeom>
          </p:spPr>
          <p:txBody>
            <a:bodyPr wrap="square">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ar-EG" sz="2400" b="0" i="0" u="none" strike="noStrike" kern="1200" cap="none" spc="0" normalizeH="0" baseline="0" noProof="0" dirty="0">
                  <a:ln>
                    <a:noFill/>
                  </a:ln>
                  <a:solidFill>
                    <a:prstClr val="black"/>
                  </a:solidFill>
                  <a:effectLst/>
                  <a:uLnTx/>
                  <a:uFillTx/>
                  <a:latin typeface="Adobe Arabic" panose="02040503050201020203" pitchFamily="18" charset="-78"/>
                  <a:ea typeface="+mn-ea"/>
                  <a:cs typeface="Adobe Arabic" panose="02040503050201020203" pitchFamily="18" charset="-78"/>
                </a:rPr>
                <a:t>4</a:t>
              </a:r>
            </a:p>
          </p:txBody>
        </p:sp>
      </p:grpSp>
      <p:pic>
        <p:nvPicPr>
          <p:cNvPr id="60" name="Picture 59">
            <a:extLst>
              <a:ext uri="{FF2B5EF4-FFF2-40B4-BE49-F238E27FC236}">
                <a16:creationId xmlns:a16="http://schemas.microsoft.com/office/drawing/2014/main" id="{D92BFC82-2F8B-438A-B7D4-13C82758BE51}"/>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0000" b="90000" l="10000" r="90000"/>
                    </a14:imgEffect>
                  </a14:imgLayer>
                </a14:imgProps>
              </a:ext>
            </a:extLst>
          </a:blip>
          <a:srcRect l="30780" t="17389" r="31348" b="19478"/>
          <a:stretch/>
        </p:blipFill>
        <p:spPr>
          <a:xfrm>
            <a:off x="4904716" y="5536923"/>
            <a:ext cx="2116922" cy="1617423"/>
          </a:xfrm>
          <a:prstGeom prst="rect">
            <a:avLst/>
          </a:prstGeom>
        </p:spPr>
      </p:pic>
    </p:spTree>
    <p:extLst>
      <p:ext uri="{BB962C8B-B14F-4D97-AF65-F5344CB8AC3E}">
        <p14:creationId xmlns:p14="http://schemas.microsoft.com/office/powerpoint/2010/main" val="18852978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900" decel="100000" fill="hold"/>
                                        <p:tgtEl>
                                          <p:spTgt spid="4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900" decel="100000" fill="hold"/>
                                        <p:tgtEl>
                                          <p:spTgt spid="4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900" decel="100000" fill="hold"/>
                                        <p:tgtEl>
                                          <p:spTgt spid="5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7" presetClass="entr" presetSubtype="0" fill="hold"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1000"/>
                                        <p:tgtEl>
                                          <p:spTgt spid="56"/>
                                        </p:tgtEl>
                                      </p:cBhvr>
                                    </p:animEffect>
                                    <p:anim calcmode="lin" valueType="num">
                                      <p:cBhvr>
                                        <p:cTn id="44" dur="1000" fill="hold"/>
                                        <p:tgtEl>
                                          <p:spTgt spid="56"/>
                                        </p:tgtEl>
                                        <p:attrNameLst>
                                          <p:attrName>ppt_x</p:attrName>
                                        </p:attrNameLst>
                                      </p:cBhvr>
                                      <p:tavLst>
                                        <p:tav tm="0">
                                          <p:val>
                                            <p:strVal val="#ppt_x"/>
                                          </p:val>
                                        </p:tav>
                                        <p:tav tm="100000">
                                          <p:val>
                                            <p:strVal val="#ppt_x"/>
                                          </p:val>
                                        </p:tav>
                                      </p:tavLst>
                                    </p:anim>
                                    <p:anim calcmode="lin" valueType="num">
                                      <p:cBhvr>
                                        <p:cTn id="45" dur="900" decel="100000" fill="hold"/>
                                        <p:tgtEl>
                                          <p:spTgt spid="5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47" presetID="14" presetClass="entr" presetSubtype="10" fill="hold"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randombar(horizontal)">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أنواع وتقسيمات 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53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7" name="Group 6">
            <a:extLst>
              <a:ext uri="{FF2B5EF4-FFF2-40B4-BE49-F238E27FC236}">
                <a16:creationId xmlns:a16="http://schemas.microsoft.com/office/drawing/2014/main" id="{92B92E7B-F5E1-4BF9-A5E1-70AD7244B196}"/>
              </a:ext>
            </a:extLst>
          </p:cNvPr>
          <p:cNvGrpSpPr/>
          <p:nvPr/>
        </p:nvGrpSpPr>
        <p:grpSpPr>
          <a:xfrm>
            <a:off x="7604021" y="1321560"/>
            <a:ext cx="4451567" cy="1026292"/>
            <a:chOff x="8639882" y="1204857"/>
            <a:chExt cx="3563074" cy="806823"/>
          </a:xfrm>
        </p:grpSpPr>
        <p:pic>
          <p:nvPicPr>
            <p:cNvPr id="8" name="Picture 7">
              <a:extLst>
                <a:ext uri="{FF2B5EF4-FFF2-40B4-BE49-F238E27FC236}">
                  <a16:creationId xmlns:a16="http://schemas.microsoft.com/office/drawing/2014/main" id="{61577838-BF68-4487-9FA7-B5629D9916AB}"/>
                </a:ext>
              </a:extLst>
            </p:cNvPr>
            <p:cNvPicPr>
              <a:picLocks noChangeAspect="1"/>
            </p:cNvPicPr>
            <p:nvPr/>
          </p:nvPicPr>
          <p:blipFill rotWithShape="1">
            <a:blip r:embed="rId3">
              <a:clrChange>
                <a:clrFrom>
                  <a:srgbClr val="FFFFFF"/>
                </a:clrFrom>
                <a:clrTo>
                  <a:srgbClr val="FFFFFF">
                    <a:alpha val="0"/>
                  </a:srgbClr>
                </a:clrTo>
              </a:clrChange>
            </a:blip>
            <a:srcRect l="11798" t="2537" r="17718" b="14767"/>
            <a:stretch/>
          </p:blipFill>
          <p:spPr>
            <a:xfrm>
              <a:off x="10947070" y="1204857"/>
              <a:ext cx="898164" cy="806823"/>
            </a:xfrm>
            <a:prstGeom prst="rect">
              <a:avLst/>
            </a:prstGeom>
          </p:spPr>
        </p:pic>
        <p:sp>
          <p:nvSpPr>
            <p:cNvPr id="11" name="Rectangle 10">
              <a:extLst>
                <a:ext uri="{FF2B5EF4-FFF2-40B4-BE49-F238E27FC236}">
                  <a16:creationId xmlns:a16="http://schemas.microsoft.com/office/drawing/2014/main" id="{156893D4-CE34-48E8-9C7D-8891030622FE}"/>
                </a:ext>
              </a:extLst>
            </p:cNvPr>
            <p:cNvSpPr/>
            <p:nvPr/>
          </p:nvSpPr>
          <p:spPr>
            <a:xfrm>
              <a:off x="8639882" y="1503836"/>
              <a:ext cx="2282817" cy="459723"/>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rPr>
                <a:t>إدارة المخاطر الاستراتيجية</a:t>
              </a:r>
            </a:p>
          </p:txBody>
        </p:sp>
        <p:sp>
          <p:nvSpPr>
            <p:cNvPr id="12" name="Rectangle 11">
              <a:extLst>
                <a:ext uri="{FF2B5EF4-FFF2-40B4-BE49-F238E27FC236}">
                  <a16:creationId xmlns:a16="http://schemas.microsoft.com/office/drawing/2014/main" id="{A342D295-4D72-456B-BB21-3B25F0C8993D}"/>
                </a:ext>
              </a:extLst>
            </p:cNvPr>
            <p:cNvSpPr/>
            <p:nvPr/>
          </p:nvSpPr>
          <p:spPr>
            <a:xfrm>
              <a:off x="11717703" y="1204857"/>
              <a:ext cx="485253" cy="411331"/>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rPr>
                <a:t>رابعاً</a:t>
              </a:r>
            </a:p>
          </p:txBody>
        </p:sp>
      </p:grpSp>
      <p:sp>
        <p:nvSpPr>
          <p:cNvPr id="10" name="Rectangle 9">
            <a:extLst>
              <a:ext uri="{FF2B5EF4-FFF2-40B4-BE49-F238E27FC236}">
                <a16:creationId xmlns:a16="http://schemas.microsoft.com/office/drawing/2014/main" id="{C766450E-3299-4C5A-9997-20496A29BA98}"/>
              </a:ext>
            </a:extLst>
          </p:cNvPr>
          <p:cNvSpPr/>
          <p:nvPr/>
        </p:nvSpPr>
        <p:spPr>
          <a:xfrm>
            <a:off x="42397" y="2613289"/>
            <a:ext cx="12013191" cy="1708160"/>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هذه الإدارة مرتبطة بصنع القرار المخاطر التي تنشأ عادة هي ظروف غير متوقعة تقلل من قدرة الشركات على تنفيذ الاستراتيجيات المخططة في هذه الحالة ، هناك عدة عوامل مثل مخاطر التشغيل أو مخاطر انخفاض قيمة الأصول أو المخاطر التنافسية أو حتى مخاطر الفرنسيس (إن وجدت).</a:t>
            </a:r>
          </a:p>
        </p:txBody>
      </p:sp>
      <p:pic>
        <p:nvPicPr>
          <p:cNvPr id="30" name="Picture 29">
            <a:extLst>
              <a:ext uri="{FF2B5EF4-FFF2-40B4-BE49-F238E27FC236}">
                <a16:creationId xmlns:a16="http://schemas.microsoft.com/office/drawing/2014/main" id="{CC759D6E-48AB-490C-8DCC-129574044C30}"/>
              </a:ext>
            </a:extLst>
          </p:cNvPr>
          <p:cNvPicPr/>
          <p:nvPr/>
        </p:nvPicPr>
        <p:blipFill>
          <a:blip r:embed="rId4">
            <a:extLst>
              <a:ext uri="{28A0092B-C50C-407E-A947-70E740481C1C}">
                <a14:useLocalDpi xmlns:a14="http://schemas.microsoft.com/office/drawing/2010/main" val="0"/>
              </a:ext>
            </a:extLst>
          </a:blip>
          <a:stretch>
            <a:fillRect/>
          </a:stretch>
        </p:blipFill>
        <p:spPr>
          <a:xfrm>
            <a:off x="2868160" y="4294589"/>
            <a:ext cx="6455679" cy="2563411"/>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spTree>
    <p:extLst>
      <p:ext uri="{BB962C8B-B14F-4D97-AF65-F5344CB8AC3E}">
        <p14:creationId xmlns:p14="http://schemas.microsoft.com/office/powerpoint/2010/main" val="40115078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par>
                                <p:cTn id="15" presetID="6"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circle(in)">
                                      <p:cBhvr>
                                        <p:cTn id="17"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التدقيق المبني على أساس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B3C182BF-BDFF-455D-A0E4-490A8C6659A5}"/>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794227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55</a:t>
            </a:fld>
            <a:endParaRPr kumimoji="0" lang="ar-EG" sz="3200" b="1" i="0" u="none" strike="noStrike" kern="1200" cap="none" spc="0" normalizeH="0" baseline="0" noProof="0" dirty="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75822" y="139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التدقيق المبني على أساس المخاطر</a:t>
            </a:r>
          </a:p>
        </p:txBody>
      </p:sp>
      <p:grpSp>
        <p:nvGrpSpPr>
          <p:cNvPr id="8" name="Group 7"/>
          <p:cNvGrpSpPr/>
          <p:nvPr/>
        </p:nvGrpSpPr>
        <p:grpSpPr>
          <a:xfrm>
            <a:off x="351692" y="1397277"/>
            <a:ext cx="11421208" cy="1015663"/>
            <a:chOff x="261839" y="1312871"/>
            <a:chExt cx="11421208" cy="1015663"/>
          </a:xfrm>
        </p:grpSpPr>
        <p:pic>
          <p:nvPicPr>
            <p:cNvPr id="9" name="Picture 8"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0" name="Rectangle 9"/>
            <p:cNvSpPr/>
            <p:nvPr/>
          </p:nvSpPr>
          <p:spPr>
            <a:xfrm>
              <a:off x="261839" y="1312871"/>
              <a:ext cx="1052046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يأتي مفهوم التخطيط القائم على المخاطر من المعايير الدولية للممارسة المهنية للتدقيق الداخلي الصادرة عن جمعية المدققين الداخليين</a:t>
              </a:r>
            </a:p>
          </p:txBody>
        </p:sp>
      </p:grpSp>
      <p:grpSp>
        <p:nvGrpSpPr>
          <p:cNvPr id="11" name="Group 10"/>
          <p:cNvGrpSpPr/>
          <p:nvPr/>
        </p:nvGrpSpPr>
        <p:grpSpPr>
          <a:xfrm>
            <a:off x="385396" y="2532141"/>
            <a:ext cx="11421208" cy="1015663"/>
            <a:chOff x="261839" y="1312871"/>
            <a:chExt cx="11421208" cy="1015663"/>
          </a:xfrm>
        </p:grpSpPr>
        <p:pic>
          <p:nvPicPr>
            <p:cNvPr id="12" name="Picture 11"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3" name="Rectangle 12"/>
            <p:cNvSpPr/>
            <p:nvPr/>
          </p:nvSpPr>
          <p:spPr>
            <a:xfrm>
              <a:off x="261839" y="1312871"/>
              <a:ext cx="1052046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إذ تتطلب المعايير من الرئيس التنفيذي للتدقيق “وضع خطة قائمة على المخاطر لتحديد أولويات نشاط التدقيق الداخلي بما يتفق مع أهداف المؤسسة</a:t>
              </a:r>
            </a:p>
          </p:txBody>
        </p:sp>
      </p:grpSp>
      <p:grpSp>
        <p:nvGrpSpPr>
          <p:cNvPr id="14" name="Group 13"/>
          <p:cNvGrpSpPr/>
          <p:nvPr/>
        </p:nvGrpSpPr>
        <p:grpSpPr>
          <a:xfrm>
            <a:off x="419099" y="3771650"/>
            <a:ext cx="11421208" cy="1477328"/>
            <a:chOff x="261839" y="1312871"/>
            <a:chExt cx="11421208" cy="1477328"/>
          </a:xfrm>
        </p:grpSpPr>
        <p:pic>
          <p:nvPicPr>
            <p:cNvPr id="15" name="Picture 14"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16" name="Rectangle 15"/>
            <p:cNvSpPr/>
            <p:nvPr/>
          </p:nvSpPr>
          <p:spPr>
            <a:xfrm>
              <a:off x="261839" y="1312871"/>
              <a:ext cx="1052046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تم تضمين هذا المفهوم في الفكر القيادي المتعلق بالحكومة. ينص مبدأ ٧٫٢ من تقرير كنج المعني بحوكمة الشركات لجنوب أفريقيا على أنه “يجب على التدقيق الداخلي اتباع نهج قائم على المخاطر في التخطيط بدلاً من نهج الامتثال الذي يقتصر على تقييم التقيد بالإجراءات”.</a:t>
              </a:r>
            </a:p>
          </p:txBody>
        </p:sp>
      </p:grpSp>
      <p:grpSp>
        <p:nvGrpSpPr>
          <p:cNvPr id="20" name="Group 19"/>
          <p:cNvGrpSpPr/>
          <p:nvPr/>
        </p:nvGrpSpPr>
        <p:grpSpPr>
          <a:xfrm>
            <a:off x="351692" y="5234510"/>
            <a:ext cx="11421208" cy="1015663"/>
            <a:chOff x="261839" y="1312871"/>
            <a:chExt cx="11421208" cy="1015663"/>
          </a:xfrm>
        </p:grpSpPr>
        <p:pic>
          <p:nvPicPr>
            <p:cNvPr id="21" name="Picture 20" descr="https://sst5.com/images/risk.jpg17513605513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82300" y="1564957"/>
              <a:ext cx="900747" cy="663893"/>
            </a:xfrm>
            <a:prstGeom prst="rect">
              <a:avLst/>
            </a:prstGeom>
            <a:noFill/>
            <a:ln>
              <a:noFill/>
            </a:ln>
          </p:spPr>
        </p:pic>
        <p:sp>
          <p:nvSpPr>
            <p:cNvPr id="22" name="Rectangle 21"/>
            <p:cNvSpPr/>
            <p:nvPr/>
          </p:nvSpPr>
          <p:spPr>
            <a:xfrm>
              <a:off x="261839" y="1312871"/>
              <a:ext cx="1052046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بينما تدعو معايير جمعية المدققين الداخليين وغيرها من التوجيهات الصادرة عن قادة فكر التدقيق الداخلي والشركات الاستشارية إلى اتباع نهج “قائم على المخاطر” للتدقيق الداخلي</a:t>
              </a:r>
            </a:p>
          </p:txBody>
        </p:sp>
      </p:grpSp>
      <p:grpSp>
        <p:nvGrpSpPr>
          <p:cNvPr id="19" name="Group 18">
            <a:extLst>
              <a:ext uri="{FF2B5EF4-FFF2-40B4-BE49-F238E27FC236}">
                <a16:creationId xmlns:a16="http://schemas.microsoft.com/office/drawing/2014/main" id="{1534B0F5-759F-422F-8743-A1CF7D74E2F3}"/>
              </a:ext>
            </a:extLst>
          </p:cNvPr>
          <p:cNvGrpSpPr/>
          <p:nvPr/>
        </p:nvGrpSpPr>
        <p:grpSpPr>
          <a:xfrm>
            <a:off x="361811" y="248267"/>
            <a:ext cx="5504417" cy="887864"/>
            <a:chOff x="-1400915" y="0"/>
            <a:chExt cx="5079087" cy="553639"/>
          </a:xfrm>
        </p:grpSpPr>
        <p:pic>
          <p:nvPicPr>
            <p:cNvPr id="23" name="Picture 22">
              <a:extLst>
                <a:ext uri="{FF2B5EF4-FFF2-40B4-BE49-F238E27FC236}">
                  <a16:creationId xmlns:a16="http://schemas.microsoft.com/office/drawing/2014/main" id="{C1177993-C607-4F7D-B593-CE6FDB942B66}"/>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406392" y="0"/>
              <a:ext cx="271780" cy="542290"/>
            </a:xfrm>
            <a:prstGeom prst="rect">
              <a:avLst/>
            </a:prstGeom>
          </p:spPr>
        </p:pic>
        <p:sp>
          <p:nvSpPr>
            <p:cNvPr id="24" name="Rectangle 23">
              <a:extLst>
                <a:ext uri="{FF2B5EF4-FFF2-40B4-BE49-F238E27FC236}">
                  <a16:creationId xmlns:a16="http://schemas.microsoft.com/office/drawing/2014/main" id="{08BEFD55-CCDD-41CB-B90B-79A393D4D9E1}"/>
                </a:ext>
              </a:extLst>
            </p:cNvPr>
            <p:cNvSpPr/>
            <p:nvPr/>
          </p:nvSpPr>
          <p:spPr>
            <a:xfrm>
              <a:off x="-1400915" y="190083"/>
              <a:ext cx="4844433" cy="363556"/>
            </a:xfrm>
            <a:prstGeom prst="rect">
              <a:avLst/>
            </a:prstGeom>
          </p:spPr>
          <p:txBody>
            <a:bodyPr wrap="square">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ماذا تعني عبارة “القائم على المخاطر”؟</a:t>
              </a:r>
            </a:p>
          </p:txBody>
        </p:sp>
      </p:grpSp>
    </p:spTree>
    <p:extLst>
      <p:ext uri="{BB962C8B-B14F-4D97-AF65-F5344CB8AC3E}">
        <p14:creationId xmlns:p14="http://schemas.microsoft.com/office/powerpoint/2010/main" val="23866726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56</a:t>
            </a:fld>
            <a:endParaRPr kumimoji="0" lang="ar-EG" sz="3200" b="1" i="0" u="none" strike="noStrike" kern="1200" cap="none" spc="0" normalizeH="0" baseline="0" noProof="0" dirty="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75822" y="139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التدقيق المبني على أساس المخاطر</a:t>
            </a:r>
          </a:p>
        </p:txBody>
      </p:sp>
      <p:grpSp>
        <p:nvGrpSpPr>
          <p:cNvPr id="5" name="Group 4"/>
          <p:cNvGrpSpPr/>
          <p:nvPr/>
        </p:nvGrpSpPr>
        <p:grpSpPr>
          <a:xfrm>
            <a:off x="5500468" y="1257033"/>
            <a:ext cx="6611889" cy="1151773"/>
            <a:chOff x="5482391" y="2061144"/>
            <a:chExt cx="6611889" cy="1151773"/>
          </a:xfrm>
        </p:grpSpPr>
        <p:pic>
          <p:nvPicPr>
            <p:cNvPr id="6" name="Picture 5" descr="C:\Users\Google\Pictures\تخطيط\Job-1-photo-Senior-manager-regionals.jpg"/>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07059" y="2061144"/>
              <a:ext cx="1287221" cy="1151773"/>
            </a:xfrm>
            <a:prstGeom prst="rect">
              <a:avLst/>
            </a:prstGeom>
            <a:noFill/>
            <a:ln>
              <a:noFill/>
            </a:ln>
          </p:spPr>
        </p:pic>
        <p:sp>
          <p:nvSpPr>
            <p:cNvPr id="7" name="Rectangle 6"/>
            <p:cNvSpPr/>
            <p:nvPr/>
          </p:nvSpPr>
          <p:spPr>
            <a:xfrm>
              <a:off x="5482391" y="2375420"/>
              <a:ext cx="5603704"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التخطيط التقليدي للتدقيق القائم على المخاطر</a:t>
              </a:r>
            </a:p>
          </p:txBody>
        </p:sp>
      </p:grpSp>
      <p:sp>
        <p:nvSpPr>
          <p:cNvPr id="8" name="Rectangle 7"/>
          <p:cNvSpPr/>
          <p:nvPr/>
        </p:nvSpPr>
        <p:spPr>
          <a:xfrm>
            <a:off x="583710" y="2277724"/>
            <a:ext cx="10520462"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يدور هذا النهج في مجمله حول بناء عالم التدقيق وتصنيفه حسب المخاطر. حيث تتمثل الخطوة الأولى في تحديد جميع المجالات المحتملة للتدقيق، بما في ذلك العمليات والمواقع ومراكز البيانات وما إلى ذلك. وكثيراً ما تردد هذا السؤال بين المدققين وهو “ما مدى كبر حجم عالم التدقيق الخاص بك”؟ وهنا لا بد من الأخذ بالاعتبار عوامل مختلفة </a:t>
            </a:r>
          </a:p>
        </p:txBody>
      </p:sp>
      <p:grpSp>
        <p:nvGrpSpPr>
          <p:cNvPr id="9" name="Group 8"/>
          <p:cNvGrpSpPr/>
          <p:nvPr/>
        </p:nvGrpSpPr>
        <p:grpSpPr>
          <a:xfrm>
            <a:off x="5500468" y="3941362"/>
            <a:ext cx="6611889" cy="1151773"/>
            <a:chOff x="5482391" y="2061144"/>
            <a:chExt cx="6611889" cy="1151773"/>
          </a:xfrm>
        </p:grpSpPr>
        <p:pic>
          <p:nvPicPr>
            <p:cNvPr id="10" name="Picture 9" descr="C:\Users\Google\Pictures\تخطيط\Job-1-photo-Senior-manager-regionals.jpg"/>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07059" y="2061144"/>
              <a:ext cx="1287221" cy="1151773"/>
            </a:xfrm>
            <a:prstGeom prst="rect">
              <a:avLst/>
            </a:prstGeom>
            <a:noFill/>
            <a:ln>
              <a:noFill/>
            </a:ln>
          </p:spPr>
        </p:pic>
        <p:sp>
          <p:nvSpPr>
            <p:cNvPr id="11" name="Rectangle 10"/>
            <p:cNvSpPr/>
            <p:nvPr/>
          </p:nvSpPr>
          <p:spPr>
            <a:xfrm>
              <a:off x="5482391" y="2375420"/>
              <a:ext cx="5603704" cy="523220"/>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التخطيط الحديث للتدقيق القائم على المخاطر</a:t>
              </a:r>
            </a:p>
          </p:txBody>
        </p:sp>
      </p:grpSp>
      <p:sp>
        <p:nvSpPr>
          <p:cNvPr id="12" name="Rectangle 11"/>
          <p:cNvSpPr/>
          <p:nvPr/>
        </p:nvSpPr>
        <p:spPr>
          <a:xfrm>
            <a:off x="583710" y="5093135"/>
            <a:ext cx="1052046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النهج الذي أتبعه اليوم – وتعريفي للتدقيق الحديث القائم على المخاطر-مختلف. بدلاً من البدء بتقييم المخاطر لعالم التدقيق، أبدأ بفهم المخاطر للمؤسسة ككل</a:t>
            </a:r>
          </a:p>
        </p:txBody>
      </p:sp>
    </p:spTree>
    <p:extLst>
      <p:ext uri="{BB962C8B-B14F-4D97-AF65-F5344CB8AC3E}">
        <p14:creationId xmlns:p14="http://schemas.microsoft.com/office/powerpoint/2010/main" val="20421920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3200" b="1" i="0" u="none" strike="noStrike" kern="1200" cap="none" spc="0" normalizeH="0" baseline="0" noProof="0" smtClean="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57</a:t>
            </a:fld>
            <a:endParaRPr kumimoji="0" lang="ar-EG" sz="3200" b="1" i="0" u="none" strike="noStrike" kern="1200" cap="none" spc="0" normalizeH="0" baseline="0" noProof="0" dirty="0">
              <a:ln>
                <a:solidFill>
                  <a:prstClr val="white"/>
                </a:solid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4" name="Rectangle 3"/>
          <p:cNvSpPr/>
          <p:nvPr/>
        </p:nvSpPr>
        <p:spPr>
          <a:xfrm>
            <a:off x="7475822" y="13930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التدقيق المبني على أساس المخاطر</a:t>
            </a:r>
          </a:p>
        </p:txBody>
      </p:sp>
      <p:grpSp>
        <p:nvGrpSpPr>
          <p:cNvPr id="13" name="Group 12">
            <a:extLst>
              <a:ext uri="{FF2B5EF4-FFF2-40B4-BE49-F238E27FC236}">
                <a16:creationId xmlns:a16="http://schemas.microsoft.com/office/drawing/2014/main" id="{36C5CF34-B475-425D-A8AC-F3BB1218D5F3}"/>
              </a:ext>
            </a:extLst>
          </p:cNvPr>
          <p:cNvGrpSpPr/>
          <p:nvPr/>
        </p:nvGrpSpPr>
        <p:grpSpPr>
          <a:xfrm>
            <a:off x="8088923" y="1557272"/>
            <a:ext cx="4103077" cy="3296082"/>
            <a:chOff x="3853900" y="151535"/>
            <a:chExt cx="5179715" cy="4508147"/>
          </a:xfrm>
        </p:grpSpPr>
        <p:pic>
          <p:nvPicPr>
            <p:cNvPr id="14" name="Picture 13">
              <a:extLst>
                <a:ext uri="{FF2B5EF4-FFF2-40B4-BE49-F238E27FC236}">
                  <a16:creationId xmlns:a16="http://schemas.microsoft.com/office/drawing/2014/main" id="{0C571DF0-5D65-41F9-A7B1-15670FFCFB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853900" y="151535"/>
              <a:ext cx="5179715" cy="4508147"/>
            </a:xfrm>
            <a:prstGeom prst="rect">
              <a:avLst/>
            </a:prstGeom>
          </p:spPr>
        </p:pic>
        <p:sp>
          <p:nvSpPr>
            <p:cNvPr id="15" name="Rectangle 14">
              <a:extLst>
                <a:ext uri="{FF2B5EF4-FFF2-40B4-BE49-F238E27FC236}">
                  <a16:creationId xmlns:a16="http://schemas.microsoft.com/office/drawing/2014/main" id="{A0B30D8A-4111-486D-98E4-C0792FA56530}"/>
                </a:ext>
              </a:extLst>
            </p:cNvPr>
            <p:cNvSpPr/>
            <p:nvPr/>
          </p:nvSpPr>
          <p:spPr>
            <a:xfrm>
              <a:off x="3853900" y="452598"/>
              <a:ext cx="2527920" cy="1687773"/>
            </a:xfrm>
            <a:prstGeom prst="rect">
              <a:avLst/>
            </a:prstGeom>
          </p:spPr>
          <p:txBody>
            <a:bodyPr wrap="none">
              <a:prstTxWarp prst="textPlain">
                <a:avLst/>
              </a:prstTxWarp>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w="9525">
                    <a:noFill/>
                    <a:prstDash val="solid"/>
                  </a:ln>
                  <a:solidFill>
                    <a:prstClr val="black"/>
                  </a:solidFill>
                  <a:effectLst/>
                  <a:uLnTx/>
                  <a:uFillTx/>
                  <a:latin typeface="Sakkal Majalla" panose="02000000000000000000" pitchFamily="2" charset="-78"/>
                  <a:ea typeface="+mn-ea"/>
                  <a:cs typeface="Sakkal Majalla" panose="02000000000000000000" pitchFamily="2" charset="-78"/>
                </a:rPr>
                <a:t>مفهوم “عالم التدقيق”</a:t>
              </a:r>
              <a:br>
                <a:rPr kumimoji="0" lang="ar-EG" sz="3600" b="1" i="0" u="none" strike="noStrike" kern="1200" cap="none" spc="0" normalizeH="0" baseline="0" noProof="0" dirty="0">
                  <a:ln w="9525">
                    <a:noFill/>
                    <a:prstDash val="solid"/>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3600" b="1" i="0" u="none" strike="noStrike" kern="1200" cap="none" spc="0" normalizeH="0" baseline="0" noProof="0" dirty="0">
                  <a:ln w="9525">
                    <a:noFill/>
                    <a:prstDash val="solid"/>
                  </a:ln>
                  <a:solidFill>
                    <a:prstClr val="black"/>
                  </a:solidFill>
                  <a:effectLst/>
                  <a:uLnTx/>
                  <a:uFillTx/>
                  <a:latin typeface="Sakkal Majalla" panose="02000000000000000000" pitchFamily="2" charset="-78"/>
                  <a:ea typeface="+mn-ea"/>
                  <a:cs typeface="Sakkal Majalla" panose="02000000000000000000" pitchFamily="2" charset="-78"/>
                </a:rPr>
                <a:t> عفا عليه الزمن</a:t>
              </a:r>
            </a:p>
          </p:txBody>
        </p:sp>
      </p:grpSp>
      <p:sp>
        <p:nvSpPr>
          <p:cNvPr id="2" name="Rectangle 1"/>
          <p:cNvSpPr/>
          <p:nvPr/>
        </p:nvSpPr>
        <p:spPr>
          <a:xfrm>
            <a:off x="419099" y="3572974"/>
            <a:ext cx="9451144"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لذلك، بدلاً من استخدام تقييم المخاطر لتحديد أي من عناصر “عالم التدقيق” سأقوم بتضمينها في خطة التدقيق، توجهت إلى نهجٍ اخر يقوم على تحديد المخاطر العليا التي تواجه تحقيق أهداف المؤسسة (عالم المخاطر) ثم تحديد المهام التي سيتم إجرائها للتأكيد على أن الضوابط كافية بخصوص تلك المخاطر وتقديم التوصيات عندما تكون الضوابط غير كافية.</a:t>
            </a:r>
            <a:endParaRPr kumimoji="0" lang="en-ZA"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1734177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
                                        <p:tgtEl>
                                          <p:spTgt spid="13"/>
                                        </p:tgtEl>
                                      </p:cBhvr>
                                    </p:animEffect>
                                    <p:anim calcmode="lin" valueType="num">
                                      <p:cBhvr>
                                        <p:cTn id="8" dur="400" fill="hold"/>
                                        <p:tgtEl>
                                          <p:spTgt spid="13"/>
                                        </p:tgtEl>
                                        <p:attrNameLst>
                                          <p:attrName>ppt_x</p:attrName>
                                        </p:attrNameLst>
                                      </p:cBhvr>
                                      <p:tavLst>
                                        <p:tav tm="0">
                                          <p:val>
                                            <p:strVal val="#ppt_x"/>
                                          </p:val>
                                        </p:tav>
                                        <p:tav tm="100000">
                                          <p:val>
                                            <p:strVal val="#ppt_x"/>
                                          </p:val>
                                        </p:tav>
                                      </p:tavLst>
                                    </p:anim>
                                    <p:anim calcmode="lin" valueType="num">
                                      <p:cBhvr>
                                        <p:cTn id="9" dur="400" fill="hold"/>
                                        <p:tgtEl>
                                          <p:spTgt spid="1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منهجية التقييم الذاتي لإدارة المخاطر</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72335DD8-BA30-447E-AFCE-C70E341FF7FD}"/>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8373672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منهجية التقييم الذاتي لإدارة المخاطر</a:t>
            </a:r>
          </a:p>
        </p:txBody>
      </p:sp>
      <p:sp>
        <p:nvSpPr>
          <p:cNvPr id="10" name="Rectangle 9"/>
          <p:cNvSpPr/>
          <p:nvPr/>
        </p:nvSpPr>
        <p:spPr>
          <a:xfrm>
            <a:off x="8134897" y="2036276"/>
            <a:ext cx="3945138" cy="281615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التقييم الذاتي لإدارة المخاطر والرقابة</a:t>
            </a:r>
            <a:b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هو منهجية وإجراءات من خلالها يتم اختبار وتقييم إدارة المخاطر ونظم الرقابة الداخلية بهدف الوصول إلى تأكيد معقول بأن أهداف المؤسسة سوف يتم تحقيقها</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8" name="Picture 7">
            <a:extLst>
              <a:ext uri="{FF2B5EF4-FFF2-40B4-BE49-F238E27FC236}">
                <a16:creationId xmlns:a16="http://schemas.microsoft.com/office/drawing/2014/main" id="{9943FCF1-CAAE-419E-92DD-ABE0FE415641}"/>
              </a:ext>
            </a:extLst>
          </p:cNvPr>
          <p:cNvPicPr/>
          <p:nvPr/>
        </p:nvPicPr>
        <p:blipFill>
          <a:blip r:embed="rId3">
            <a:extLst>
              <a:ext uri="{28A0092B-C50C-407E-A947-70E740481C1C}">
                <a14:useLocalDpi xmlns:a14="http://schemas.microsoft.com/office/drawing/2010/main" val="0"/>
              </a:ext>
            </a:extLst>
          </a:blip>
          <a:stretch>
            <a:fillRect/>
          </a:stretch>
        </p:blipFill>
        <p:spPr>
          <a:xfrm>
            <a:off x="4246846" y="1791623"/>
            <a:ext cx="4134881" cy="4468887"/>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4"/>
            <a:stretch>
              <a:fillRect/>
            </a:stretch>
          </a:blipFill>
        </p:spPr>
      </p:pic>
      <p:sp>
        <p:nvSpPr>
          <p:cNvPr id="11" name="Rectangle 10">
            <a:extLst>
              <a:ext uri="{FF2B5EF4-FFF2-40B4-BE49-F238E27FC236}">
                <a16:creationId xmlns:a16="http://schemas.microsoft.com/office/drawing/2014/main" id="{BF1C5234-066F-4F5E-B3AD-67F83C30ACEE}"/>
              </a:ext>
            </a:extLst>
          </p:cNvPr>
          <p:cNvSpPr/>
          <p:nvPr/>
        </p:nvSpPr>
        <p:spPr>
          <a:xfrm>
            <a:off x="111965" y="3429000"/>
            <a:ext cx="4134881" cy="281615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يمكن استخدام هذه المنهجية بوساطة مديري الإدارات في المؤسسات والشركات الخاصة وغيرها من أجل تقييم مدى كفاية وكفاءة إدارة المخاطر ونظم الرقابة الداخلية المعمول بها في إجراءات تسيير وإدارة الأعمال والأنشطة </a:t>
            </a:r>
          </a:p>
        </p:txBody>
      </p:sp>
    </p:spTree>
    <p:extLst>
      <p:ext uri="{BB962C8B-B14F-4D97-AF65-F5344CB8AC3E}">
        <p14:creationId xmlns:p14="http://schemas.microsoft.com/office/powerpoint/2010/main" val="40264833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7138737" y="1962253"/>
            <a:ext cx="4588042" cy="4462760"/>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02060"/>
                </a:solidFill>
                <a:effectLst/>
                <a:uLnTx/>
                <a:uFillTx/>
                <a:latin typeface="Sakkal Majalla" pitchFamily="2" charset="-78"/>
                <a:ea typeface="+mn-ea"/>
                <a:cs typeface="Sakkal Majalla" pitchFamily="2" charset="-78"/>
              </a:rPr>
              <a:t>تأهيل ورفع كفاءة شاغلي وظائف الحوكمة وإدارة المخاطر والامتثال والالتزام والتدقيق والمراجعة الداخلية بكافة أنواع المنظمات طبقاً للمعايير العالمية بما ينعكس على تحسين أداء وكفاءة تشغيل المنظمات المعنية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68377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منهجية التقييم الذاتي لإدارة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E4B91EE4-B738-412E-BAE0-6762DD59014A}"/>
              </a:ext>
            </a:extLst>
          </p:cNvPr>
          <p:cNvGrpSpPr/>
          <p:nvPr/>
        </p:nvGrpSpPr>
        <p:grpSpPr>
          <a:xfrm>
            <a:off x="241469" y="1278018"/>
            <a:ext cx="11709062" cy="1015663"/>
            <a:chOff x="241469" y="1278018"/>
            <a:chExt cx="11709062" cy="1015663"/>
          </a:xfrm>
        </p:grpSpPr>
        <p:pic>
          <p:nvPicPr>
            <p:cNvPr id="21" name="Picture 20">
              <a:extLst>
                <a:ext uri="{FF2B5EF4-FFF2-40B4-BE49-F238E27FC236}">
                  <a16:creationId xmlns:a16="http://schemas.microsoft.com/office/drawing/2014/main" id="{E39F9040-46CE-4749-9284-79C8B7B98D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818054" y="1278018"/>
              <a:ext cx="1132477" cy="905072"/>
            </a:xfrm>
            <a:prstGeom prst="rect">
              <a:avLst/>
            </a:prstGeom>
          </p:spPr>
        </p:pic>
        <p:sp>
          <p:nvSpPr>
            <p:cNvPr id="23" name="Rectangle 22">
              <a:extLst>
                <a:ext uri="{FF2B5EF4-FFF2-40B4-BE49-F238E27FC236}">
                  <a16:creationId xmlns:a16="http://schemas.microsoft.com/office/drawing/2014/main" id="{1738318A-D0F8-4FEB-91C0-CBC32937D53B}"/>
                </a:ext>
              </a:extLst>
            </p:cNvPr>
            <p:cNvSpPr/>
            <p:nvPr/>
          </p:nvSpPr>
          <p:spPr>
            <a:xfrm>
              <a:off x="241469" y="1278018"/>
              <a:ext cx="1057658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تعتبر هذه المنهجية عملية تُيسر جمع وتبادل المعلومات التي تؤدي بدورها إلى تحسين وتطوير كفاءة إدارة المخاطر ونظم الرقابة الداخلية وتساعد الإدارة التنفيذية على خلق مزيد من ثقافة تبادل الخبرات وروح الفريق الواحد في العمل</a:t>
              </a:r>
            </a:p>
          </p:txBody>
        </p:sp>
      </p:grpSp>
      <p:grpSp>
        <p:nvGrpSpPr>
          <p:cNvPr id="24" name="Group 23">
            <a:extLst>
              <a:ext uri="{FF2B5EF4-FFF2-40B4-BE49-F238E27FC236}">
                <a16:creationId xmlns:a16="http://schemas.microsoft.com/office/drawing/2014/main" id="{682BC22D-E4E1-4400-91E7-912A99C42326}"/>
              </a:ext>
            </a:extLst>
          </p:cNvPr>
          <p:cNvGrpSpPr/>
          <p:nvPr/>
        </p:nvGrpSpPr>
        <p:grpSpPr>
          <a:xfrm>
            <a:off x="241469" y="2486762"/>
            <a:ext cx="11709062" cy="1015663"/>
            <a:chOff x="241469" y="1278018"/>
            <a:chExt cx="11709062" cy="1015663"/>
          </a:xfrm>
        </p:grpSpPr>
        <p:pic>
          <p:nvPicPr>
            <p:cNvPr id="25" name="Picture 24">
              <a:extLst>
                <a:ext uri="{FF2B5EF4-FFF2-40B4-BE49-F238E27FC236}">
                  <a16:creationId xmlns:a16="http://schemas.microsoft.com/office/drawing/2014/main" id="{05CC2B76-DF8B-4F5F-9E4D-11F0E9F390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818054" y="1278018"/>
              <a:ext cx="1132477" cy="905072"/>
            </a:xfrm>
            <a:prstGeom prst="rect">
              <a:avLst/>
            </a:prstGeom>
          </p:spPr>
        </p:pic>
        <p:sp>
          <p:nvSpPr>
            <p:cNvPr id="26" name="Rectangle 25">
              <a:extLst>
                <a:ext uri="{FF2B5EF4-FFF2-40B4-BE49-F238E27FC236}">
                  <a16:creationId xmlns:a16="http://schemas.microsoft.com/office/drawing/2014/main" id="{E5D1BD31-C041-46C8-859A-7D4A3FC505E4}"/>
                </a:ext>
              </a:extLst>
            </p:cNvPr>
            <p:cNvSpPr/>
            <p:nvPr/>
          </p:nvSpPr>
          <p:spPr>
            <a:xfrm>
              <a:off x="241469" y="1278018"/>
              <a:ext cx="1057658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تتلخص هذه المنهجية في مشاركة جميع العاملين في الإدارة أو المؤسسة بصفة دورية تحددها الإدارة التنفيذية على حسب الحاجة من خلال ورش عمل يتم فيها استعراض ودراسة إجراءات العمل </a:t>
              </a:r>
            </a:p>
          </p:txBody>
        </p:sp>
      </p:grpSp>
      <p:grpSp>
        <p:nvGrpSpPr>
          <p:cNvPr id="27" name="Group 26">
            <a:extLst>
              <a:ext uri="{FF2B5EF4-FFF2-40B4-BE49-F238E27FC236}">
                <a16:creationId xmlns:a16="http://schemas.microsoft.com/office/drawing/2014/main" id="{E0C62FDB-FABD-4AF8-B8A5-2AAD3AD7A8AC}"/>
              </a:ext>
            </a:extLst>
          </p:cNvPr>
          <p:cNvGrpSpPr/>
          <p:nvPr/>
        </p:nvGrpSpPr>
        <p:grpSpPr>
          <a:xfrm>
            <a:off x="241469" y="3730886"/>
            <a:ext cx="11709062" cy="1477328"/>
            <a:chOff x="241469" y="1278018"/>
            <a:chExt cx="11709062" cy="1477328"/>
          </a:xfrm>
        </p:grpSpPr>
        <p:pic>
          <p:nvPicPr>
            <p:cNvPr id="28" name="Picture 27">
              <a:extLst>
                <a:ext uri="{FF2B5EF4-FFF2-40B4-BE49-F238E27FC236}">
                  <a16:creationId xmlns:a16="http://schemas.microsoft.com/office/drawing/2014/main" id="{319EDBAD-114B-4796-A4FB-207E1F77D1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818054" y="1278018"/>
              <a:ext cx="1132477" cy="905072"/>
            </a:xfrm>
            <a:prstGeom prst="rect">
              <a:avLst/>
            </a:prstGeom>
          </p:spPr>
        </p:pic>
        <p:sp>
          <p:nvSpPr>
            <p:cNvPr id="29" name="Rectangle 28">
              <a:extLst>
                <a:ext uri="{FF2B5EF4-FFF2-40B4-BE49-F238E27FC236}">
                  <a16:creationId xmlns:a16="http://schemas.microsoft.com/office/drawing/2014/main" id="{4B2B48B4-269D-4ABA-B50A-7CD434D7756C}"/>
                </a:ext>
              </a:extLst>
            </p:cNvPr>
            <p:cNvSpPr/>
            <p:nvPr/>
          </p:nvSpPr>
          <p:spPr>
            <a:xfrm>
              <a:off x="241469" y="1278018"/>
              <a:ext cx="10576585"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ثم التعرف على المخاطر المرتبطة بهذه الإجراءات وتقييم مدى كفاية وكفاءة نظم الرقابة الداخلية المطبقة فعلياً للتخفيف من هذه المخاطر ومن ثم إنشاء خطط للإجراءات التي يجب اتخاذها للتخفيف والحد من المخاطر الحالية والمحتملة وفى النهاية تقييم مدى القدرة على تحقيق أهداف المؤسسة</a:t>
              </a:r>
            </a:p>
          </p:txBody>
        </p:sp>
      </p:grpSp>
      <p:grpSp>
        <p:nvGrpSpPr>
          <p:cNvPr id="30" name="Group 29">
            <a:extLst>
              <a:ext uri="{FF2B5EF4-FFF2-40B4-BE49-F238E27FC236}">
                <a16:creationId xmlns:a16="http://schemas.microsoft.com/office/drawing/2014/main" id="{245875A8-12AB-4D19-84E7-056A9896A0AD}"/>
              </a:ext>
            </a:extLst>
          </p:cNvPr>
          <p:cNvGrpSpPr/>
          <p:nvPr/>
        </p:nvGrpSpPr>
        <p:grpSpPr>
          <a:xfrm>
            <a:off x="241469" y="5436675"/>
            <a:ext cx="11709062" cy="1015663"/>
            <a:chOff x="241469" y="1278018"/>
            <a:chExt cx="11709062" cy="1015663"/>
          </a:xfrm>
        </p:grpSpPr>
        <p:pic>
          <p:nvPicPr>
            <p:cNvPr id="31" name="Picture 30">
              <a:extLst>
                <a:ext uri="{FF2B5EF4-FFF2-40B4-BE49-F238E27FC236}">
                  <a16:creationId xmlns:a16="http://schemas.microsoft.com/office/drawing/2014/main" id="{3730BF84-6480-47A7-81BF-E95C299D29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818054" y="1278018"/>
              <a:ext cx="1132477" cy="905072"/>
            </a:xfrm>
            <a:prstGeom prst="rect">
              <a:avLst/>
            </a:prstGeom>
          </p:spPr>
        </p:pic>
        <p:sp>
          <p:nvSpPr>
            <p:cNvPr id="32" name="Rectangle 31">
              <a:extLst>
                <a:ext uri="{FF2B5EF4-FFF2-40B4-BE49-F238E27FC236}">
                  <a16:creationId xmlns:a16="http://schemas.microsoft.com/office/drawing/2014/main" id="{0B1F3F04-1DCB-4066-ABA0-3AE2DA52F993}"/>
                </a:ext>
              </a:extLst>
            </p:cNvPr>
            <p:cNvSpPr/>
            <p:nvPr/>
          </p:nvSpPr>
          <p:spPr>
            <a:xfrm>
              <a:off x="241469" y="1278018"/>
              <a:ext cx="1057658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أجل تحقيق أهداف هذه المنهجية فإن الأمر يتطلب قيادة وتأييد قوى من الإدارة التنفيذية، ويتطلب كذلك الإعداد والتنسيق الجيد لورش العمل مع تسجيل وتوثيق جميع البيانات والمعلومات.</a:t>
              </a:r>
            </a:p>
          </p:txBody>
        </p:sp>
      </p:grpSp>
    </p:spTree>
    <p:extLst>
      <p:ext uri="{BB962C8B-B14F-4D97-AF65-F5344CB8AC3E}">
        <p14:creationId xmlns:p14="http://schemas.microsoft.com/office/powerpoint/2010/main" val="12254317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منهجية التقييم الذاتي لإدارة المخاطر</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9" name="Group 18">
            <a:extLst>
              <a:ext uri="{FF2B5EF4-FFF2-40B4-BE49-F238E27FC236}">
                <a16:creationId xmlns:a16="http://schemas.microsoft.com/office/drawing/2014/main" id="{800D36F3-24C8-402E-82CD-819ED38135FB}"/>
              </a:ext>
            </a:extLst>
          </p:cNvPr>
          <p:cNvGrpSpPr/>
          <p:nvPr/>
        </p:nvGrpSpPr>
        <p:grpSpPr>
          <a:xfrm flipH="1">
            <a:off x="8978154" y="2194638"/>
            <a:ext cx="3213846" cy="3384206"/>
            <a:chOff x="1210583" y="1810074"/>
            <a:chExt cx="3213846" cy="3384206"/>
          </a:xfrm>
        </p:grpSpPr>
        <p:grpSp>
          <p:nvGrpSpPr>
            <p:cNvPr id="20" name="Group 19">
              <a:extLst>
                <a:ext uri="{FF2B5EF4-FFF2-40B4-BE49-F238E27FC236}">
                  <a16:creationId xmlns:a16="http://schemas.microsoft.com/office/drawing/2014/main" id="{CF6B9A09-49FF-4919-9256-AC17D75FD337}"/>
                </a:ext>
              </a:extLst>
            </p:cNvPr>
            <p:cNvGrpSpPr/>
            <p:nvPr/>
          </p:nvGrpSpPr>
          <p:grpSpPr>
            <a:xfrm>
              <a:off x="1210583" y="1810074"/>
              <a:ext cx="3213846" cy="3384206"/>
              <a:chOff x="1210583" y="1810074"/>
              <a:chExt cx="3213846" cy="3384206"/>
            </a:xfrm>
          </p:grpSpPr>
          <p:grpSp>
            <p:nvGrpSpPr>
              <p:cNvPr id="33" name="Group 32">
                <a:extLst>
                  <a:ext uri="{FF2B5EF4-FFF2-40B4-BE49-F238E27FC236}">
                    <a16:creationId xmlns:a16="http://schemas.microsoft.com/office/drawing/2014/main" id="{CFFF6A0B-D1F5-4B10-8176-7F7408AEF153}"/>
                  </a:ext>
                </a:extLst>
              </p:cNvPr>
              <p:cNvGrpSpPr/>
              <p:nvPr/>
            </p:nvGrpSpPr>
            <p:grpSpPr>
              <a:xfrm>
                <a:off x="1210583" y="1810074"/>
                <a:ext cx="3213846" cy="3384206"/>
                <a:chOff x="2926841" y="2358714"/>
                <a:chExt cx="3213846" cy="3384206"/>
              </a:xfrm>
            </p:grpSpPr>
            <p:sp>
              <p:nvSpPr>
                <p:cNvPr id="35" name="Freeform: Shape 9">
                  <a:extLst>
                    <a:ext uri="{FF2B5EF4-FFF2-40B4-BE49-F238E27FC236}">
                      <a16:creationId xmlns:a16="http://schemas.microsoft.com/office/drawing/2014/main" id="{58DBC29F-F9D0-493A-9C1B-3BAEAF806920}"/>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6" name="Freeform: Shape 11">
                  <a:extLst>
                    <a:ext uri="{FF2B5EF4-FFF2-40B4-BE49-F238E27FC236}">
                      <a16:creationId xmlns:a16="http://schemas.microsoft.com/office/drawing/2014/main" id="{D3546AF7-9197-4849-83A9-F0117C916EEF}"/>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7" name="Freeform: Shape 16">
                  <a:extLst>
                    <a:ext uri="{FF2B5EF4-FFF2-40B4-BE49-F238E27FC236}">
                      <a16:creationId xmlns:a16="http://schemas.microsoft.com/office/drawing/2014/main" id="{24C109C8-0795-45E1-89B0-821B7BF11D90}"/>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38" name="Freeform: Shape 17">
                  <a:extLst>
                    <a:ext uri="{FF2B5EF4-FFF2-40B4-BE49-F238E27FC236}">
                      <a16:creationId xmlns:a16="http://schemas.microsoft.com/office/drawing/2014/main" id="{25AD875F-94DB-49CD-BBA1-375F22A72DA3}"/>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nvGrpSpPr>
                <p:cNvPr id="39" name="Group 38">
                  <a:extLst>
                    <a:ext uri="{FF2B5EF4-FFF2-40B4-BE49-F238E27FC236}">
                      <a16:creationId xmlns:a16="http://schemas.microsoft.com/office/drawing/2014/main" id="{397FB394-AE3E-4A5F-AD39-EFBF0D3F75EC}"/>
                    </a:ext>
                  </a:extLst>
                </p:cNvPr>
                <p:cNvGrpSpPr/>
                <p:nvPr/>
              </p:nvGrpSpPr>
              <p:grpSpPr>
                <a:xfrm>
                  <a:off x="3796875" y="2799461"/>
                  <a:ext cx="1917455" cy="2504846"/>
                  <a:chOff x="3796875" y="2799461"/>
                  <a:chExt cx="1917455" cy="2504846"/>
                </a:xfrm>
              </p:grpSpPr>
              <p:sp>
                <p:nvSpPr>
                  <p:cNvPr id="40" name="Freeform: Shape 39">
                    <a:extLst>
                      <a:ext uri="{FF2B5EF4-FFF2-40B4-BE49-F238E27FC236}">
                        <a16:creationId xmlns:a16="http://schemas.microsoft.com/office/drawing/2014/main" id="{BFF202ED-D52F-453C-9343-9328166B864B}"/>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1" name="Freeform: Shape 18">
                    <a:extLst>
                      <a:ext uri="{FF2B5EF4-FFF2-40B4-BE49-F238E27FC236}">
                        <a16:creationId xmlns:a16="http://schemas.microsoft.com/office/drawing/2014/main" id="{7CEA034A-8F2B-402E-9D8A-167FDD724E4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sp>
            <p:nvSpPr>
              <p:cNvPr id="34" name="Freeform: Shape 22">
                <a:extLst>
                  <a:ext uri="{FF2B5EF4-FFF2-40B4-BE49-F238E27FC236}">
                    <a16:creationId xmlns:a16="http://schemas.microsoft.com/office/drawing/2014/main" id="{B189D984-2661-460E-AC2E-C5AFD313E9C1}"/>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22" name="Rectangle 21">
              <a:extLst>
                <a:ext uri="{FF2B5EF4-FFF2-40B4-BE49-F238E27FC236}">
                  <a16:creationId xmlns:a16="http://schemas.microsoft.com/office/drawing/2014/main" id="{1665D809-1388-4016-B75B-01849CE4514C}"/>
                </a:ext>
              </a:extLst>
            </p:cNvPr>
            <p:cNvSpPr/>
            <p:nvPr/>
          </p:nvSpPr>
          <p:spPr>
            <a:xfrm flipH="1">
              <a:off x="1635488" y="2945919"/>
              <a:ext cx="2316218" cy="1169551"/>
            </a:xfrm>
            <a:prstGeom prst="rect">
              <a:avLst/>
            </a:prstGeom>
          </p:spPr>
          <p:txBody>
            <a:bodyPr wrap="square">
              <a:spAutoFit/>
            </a:bodyPr>
            <a:lstStyle/>
            <a:p>
              <a:pPr marL="0" marR="0" lvl="0" indent="0" algn="ctr" defTabSz="914400" rtl="1" eaLnBrk="1" fontAlgn="auto" latinLnBrk="0" hangingPunct="1">
                <a:lnSpc>
                  <a:spcPct val="125000"/>
                </a:lnSpc>
                <a:spcBef>
                  <a:spcPct val="20000"/>
                </a:spcBef>
                <a:spcAft>
                  <a:spcPts val="800"/>
                </a:spcAft>
                <a:buClr>
                  <a:srgbClr val="C00000"/>
                </a:buClr>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من فوائد هذه المنهجية </a:t>
              </a:r>
            </a:p>
          </p:txBody>
        </p:sp>
      </p:grpSp>
      <p:grpSp>
        <p:nvGrpSpPr>
          <p:cNvPr id="42" name="Group 41">
            <a:extLst>
              <a:ext uri="{FF2B5EF4-FFF2-40B4-BE49-F238E27FC236}">
                <a16:creationId xmlns:a16="http://schemas.microsoft.com/office/drawing/2014/main" id="{B43311A5-28FC-4C62-BFAC-77AD84F5C8D8}"/>
              </a:ext>
            </a:extLst>
          </p:cNvPr>
          <p:cNvGrpSpPr/>
          <p:nvPr/>
        </p:nvGrpSpPr>
        <p:grpSpPr>
          <a:xfrm flipH="1">
            <a:off x="307061" y="1791024"/>
            <a:ext cx="9610144" cy="1190242"/>
            <a:chOff x="2734194" y="1533069"/>
            <a:chExt cx="9610144" cy="1190242"/>
          </a:xfrm>
        </p:grpSpPr>
        <p:sp>
          <p:nvSpPr>
            <p:cNvPr id="43" name="Freeform: Shape 24">
              <a:extLst>
                <a:ext uri="{FF2B5EF4-FFF2-40B4-BE49-F238E27FC236}">
                  <a16:creationId xmlns:a16="http://schemas.microsoft.com/office/drawing/2014/main" id="{36B810AF-DC19-4716-83D6-E82EB0AECB18}"/>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4" name="Rectangle 43">
              <a:extLst>
                <a:ext uri="{FF2B5EF4-FFF2-40B4-BE49-F238E27FC236}">
                  <a16:creationId xmlns:a16="http://schemas.microsoft.com/office/drawing/2014/main" id="{F814830E-C6BF-4F2C-88C7-D457BDEC6816}"/>
                </a:ext>
              </a:extLst>
            </p:cNvPr>
            <p:cNvSpPr/>
            <p:nvPr/>
          </p:nvSpPr>
          <p:spPr>
            <a:xfrm flipH="1">
              <a:off x="3709513" y="1533069"/>
              <a:ext cx="8634825"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ضمان تغطية أعمق وأشمل لجميع المشاكل بسبب المشاركة من جميع العاملين وبالتالي سرعة التركيز والتعرف على المشاكل والمخاطر</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45" name="Group 44">
            <a:extLst>
              <a:ext uri="{FF2B5EF4-FFF2-40B4-BE49-F238E27FC236}">
                <a16:creationId xmlns:a16="http://schemas.microsoft.com/office/drawing/2014/main" id="{FA7D9698-CD48-4D80-BC91-9EFE587E84D2}"/>
              </a:ext>
            </a:extLst>
          </p:cNvPr>
          <p:cNvGrpSpPr/>
          <p:nvPr/>
        </p:nvGrpSpPr>
        <p:grpSpPr>
          <a:xfrm flipH="1">
            <a:off x="642873" y="3148077"/>
            <a:ext cx="8664776" cy="1477328"/>
            <a:chOff x="3282062" y="2414052"/>
            <a:chExt cx="8664776" cy="1477328"/>
          </a:xfrm>
        </p:grpSpPr>
        <p:sp>
          <p:nvSpPr>
            <p:cNvPr id="46" name="Freeform: Shape 27">
              <a:extLst>
                <a:ext uri="{FF2B5EF4-FFF2-40B4-BE49-F238E27FC236}">
                  <a16:creationId xmlns:a16="http://schemas.microsoft.com/office/drawing/2014/main" id="{8C45C45D-C29E-4FFA-8E5D-3C229B7B755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47" name="Rectangle 46">
              <a:extLst>
                <a:ext uri="{FF2B5EF4-FFF2-40B4-BE49-F238E27FC236}">
                  <a16:creationId xmlns:a16="http://schemas.microsoft.com/office/drawing/2014/main" id="{05049774-8242-4ADE-B1FE-0B5A526A1848}"/>
                </a:ext>
              </a:extLst>
            </p:cNvPr>
            <p:cNvSpPr/>
            <p:nvPr/>
          </p:nvSpPr>
          <p:spPr>
            <a:xfrm flipH="1">
              <a:off x="4322009" y="2414052"/>
              <a:ext cx="7624829" cy="1477328"/>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مساعدة جميع العاملين على كافة المستويات في فهم وتولي مسؤولياتهم المتعلقة بإدارة المخاطر من خلال نظم رقابة فعّالة وبالتالي نشر الوعي بين العاملين بمفهوم إدارة المخاطر والرقابة</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48" name="Group 47">
            <a:extLst>
              <a:ext uri="{FF2B5EF4-FFF2-40B4-BE49-F238E27FC236}">
                <a16:creationId xmlns:a16="http://schemas.microsoft.com/office/drawing/2014/main" id="{DF34A1AC-AED5-4E03-AA42-FCD9F1E51C4D}"/>
              </a:ext>
            </a:extLst>
          </p:cNvPr>
          <p:cNvGrpSpPr/>
          <p:nvPr/>
        </p:nvGrpSpPr>
        <p:grpSpPr>
          <a:xfrm flipH="1">
            <a:off x="642873" y="5032108"/>
            <a:ext cx="9155173" cy="1015663"/>
            <a:chOff x="3465929" y="3965520"/>
            <a:chExt cx="9059400" cy="1015663"/>
          </a:xfrm>
        </p:grpSpPr>
        <p:sp>
          <p:nvSpPr>
            <p:cNvPr id="49" name="Freeform: Shape 29">
              <a:extLst>
                <a:ext uri="{FF2B5EF4-FFF2-40B4-BE49-F238E27FC236}">
                  <a16:creationId xmlns:a16="http://schemas.microsoft.com/office/drawing/2014/main" id="{026C3249-2415-4C8A-B941-48F69A4A0937}"/>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marL="0" marR="0" lvl="0" indent="0" algn="justLow" defTabSz="914400" rtl="1"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50" name="Rectangle 49">
              <a:extLst>
                <a:ext uri="{FF2B5EF4-FFF2-40B4-BE49-F238E27FC236}">
                  <a16:creationId xmlns:a16="http://schemas.microsoft.com/office/drawing/2014/main" id="{794FD135-F70D-4753-BEAA-E98911F44DD3}"/>
                </a:ext>
              </a:extLst>
            </p:cNvPr>
            <p:cNvSpPr/>
            <p:nvPr/>
          </p:nvSpPr>
          <p:spPr>
            <a:xfrm flipH="1">
              <a:off x="4391263" y="3965520"/>
              <a:ext cx="8134066" cy="1015663"/>
            </a:xfrm>
            <a:prstGeom prst="rect">
              <a:avLst/>
            </a:prstGeom>
          </p:spPr>
          <p:txBody>
            <a:bodyPr wrap="square">
              <a:spAutoFit/>
            </a:bodyPr>
            <a:lstStyle/>
            <a:p>
              <a:pPr marL="0" marR="0" lvl="0" indent="0" algn="justLow" defTabSz="914400" rtl="1" eaLnBrk="1" fontAlgn="auto" latinLnBrk="0" hangingPunct="1">
                <a:lnSpc>
                  <a:spcPct val="125000"/>
                </a:lnSpc>
                <a:spcBef>
                  <a:spcPct val="20000"/>
                </a:spcBef>
                <a:spcAft>
                  <a:spcPts val="800"/>
                </a:spcAft>
                <a:buClr>
                  <a:srgbClr val="C00000"/>
                </a:buClr>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تعزيز العلاقة المهنية مع المدققين الداخليين بصفتهم شركاء في العمل وليسوا جهة نقد وبحث عن أخطاء</a:t>
              </a:r>
              <a:endParaRPr kumimoji="0" lang="en-ZA"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Tree>
    <p:extLst>
      <p:ext uri="{BB962C8B-B14F-4D97-AF65-F5344CB8AC3E}">
        <p14:creationId xmlns:p14="http://schemas.microsoft.com/office/powerpoint/2010/main" val="34615071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barn(inVertical)">
                                      <p:cBhvr>
                                        <p:cTn id="14" dur="500"/>
                                        <p:tgtEl>
                                          <p:spTgt spid="4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barn(inVertical)">
                                      <p:cBhvr>
                                        <p:cTn id="19" dur="500"/>
                                        <p:tgtEl>
                                          <p:spTgt spid="4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barn(inVertical)">
                                      <p:cBhvr>
                                        <p:cTn id="2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مراقبة الامتثال</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8DFD2B11-C06E-4F04-8B94-CA4DC255FE46}"/>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6772756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مراقبة الامتثال</a:t>
            </a:r>
          </a:p>
        </p:txBody>
      </p:sp>
      <p:sp>
        <p:nvSpPr>
          <p:cNvPr id="10" name="Rectangle 9"/>
          <p:cNvSpPr/>
          <p:nvPr/>
        </p:nvSpPr>
        <p:spPr>
          <a:xfrm>
            <a:off x="8034978" y="2036276"/>
            <a:ext cx="3945138" cy="2262158"/>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شركة تكون حريصة على أن تكون ممتثلة للقوانين والأنظمة وقواعد السلوك، والمعايير لأفضل الممارسات الصادرة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عن السلطات المحلية والدولية. </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11" name="Rectangle 10">
            <a:extLst>
              <a:ext uri="{FF2B5EF4-FFF2-40B4-BE49-F238E27FC236}">
                <a16:creationId xmlns:a16="http://schemas.microsoft.com/office/drawing/2014/main" id="{BF1C5234-066F-4F5E-B3AD-67F83C30ACEE}"/>
              </a:ext>
            </a:extLst>
          </p:cNvPr>
          <p:cNvSpPr/>
          <p:nvPr/>
        </p:nvSpPr>
        <p:spPr>
          <a:xfrm>
            <a:off x="301708" y="2480047"/>
            <a:ext cx="4134881" cy="3924151"/>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حقيقة عدم الامتثال للقواعد المعمول بها والأنظمة وقواعد السلوك، و أفضل الممارسات سوف تعرض الشركة لمخاطر الامتثال،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والتي سوف تلحق الضرر بسمعة الشركة وتعرض الشركة للعقوبات أو خسائر مالية، وتضع ضغط كبير على الشركة (كشركة مساهمة عامة) لإتباع القواعد.</a:t>
            </a:r>
          </a:p>
        </p:txBody>
      </p:sp>
      <p:pic>
        <p:nvPicPr>
          <p:cNvPr id="17410" name="Picture 2" descr="Compliance Monitoring - intoto systems">
            <a:extLst>
              <a:ext uri="{FF2B5EF4-FFF2-40B4-BE49-F238E27FC236}">
                <a16:creationId xmlns:a16="http://schemas.microsoft.com/office/drawing/2014/main" id="{C4A1BF8E-BC5E-442C-8B31-5AC63E2B247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9090" y="1592448"/>
            <a:ext cx="5411972" cy="5411972"/>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724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مراقبة الامتثال</a:t>
            </a:r>
          </a:p>
        </p:txBody>
      </p:sp>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7" name="Group 6">
            <a:extLst>
              <a:ext uri="{FF2B5EF4-FFF2-40B4-BE49-F238E27FC236}">
                <a16:creationId xmlns:a16="http://schemas.microsoft.com/office/drawing/2014/main" id="{5BB3FA93-F452-41B4-88A5-5FBA7A19CB8B}"/>
              </a:ext>
            </a:extLst>
          </p:cNvPr>
          <p:cNvGrpSpPr/>
          <p:nvPr/>
        </p:nvGrpSpPr>
        <p:grpSpPr>
          <a:xfrm>
            <a:off x="8165943" y="1699216"/>
            <a:ext cx="4263983" cy="4883032"/>
            <a:chOff x="8203328" y="1741446"/>
            <a:chExt cx="4263983" cy="4645663"/>
          </a:xfrm>
        </p:grpSpPr>
        <p:pic>
          <p:nvPicPr>
            <p:cNvPr id="8" name="Picture 7">
              <a:extLst>
                <a:ext uri="{FF2B5EF4-FFF2-40B4-BE49-F238E27FC236}">
                  <a16:creationId xmlns:a16="http://schemas.microsoft.com/office/drawing/2014/main" id="{C3DD4706-432D-45D3-ACDB-7D14C6B5CD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802568" flipH="1" flipV="1">
              <a:off x="8012488" y="1932286"/>
              <a:ext cx="4645663" cy="4263983"/>
            </a:xfrm>
            <a:prstGeom prst="rect">
              <a:avLst/>
            </a:prstGeom>
          </p:spPr>
        </p:pic>
        <p:sp>
          <p:nvSpPr>
            <p:cNvPr id="12" name="Rectangle 11">
              <a:extLst>
                <a:ext uri="{FF2B5EF4-FFF2-40B4-BE49-F238E27FC236}">
                  <a16:creationId xmlns:a16="http://schemas.microsoft.com/office/drawing/2014/main" id="{EDB68485-96AB-4700-8FCE-6422F0EE572D}"/>
                </a:ext>
              </a:extLst>
            </p:cNvPr>
            <p:cNvSpPr/>
            <p:nvPr/>
          </p:nvSpPr>
          <p:spPr>
            <a:xfrm>
              <a:off x="8973171" y="2894182"/>
              <a:ext cx="3256214" cy="2152192"/>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إن وظيفة الامتثال في مجموعة تكوين تلعب دورا في حماية الشركة من أي قضايا عدم الامتثال من خلال كونها مسؤولة عن</a:t>
              </a:r>
              <a:endParaRPr kumimoji="0" lang="ar-EG" sz="2800" b="0" i="0" u="none" strike="noStrike" kern="1200" cap="none" spc="0" normalizeH="0" baseline="0" noProof="0" dirty="0">
                <a:ln>
                  <a:noFill/>
                </a:ln>
                <a:solidFill>
                  <a:srgbClr val="C00000"/>
                </a:solidFill>
                <a:effectLst/>
                <a:uLnTx/>
                <a:uFillTx/>
                <a:latin typeface="Calibri" panose="020F0502020204030204"/>
                <a:ea typeface="+mn-ea"/>
                <a:cs typeface="Arial" panose="020B0604020202020204" pitchFamily="34" charset="0"/>
              </a:endParaRPr>
            </a:p>
          </p:txBody>
        </p:sp>
      </p:grpSp>
      <p:grpSp>
        <p:nvGrpSpPr>
          <p:cNvPr id="13" name="Group 12">
            <a:extLst>
              <a:ext uri="{FF2B5EF4-FFF2-40B4-BE49-F238E27FC236}">
                <a16:creationId xmlns:a16="http://schemas.microsoft.com/office/drawing/2014/main" id="{A0062BBC-B181-4C12-9DB4-C974E9E8FD9D}"/>
              </a:ext>
            </a:extLst>
          </p:cNvPr>
          <p:cNvGrpSpPr/>
          <p:nvPr/>
        </p:nvGrpSpPr>
        <p:grpSpPr>
          <a:xfrm>
            <a:off x="1449618" y="1331850"/>
            <a:ext cx="8863064" cy="798794"/>
            <a:chOff x="1487002" y="1187685"/>
            <a:chExt cx="8863064" cy="798794"/>
          </a:xfrm>
        </p:grpSpPr>
        <p:sp>
          <p:nvSpPr>
            <p:cNvPr id="14" name="Rectangle 13">
              <a:extLst>
                <a:ext uri="{FF2B5EF4-FFF2-40B4-BE49-F238E27FC236}">
                  <a16:creationId xmlns:a16="http://schemas.microsoft.com/office/drawing/2014/main" id="{32743A7E-06C4-4BA7-B1DB-C0BA8A5D2B69}"/>
                </a:ext>
              </a:extLst>
            </p:cNvPr>
            <p:cNvSpPr/>
            <p:nvPr/>
          </p:nvSpPr>
          <p:spPr>
            <a:xfrm>
              <a:off x="1487002" y="1187685"/>
              <a:ext cx="8514020" cy="66306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مساعدة الإدارة التنفيذية والموظفين في إدارة "مخاطر عدم الالتزام" التي تواجهها الشركة.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id="{9FC1DD09-747D-4B44-A403-924FCC88CA7E}"/>
                </a:ext>
              </a:extLst>
            </p:cNvPr>
            <p:cNvSpPr/>
            <p:nvPr/>
          </p:nvSpPr>
          <p:spPr>
            <a:xfrm>
              <a:off x="9883034" y="1438770"/>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8DA838"/>
                  </a:solidFill>
                  <a:effectLst/>
                  <a:uLnTx/>
                  <a:uFillTx/>
                  <a:latin typeface="Sakkal Majalla" panose="02000000000000000000" pitchFamily="2" charset="-78"/>
                  <a:ea typeface="Calibri" panose="020F0502020204030204" pitchFamily="34" charset="0"/>
                  <a:cs typeface="Sakkal Majalla" panose="02000000000000000000" pitchFamily="2" charset="-78"/>
                </a:rPr>
                <a:t>1</a:t>
              </a:r>
              <a:endParaRPr kumimoji="0" lang="en-US" sz="1400" b="0" i="0" u="none" strike="noStrike" kern="1200" cap="none" spc="0" normalizeH="0" baseline="0" noProof="0" dirty="0">
                <a:ln>
                  <a:noFill/>
                </a:ln>
                <a:solidFill>
                  <a:srgbClr val="8DA838"/>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F562106A-2DFE-466B-BB82-36E227A20DA3}"/>
              </a:ext>
            </a:extLst>
          </p:cNvPr>
          <p:cNvGrpSpPr/>
          <p:nvPr/>
        </p:nvGrpSpPr>
        <p:grpSpPr>
          <a:xfrm>
            <a:off x="0" y="2238094"/>
            <a:ext cx="9402818" cy="647894"/>
            <a:chOff x="936202" y="1338585"/>
            <a:chExt cx="9402818" cy="647894"/>
          </a:xfrm>
        </p:grpSpPr>
        <p:sp>
          <p:nvSpPr>
            <p:cNvPr id="17" name="Rectangle 16">
              <a:extLst>
                <a:ext uri="{FF2B5EF4-FFF2-40B4-BE49-F238E27FC236}">
                  <a16:creationId xmlns:a16="http://schemas.microsoft.com/office/drawing/2014/main" id="{AAE9B679-2301-496C-8E58-D8F0862E5275}"/>
                </a:ext>
              </a:extLst>
            </p:cNvPr>
            <p:cNvSpPr/>
            <p:nvPr/>
          </p:nvSpPr>
          <p:spPr>
            <a:xfrm>
              <a:off x="936202" y="1363448"/>
              <a:ext cx="8935786" cy="62303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تزويد الإدارة التنفيذية بالمشورة اللازمة حول القوانين واللوائح وقواعد السلوك و أفضل الممارسات وأي تعديلات تقع عليها.</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a:extLst>
                <a:ext uri="{FF2B5EF4-FFF2-40B4-BE49-F238E27FC236}">
                  <a16:creationId xmlns:a16="http://schemas.microsoft.com/office/drawing/2014/main" id="{1FADE284-827C-46F9-A269-4BAE11C7D5B9}"/>
                </a:ext>
              </a:extLst>
            </p:cNvPr>
            <p:cNvSpPr/>
            <p:nvPr/>
          </p:nvSpPr>
          <p:spPr>
            <a:xfrm>
              <a:off x="9871988" y="1338585"/>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FFAE00"/>
                  </a:solidFill>
                  <a:effectLst/>
                  <a:uLnTx/>
                  <a:uFillTx/>
                  <a:latin typeface="Sakkal Majalla" panose="02000000000000000000" pitchFamily="2" charset="-78"/>
                  <a:ea typeface="Calibri" panose="020F0502020204030204" pitchFamily="34" charset="0"/>
                  <a:cs typeface="Sakkal Majalla" panose="02000000000000000000" pitchFamily="2" charset="-78"/>
                </a:rPr>
                <a:t>2</a:t>
              </a:r>
              <a:endParaRPr kumimoji="0" lang="en-US" sz="1400" b="0" i="0" u="none" strike="noStrike" kern="1200" cap="none" spc="0" normalizeH="0" baseline="0" noProof="0" dirty="0">
                <a:ln>
                  <a:noFill/>
                </a:ln>
                <a:solidFill>
                  <a:srgbClr val="FFAE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a:extLst>
              <a:ext uri="{FF2B5EF4-FFF2-40B4-BE49-F238E27FC236}">
                <a16:creationId xmlns:a16="http://schemas.microsoft.com/office/drawing/2014/main" id="{319357C8-A037-46D2-AF50-A12CC4567E23}"/>
              </a:ext>
            </a:extLst>
          </p:cNvPr>
          <p:cNvGrpSpPr/>
          <p:nvPr/>
        </p:nvGrpSpPr>
        <p:grpSpPr>
          <a:xfrm>
            <a:off x="0" y="3708629"/>
            <a:ext cx="8565396" cy="666602"/>
            <a:chOff x="1784670" y="1438770"/>
            <a:chExt cx="8565396" cy="666602"/>
          </a:xfrm>
        </p:grpSpPr>
        <p:sp>
          <p:nvSpPr>
            <p:cNvPr id="20" name="Rectangle 19">
              <a:extLst>
                <a:ext uri="{FF2B5EF4-FFF2-40B4-BE49-F238E27FC236}">
                  <a16:creationId xmlns:a16="http://schemas.microsoft.com/office/drawing/2014/main" id="{4FDE60D8-C779-4817-A170-2D84E57ABDD8}"/>
                </a:ext>
              </a:extLst>
            </p:cNvPr>
            <p:cNvSpPr/>
            <p:nvPr/>
          </p:nvSpPr>
          <p:spPr>
            <a:xfrm>
              <a:off x="1784670" y="1438770"/>
              <a:ext cx="8064769" cy="66660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تزويد الإدارة التنفيذية بالنتائج لأي خرق يقع لنظام أو سياسة، وتقديم توصيات للحد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من المخاطر المرتبطة بذلك.</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a16="http://schemas.microsoft.com/office/drawing/2014/main" id="{D8D0A8BC-EE93-48DB-9EC2-F3DD43300091}"/>
                </a:ext>
              </a:extLst>
            </p:cNvPr>
            <p:cNvSpPr/>
            <p:nvPr/>
          </p:nvSpPr>
          <p:spPr>
            <a:xfrm>
              <a:off x="9883034" y="1438770"/>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3F7BBC"/>
                  </a:solidFill>
                  <a:effectLst/>
                  <a:uLnTx/>
                  <a:uFillTx/>
                  <a:latin typeface="Sakkal Majalla" panose="02000000000000000000" pitchFamily="2" charset="-78"/>
                  <a:ea typeface="Calibri" panose="020F0502020204030204" pitchFamily="34" charset="0"/>
                  <a:cs typeface="Sakkal Majalla" panose="02000000000000000000" pitchFamily="2" charset="-78"/>
                </a:rPr>
                <a:t>3</a:t>
              </a:r>
              <a:endParaRPr kumimoji="0" lang="en-US" sz="1400" b="0" i="0" u="none" strike="noStrike" kern="1200" cap="none" spc="0" normalizeH="0" baseline="0" noProof="0" dirty="0">
                <a:ln>
                  <a:noFill/>
                </a:ln>
                <a:solidFill>
                  <a:srgbClr val="3F7BBC"/>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id="{E0BCA266-652A-49FC-8EE5-BB636ADFA8E9}"/>
              </a:ext>
            </a:extLst>
          </p:cNvPr>
          <p:cNvGrpSpPr/>
          <p:nvPr/>
        </p:nvGrpSpPr>
        <p:grpSpPr>
          <a:xfrm>
            <a:off x="-7243" y="5378079"/>
            <a:ext cx="8954075" cy="939910"/>
            <a:chOff x="1395991" y="1438770"/>
            <a:chExt cx="8954075" cy="939910"/>
          </a:xfrm>
        </p:grpSpPr>
        <p:sp>
          <p:nvSpPr>
            <p:cNvPr id="23" name="Rectangle 22">
              <a:extLst>
                <a:ext uri="{FF2B5EF4-FFF2-40B4-BE49-F238E27FC236}">
                  <a16:creationId xmlns:a16="http://schemas.microsoft.com/office/drawing/2014/main" id="{61A8E3D9-89A7-4DB5-B72A-7F42974F46D5}"/>
                </a:ext>
              </a:extLst>
            </p:cNvPr>
            <p:cNvSpPr/>
            <p:nvPr/>
          </p:nvSpPr>
          <p:spPr>
            <a:xfrm>
              <a:off x="1395991" y="1580321"/>
              <a:ext cx="8572639" cy="7983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rPr>
                <a:t>تقييم مدى ملائمة إجراءات الامتثال والمبادئ التوجيهية، وتتبع أي ثغرات يتم اكتشافها، واقتراح التعديلات المناسبة.</a:t>
              </a:r>
              <a:endParaRPr kumimoji="0" lang="en-US" sz="1400" b="0" i="0" u="none" strike="noStrike" kern="1200" cap="none" spc="0" normalizeH="0" baseline="0" noProof="0" dirty="0">
                <a:ln>
                  <a:noFill/>
                </a:ln>
                <a:solidFill>
                  <a:srgbClr val="00206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4" name="Rectangle 23">
              <a:extLst>
                <a:ext uri="{FF2B5EF4-FFF2-40B4-BE49-F238E27FC236}">
                  <a16:creationId xmlns:a16="http://schemas.microsoft.com/office/drawing/2014/main" id="{78A0C186-CF0C-47B1-A44C-CEE535EC59A6}"/>
                </a:ext>
              </a:extLst>
            </p:cNvPr>
            <p:cNvSpPr/>
            <p:nvPr/>
          </p:nvSpPr>
          <p:spPr>
            <a:xfrm>
              <a:off x="9883034" y="1438770"/>
              <a:ext cx="467032" cy="54770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FE608F"/>
                  </a:solidFill>
                  <a:effectLst/>
                  <a:uLnTx/>
                  <a:uFillTx/>
                  <a:latin typeface="Sakkal Majalla" panose="02000000000000000000" pitchFamily="2" charset="-78"/>
                  <a:ea typeface="Calibri" panose="020F0502020204030204" pitchFamily="34" charset="0"/>
                  <a:cs typeface="Sakkal Majalla" panose="02000000000000000000" pitchFamily="2" charset="-78"/>
                </a:rPr>
                <a:t>4</a:t>
              </a:r>
              <a:endParaRPr kumimoji="0" lang="en-US" sz="1400" b="0" i="0" u="none" strike="noStrike" kern="1200" cap="none" spc="0" normalizeH="0" baseline="0" noProof="0" dirty="0">
                <a:ln>
                  <a:noFill/>
                </a:ln>
                <a:solidFill>
                  <a:srgbClr val="FE608F"/>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7938012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inVertic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inVertical)">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الثالثة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1378634"/>
            <a:ext cx="5401994" cy="2252682"/>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دور إدارة المراجعة الداخلية في نجاح الحوكمة</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064090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33C20648-656E-45C2-92AD-76B571A1DC27}"/>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29286539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79527" y="7785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sp>
        <p:nvSpPr>
          <p:cNvPr id="10" name="Rectangle 9"/>
          <p:cNvSpPr/>
          <p:nvPr/>
        </p:nvSpPr>
        <p:spPr>
          <a:xfrm>
            <a:off x="1635048" y="1460248"/>
            <a:ext cx="8563429" cy="2031325"/>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نلاحظ في الآونة الأخيرة أنه تم تبني برنامج إدارة استمرارية الأعمال في بعض الشركات والمؤسسات التي تطمح أن تكون في مصاف الشركات العالمية ولم يتوقف الوضع </a:t>
            </a:r>
            <a:b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ذلك فقط بل نشاهد أيضا أنه تم تبني هذا البرنامج من قبل الحكومات أيضا</a:t>
            </a:r>
          </a:p>
        </p:txBody>
      </p:sp>
      <p:pic>
        <p:nvPicPr>
          <p:cNvPr id="27" name="Picture 26" descr="Importance of Continuity of Care | Care at Hom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19098" y="3491573"/>
            <a:ext cx="2845435" cy="2934626"/>
          </a:xfrm>
          <a:prstGeom prst="rect">
            <a:avLst/>
          </a:prstGeom>
          <a:noFill/>
          <a:ln>
            <a:noFill/>
          </a:ln>
        </p:spPr>
      </p:pic>
      <p:sp>
        <p:nvSpPr>
          <p:cNvPr id="3" name="Slide Number Placeholder 2">
            <a:extLst>
              <a:ext uri="{FF2B5EF4-FFF2-40B4-BE49-F238E27FC236}">
                <a16:creationId xmlns:a16="http://schemas.microsoft.com/office/drawing/2014/main" id="{3D98DBB7-D8B8-49FE-83CE-D2C4AF03A7D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291544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10546" y="95836"/>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grpSp>
        <p:nvGrpSpPr>
          <p:cNvPr id="3" name="Group 2"/>
          <p:cNvGrpSpPr/>
          <p:nvPr/>
        </p:nvGrpSpPr>
        <p:grpSpPr>
          <a:xfrm>
            <a:off x="1487753" y="1222631"/>
            <a:ext cx="7287220" cy="1534604"/>
            <a:chOff x="2210882" y="621565"/>
            <a:chExt cx="7287220" cy="1534604"/>
          </a:xfrm>
        </p:grpSpPr>
        <p:pic>
          <p:nvPicPr>
            <p:cNvPr id="4" name="Picture 3"/>
            <p:cNvPicPr>
              <a:picLocks noChangeAspect="1"/>
            </p:cNvPicPr>
            <p:nvPr/>
          </p:nvPicPr>
          <p:blipFill rotWithShape="1">
            <a:blip r:embed="rId4">
              <a:clrChange>
                <a:clrFrom>
                  <a:srgbClr val="FFFFFF"/>
                </a:clrFrom>
                <a:clrTo>
                  <a:srgbClr val="FFFFFF">
                    <a:alpha val="0"/>
                  </a:srgbClr>
                </a:clrTo>
              </a:clrChange>
            </a:blip>
            <a:srcRect l="25601" t="5179" r="10809" b="3234"/>
            <a:stretch/>
          </p:blipFill>
          <p:spPr>
            <a:xfrm flipH="1">
              <a:off x="8279645" y="621565"/>
              <a:ext cx="1218457" cy="1534604"/>
            </a:xfrm>
            <a:prstGeom prst="rect">
              <a:avLst/>
            </a:prstGeom>
          </p:spPr>
        </p:pic>
        <p:sp>
          <p:nvSpPr>
            <p:cNvPr id="5" name="Rectangle 4"/>
            <p:cNvSpPr/>
            <p:nvPr/>
          </p:nvSpPr>
          <p:spPr>
            <a:xfrm>
              <a:off x="2210882" y="1016000"/>
              <a:ext cx="6677992"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لماذا تعطي هذي الجهات الأهمية العالية في تطبيق هذا النظام ؟</a:t>
              </a:r>
            </a:p>
          </p:txBody>
        </p:sp>
      </p:grpSp>
      <p:grpSp>
        <p:nvGrpSpPr>
          <p:cNvPr id="6" name="Group 5"/>
          <p:cNvGrpSpPr/>
          <p:nvPr/>
        </p:nvGrpSpPr>
        <p:grpSpPr>
          <a:xfrm>
            <a:off x="405686" y="2829789"/>
            <a:ext cx="11571689" cy="685800"/>
            <a:chOff x="-2403416" y="2511012"/>
            <a:chExt cx="11571689" cy="685800"/>
          </a:xfrm>
        </p:grpSpPr>
        <p:pic>
          <p:nvPicPr>
            <p:cNvPr id="7" name="Picture 6"/>
            <p:cNvPicPr>
              <a:picLocks noChangeAspect="1"/>
            </p:cNvPicPr>
            <p:nvPr/>
          </p:nvPicPr>
          <p:blipFill rotWithShape="1">
            <a:blip r:embed="rId5">
              <a:clrChange>
                <a:clrFrom>
                  <a:srgbClr val="F8FCFF"/>
                </a:clrFrom>
                <a:clrTo>
                  <a:srgbClr val="F8FCFF">
                    <a:alpha val="0"/>
                  </a:srgbClr>
                </a:clrTo>
              </a:clrChange>
            </a:blip>
            <a:srcRect l="15555" t="9929" r="14445" b="52"/>
            <a:stretch/>
          </p:blipFill>
          <p:spPr>
            <a:xfrm>
              <a:off x="8220192" y="2511012"/>
              <a:ext cx="948081" cy="685800"/>
            </a:xfrm>
            <a:prstGeom prst="rect">
              <a:avLst/>
            </a:prstGeom>
          </p:spPr>
        </p:pic>
        <p:sp>
          <p:nvSpPr>
            <p:cNvPr id="8" name="Rectangle 7"/>
            <p:cNvSpPr/>
            <p:nvPr/>
          </p:nvSpPr>
          <p:spPr>
            <a:xfrm>
              <a:off x="-2403416" y="2560871"/>
              <a:ext cx="10623608"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قبل أن نجيب على هذا التساؤل أود أن أوضح تعريف برنامج استمرارية الأعمال </a:t>
              </a:r>
            </a:p>
          </p:txBody>
        </p:sp>
      </p:grpSp>
      <p:grpSp>
        <p:nvGrpSpPr>
          <p:cNvPr id="10" name="Group 9"/>
          <p:cNvGrpSpPr/>
          <p:nvPr/>
        </p:nvGrpSpPr>
        <p:grpSpPr>
          <a:xfrm>
            <a:off x="434238" y="3852555"/>
            <a:ext cx="11440793" cy="1169551"/>
            <a:chOff x="-2272520" y="2289589"/>
            <a:chExt cx="11440793" cy="1169551"/>
          </a:xfrm>
        </p:grpSpPr>
        <p:pic>
          <p:nvPicPr>
            <p:cNvPr id="11" name="Picture 10"/>
            <p:cNvPicPr>
              <a:picLocks noChangeAspect="1"/>
            </p:cNvPicPr>
            <p:nvPr/>
          </p:nvPicPr>
          <p:blipFill rotWithShape="1">
            <a:blip r:embed="rId5">
              <a:clrChange>
                <a:clrFrom>
                  <a:srgbClr val="F8FCFF"/>
                </a:clrFrom>
                <a:clrTo>
                  <a:srgbClr val="F8FCFF">
                    <a:alpha val="0"/>
                  </a:srgbClr>
                </a:clrTo>
              </a:clrChange>
            </a:blip>
            <a:srcRect l="15555" t="9929" r="14445" b="52"/>
            <a:stretch/>
          </p:blipFill>
          <p:spPr>
            <a:xfrm>
              <a:off x="8220192" y="2511012"/>
              <a:ext cx="948081" cy="685800"/>
            </a:xfrm>
            <a:prstGeom prst="rect">
              <a:avLst/>
            </a:prstGeom>
          </p:spPr>
        </p:pic>
        <p:sp>
          <p:nvSpPr>
            <p:cNvPr id="12" name="Rectangle 11"/>
            <p:cNvSpPr/>
            <p:nvPr/>
          </p:nvSpPr>
          <p:spPr>
            <a:xfrm>
              <a:off x="-2272520" y="2289589"/>
              <a:ext cx="10623607"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برنامج استمرارية الأعمال هو نظام إداري يهتم في رفع مستوى أداء المؤسسات أو الشركات في حال تعرض مهام هذي المؤسسة للتوقف ما ينتج عنه توقف الوظائف الحيوية لهذه المؤسسة </a:t>
              </a:r>
            </a:p>
          </p:txBody>
        </p:sp>
      </p:grpSp>
      <p:grpSp>
        <p:nvGrpSpPr>
          <p:cNvPr id="13" name="Group 12"/>
          <p:cNvGrpSpPr/>
          <p:nvPr/>
        </p:nvGrpSpPr>
        <p:grpSpPr>
          <a:xfrm>
            <a:off x="405686" y="5240934"/>
            <a:ext cx="11645330" cy="685800"/>
            <a:chOff x="-2477057" y="2511012"/>
            <a:chExt cx="11645330" cy="685800"/>
          </a:xfrm>
        </p:grpSpPr>
        <p:pic>
          <p:nvPicPr>
            <p:cNvPr id="14" name="Picture 13"/>
            <p:cNvPicPr>
              <a:picLocks noChangeAspect="1"/>
            </p:cNvPicPr>
            <p:nvPr/>
          </p:nvPicPr>
          <p:blipFill rotWithShape="1">
            <a:blip r:embed="rId5">
              <a:clrChange>
                <a:clrFrom>
                  <a:srgbClr val="F8FCFF"/>
                </a:clrFrom>
                <a:clrTo>
                  <a:srgbClr val="F8FCFF">
                    <a:alpha val="0"/>
                  </a:srgbClr>
                </a:clrTo>
              </a:clrChange>
            </a:blip>
            <a:srcRect l="15555" t="9929" r="14445" b="52"/>
            <a:stretch/>
          </p:blipFill>
          <p:spPr>
            <a:xfrm>
              <a:off x="8220192" y="2511012"/>
              <a:ext cx="948081" cy="685800"/>
            </a:xfrm>
            <a:prstGeom prst="rect">
              <a:avLst/>
            </a:prstGeom>
          </p:spPr>
        </p:pic>
        <p:sp>
          <p:nvSpPr>
            <p:cNvPr id="15" name="Rectangle 14"/>
            <p:cNvSpPr/>
            <p:nvPr/>
          </p:nvSpPr>
          <p:spPr>
            <a:xfrm>
              <a:off x="-2477057" y="2535677"/>
              <a:ext cx="10697249" cy="63094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السؤال الذي قد يطرق إلى أذهان البعض هو كيف يمكن تطبيق هذا النظام</a:t>
              </a:r>
            </a:p>
          </p:txBody>
        </p:sp>
      </p:grpSp>
      <p:sp>
        <p:nvSpPr>
          <p:cNvPr id="16" name="Slide Number Placeholder 15">
            <a:extLst>
              <a:ext uri="{FF2B5EF4-FFF2-40B4-BE49-F238E27FC236}">
                <a16:creationId xmlns:a16="http://schemas.microsoft.com/office/drawing/2014/main" id="{D9B8DC83-6252-4678-A0D5-696FF5B852C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5033083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3"/>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3"/>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0" presetClass="entr" presetSubtype="0" decel="10000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3"/>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77593" y="146696"/>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grpSp>
        <p:nvGrpSpPr>
          <p:cNvPr id="4" name="Group 3"/>
          <p:cNvGrpSpPr/>
          <p:nvPr/>
        </p:nvGrpSpPr>
        <p:grpSpPr>
          <a:xfrm>
            <a:off x="7239637" y="1491262"/>
            <a:ext cx="5015976" cy="3381107"/>
            <a:chOff x="7035040" y="1813463"/>
            <a:chExt cx="5015976" cy="3381107"/>
          </a:xfrm>
        </p:grpSpPr>
        <p:pic>
          <p:nvPicPr>
            <p:cNvPr id="3" name="Picture 2" descr="Image result for الاندماج الوظيفي"/>
            <p:cNvPicPr>
              <a:picLocks noChangeAspect="1" noChangeArrowheads="1"/>
            </p:cNvPicPr>
            <p:nvPr/>
          </p:nvPicPr>
          <p:blipFill rotWithShape="1">
            <a:blip r:embed="rId3">
              <a:extLst>
                <a:ext uri="{28A0092B-C50C-407E-A947-70E740481C1C}">
                  <a14:useLocalDpi xmlns:a14="http://schemas.microsoft.com/office/drawing/2010/main" val="0"/>
                </a:ext>
              </a:extLst>
            </a:blip>
            <a:srcRect l="12994" r="14725"/>
            <a:stretch/>
          </p:blipFill>
          <p:spPr bwMode="auto">
            <a:xfrm>
              <a:off x="7035040" y="2181221"/>
              <a:ext cx="5015976" cy="301334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705585" y="1813463"/>
              <a:ext cx="3209533" cy="58477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برنامج استمرارية الأعمال </a:t>
              </a:r>
            </a:p>
          </p:txBody>
        </p:sp>
      </p:grpSp>
      <p:sp>
        <p:nvSpPr>
          <p:cNvPr id="5" name="Rectangle 4"/>
          <p:cNvSpPr/>
          <p:nvPr/>
        </p:nvSpPr>
        <p:spPr>
          <a:xfrm>
            <a:off x="1004039" y="2403316"/>
            <a:ext cx="6568903" cy="1754326"/>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عملية إدارة شاملة تحدد التهديدات المحتملة على المؤسسة وأثرها </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العمليات الأساسية للمؤسسة. والتي توفر خطة عمل لبناء المرونة لدى المؤسسة لرفع قدرتها على الاستجابة الفعالة .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التي تعمل على حماية</a:t>
            </a:r>
          </a:p>
        </p:txBody>
      </p:sp>
      <p:grpSp>
        <p:nvGrpSpPr>
          <p:cNvPr id="7" name="Group 6"/>
          <p:cNvGrpSpPr/>
          <p:nvPr/>
        </p:nvGrpSpPr>
        <p:grpSpPr>
          <a:xfrm>
            <a:off x="5417699" y="4575783"/>
            <a:ext cx="2258415" cy="1780568"/>
            <a:chOff x="7827580" y="2842504"/>
            <a:chExt cx="3156626" cy="2632126"/>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27580" y="2842504"/>
              <a:ext cx="3156626" cy="2632126"/>
            </a:xfrm>
            <a:prstGeom prst="rect">
              <a:avLst/>
            </a:prstGeom>
          </p:spPr>
        </p:pic>
        <p:sp>
          <p:nvSpPr>
            <p:cNvPr id="10" name="Rectangle 9"/>
            <p:cNvSpPr/>
            <p:nvPr/>
          </p:nvSpPr>
          <p:spPr>
            <a:xfrm>
              <a:off x="8458531" y="3059825"/>
              <a:ext cx="2504522" cy="2183861"/>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مصالح</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أصحاب المصلحة الرئيسيين </a:t>
              </a:r>
            </a:p>
          </p:txBody>
        </p:sp>
        <p:sp>
          <p:nvSpPr>
            <p:cNvPr id="11" name="Rectangle 10"/>
            <p:cNvSpPr/>
            <p:nvPr/>
          </p:nvSpPr>
          <p:spPr>
            <a:xfrm>
              <a:off x="8537622" y="2868156"/>
              <a:ext cx="50102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1</a:t>
              </a:r>
            </a:p>
          </p:txBody>
        </p:sp>
      </p:grpSp>
      <p:grpSp>
        <p:nvGrpSpPr>
          <p:cNvPr id="12" name="Group 11"/>
          <p:cNvGrpSpPr/>
          <p:nvPr/>
        </p:nvGrpSpPr>
        <p:grpSpPr>
          <a:xfrm>
            <a:off x="3159284" y="4573682"/>
            <a:ext cx="2258415" cy="1782668"/>
            <a:chOff x="4670954" y="2839399"/>
            <a:chExt cx="3156626" cy="2635231"/>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670954" y="2842504"/>
              <a:ext cx="3156626" cy="2632126"/>
            </a:xfrm>
            <a:prstGeom prst="rect">
              <a:avLst/>
            </a:prstGeom>
          </p:spPr>
        </p:pic>
        <p:grpSp>
          <p:nvGrpSpPr>
            <p:cNvPr id="14" name="Group 13"/>
            <p:cNvGrpSpPr/>
            <p:nvPr/>
          </p:nvGrpSpPr>
          <p:grpSpPr>
            <a:xfrm>
              <a:off x="5342086" y="2839399"/>
              <a:ext cx="2254436" cy="2234322"/>
              <a:chOff x="8537622" y="2839399"/>
              <a:chExt cx="2254436" cy="2234322"/>
            </a:xfrm>
          </p:grpSpPr>
          <p:sp>
            <p:nvSpPr>
              <p:cNvPr id="15" name="Rectangle 14"/>
              <p:cNvSpPr/>
              <p:nvPr/>
            </p:nvSpPr>
            <p:spPr>
              <a:xfrm>
                <a:off x="8728499" y="3344831"/>
                <a:ext cx="2063559" cy="1728890"/>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سمعة المؤسسة</a:t>
                </a:r>
              </a:p>
            </p:txBody>
          </p:sp>
          <p:sp>
            <p:nvSpPr>
              <p:cNvPr id="16" name="Rectangle 15"/>
              <p:cNvSpPr/>
              <p:nvPr/>
            </p:nvSpPr>
            <p:spPr>
              <a:xfrm>
                <a:off x="8537622" y="2839399"/>
                <a:ext cx="50102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2</a:t>
                </a:r>
              </a:p>
            </p:txBody>
          </p:sp>
        </p:grpSp>
      </p:grpSp>
      <p:grpSp>
        <p:nvGrpSpPr>
          <p:cNvPr id="17" name="Group 16"/>
          <p:cNvGrpSpPr/>
          <p:nvPr/>
        </p:nvGrpSpPr>
        <p:grpSpPr>
          <a:xfrm>
            <a:off x="1245140" y="4573682"/>
            <a:ext cx="1914144" cy="1782668"/>
            <a:chOff x="1995521" y="2839399"/>
            <a:chExt cx="2675433" cy="2635231"/>
          </a:xfrm>
        </p:grpSpPr>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995521" y="2842504"/>
              <a:ext cx="2675433" cy="2632126"/>
            </a:xfrm>
            <a:prstGeom prst="rect">
              <a:avLst/>
            </a:prstGeom>
          </p:spPr>
        </p:pic>
        <p:grpSp>
          <p:nvGrpSpPr>
            <p:cNvPr id="19" name="Group 18"/>
            <p:cNvGrpSpPr/>
            <p:nvPr/>
          </p:nvGrpSpPr>
          <p:grpSpPr>
            <a:xfrm>
              <a:off x="2206273" y="2839399"/>
              <a:ext cx="2329697" cy="2122253"/>
              <a:chOff x="8537622" y="2839399"/>
              <a:chExt cx="2329697" cy="2122253"/>
            </a:xfrm>
          </p:grpSpPr>
          <p:sp>
            <p:nvSpPr>
              <p:cNvPr id="20" name="Rectangle 19"/>
              <p:cNvSpPr/>
              <p:nvPr/>
            </p:nvSpPr>
            <p:spPr>
              <a:xfrm>
                <a:off x="8633696" y="3460247"/>
                <a:ext cx="2233623" cy="1501405"/>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العلامة التجارية</a:t>
                </a:r>
              </a:p>
            </p:txBody>
          </p:sp>
          <p:sp>
            <p:nvSpPr>
              <p:cNvPr id="21" name="Rectangle 20"/>
              <p:cNvSpPr/>
              <p:nvPr/>
            </p:nvSpPr>
            <p:spPr>
              <a:xfrm>
                <a:off x="8537622" y="2839399"/>
                <a:ext cx="501027"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3</a:t>
                </a:r>
              </a:p>
            </p:txBody>
          </p:sp>
        </p:grpSp>
      </p:grpSp>
      <p:sp>
        <p:nvSpPr>
          <p:cNvPr id="22" name="Slide Number Placeholder 21">
            <a:extLst>
              <a:ext uri="{FF2B5EF4-FFF2-40B4-BE49-F238E27FC236}">
                <a16:creationId xmlns:a16="http://schemas.microsoft.com/office/drawing/2014/main" id="{13A6CA13-C34C-480F-84EE-BB02FDB642C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69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454131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fltVal val="0"/>
                                          </p:val>
                                        </p:tav>
                                        <p:tav tm="100000">
                                          <p:val>
                                            <p:strVal val="#ppt_w"/>
                                          </p:val>
                                        </p:tav>
                                      </p:tavLst>
                                    </p:anim>
                                    <p:anim calcmode="lin" valueType="num">
                                      <p:cBhvr>
                                        <p:cTn id="39" dur="1000" fill="hold"/>
                                        <p:tgtEl>
                                          <p:spTgt spid="12"/>
                                        </p:tgtEl>
                                        <p:attrNameLst>
                                          <p:attrName>ppt_h</p:attrName>
                                        </p:attrNameLst>
                                      </p:cBhvr>
                                      <p:tavLst>
                                        <p:tav tm="0">
                                          <p:val>
                                            <p:fltVal val="0"/>
                                          </p:val>
                                        </p:tav>
                                        <p:tav tm="100000">
                                          <p:val>
                                            <p:strVal val="#ppt_h"/>
                                          </p:val>
                                        </p:tav>
                                      </p:tavLst>
                                    </p:anim>
                                    <p:anim calcmode="lin" valueType="num">
                                      <p:cBhvr>
                                        <p:cTn id="40" dur="1000" fill="hold"/>
                                        <p:tgtEl>
                                          <p:spTgt spid="12"/>
                                        </p:tgtEl>
                                        <p:attrNameLst>
                                          <p:attrName>style.rotation</p:attrName>
                                        </p:attrNameLst>
                                      </p:cBhvr>
                                      <p:tavLst>
                                        <p:tav tm="0">
                                          <p:val>
                                            <p:fltVal val="90"/>
                                          </p:val>
                                        </p:tav>
                                        <p:tav tm="100000">
                                          <p:val>
                                            <p:fltVal val="0"/>
                                          </p:val>
                                        </p:tav>
                                      </p:tavLst>
                                    </p:anim>
                                    <p:animEffect transition="in" filter="fade">
                                      <p:cBhvr>
                                        <p:cTn id="41" dur="10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fltVal val="0"/>
                                          </p:val>
                                        </p:tav>
                                        <p:tav tm="100000">
                                          <p:val>
                                            <p:strVal val="#ppt_w"/>
                                          </p:val>
                                        </p:tav>
                                      </p:tavLst>
                                    </p:anim>
                                    <p:anim calcmode="lin" valueType="num">
                                      <p:cBhvr>
                                        <p:cTn id="47" dur="1000" fill="hold"/>
                                        <p:tgtEl>
                                          <p:spTgt spid="17"/>
                                        </p:tgtEl>
                                        <p:attrNameLst>
                                          <p:attrName>ppt_h</p:attrName>
                                        </p:attrNameLst>
                                      </p:cBhvr>
                                      <p:tavLst>
                                        <p:tav tm="0">
                                          <p:val>
                                            <p:fltVal val="0"/>
                                          </p:val>
                                        </p:tav>
                                        <p:tav tm="100000">
                                          <p:val>
                                            <p:strVal val="#ppt_h"/>
                                          </p:val>
                                        </p:tav>
                                      </p:tavLst>
                                    </p:anim>
                                    <p:anim calcmode="lin" valueType="num">
                                      <p:cBhvr>
                                        <p:cTn id="48" dur="1000" fill="hold"/>
                                        <p:tgtEl>
                                          <p:spTgt spid="17"/>
                                        </p:tgtEl>
                                        <p:attrNameLst>
                                          <p:attrName>style.rotation</p:attrName>
                                        </p:attrNameLst>
                                      </p:cBhvr>
                                      <p:tavLst>
                                        <p:tav tm="0">
                                          <p:val>
                                            <p:fltVal val="90"/>
                                          </p:val>
                                        </p:tav>
                                        <p:tav tm="100000">
                                          <p:val>
                                            <p:fltVal val="0"/>
                                          </p:val>
                                        </p:tav>
                                      </p:tavLst>
                                    </p:anim>
                                    <p:animEffect transition="in" filter="fade">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298938" y="947577"/>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Low" defTabSz="914400" rtl="1" eaLnBrk="1" fontAlgn="t" latinLnBrk="0" hangingPunct="1">
              <a:lnSpc>
                <a:spcPct val="150000"/>
              </a:lnSpc>
              <a:spcBef>
                <a:spcPts val="0"/>
              </a:spcBef>
              <a:spcAft>
                <a:spcPts val="0"/>
              </a:spcAft>
              <a:buClrTx/>
              <a:buSzPct val="120000"/>
              <a:buFontTx/>
              <a:buNone/>
              <a:tabLst/>
              <a:defRPr/>
            </a:pPr>
            <a:r>
              <a:rPr kumimoji="0" lang="ar-EG" sz="2800" b="1" i="0" u="none" strike="noStrike" kern="1200" cap="none" spc="0" normalizeH="0" baseline="0" noProof="0" dirty="0">
                <a:ln>
                  <a:noFill/>
                </a:ln>
                <a:solidFill>
                  <a:srgbClr val="C00000"/>
                </a:solidFill>
                <a:effectLst/>
                <a:uLnTx/>
                <a:uFillTx/>
                <a:latin typeface="Sakkal Majalla" pitchFamily="2" charset="-78"/>
                <a:ea typeface="+mn-ea"/>
                <a:cs typeface="Sakkal Majalla" pitchFamily="2" charset="-78"/>
              </a:rPr>
              <a:t>في نهاية البرنامج يتوقع أن يكون المتدرب قادراً على:</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دراسة مفهوم حوكمة الشركات.</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حوكمة الشركات في السعودية ورؤية المملكة 2030 .</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أهم أهداف حوكمة الشركات في السعودية.</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المبادئ الخمسة لـ حوكمة الشركات.</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التحديات التي تواجه تطبيق حوكمة الشركات في السعودية.</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محددات حوكمة الشركات.</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القيمة المضافة لحوكمة المنظمات.</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دراسة مفهوم إدارة المخاطر.</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مقومات هيكل إدارة المخاطر.</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عناصر إدارة المخاطر.</a:t>
            </a:r>
          </a:p>
          <a:p>
            <a:pPr marL="914400" lvl="1" indent="-457200" algn="justLow" rtl="1" fontAlgn="t">
              <a:lnSpc>
                <a:spcPct val="150000"/>
              </a:lnSpc>
              <a:buSzPct val="120000"/>
              <a:buBlip>
                <a:blip r:embed="rId4"/>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القدرة على تقييم المخاطر.</a:t>
            </a: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53927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420859" y="58143"/>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sp>
        <p:nvSpPr>
          <p:cNvPr id="5" name="Rectangle 4"/>
          <p:cNvSpPr/>
          <p:nvPr/>
        </p:nvSpPr>
        <p:spPr>
          <a:xfrm>
            <a:off x="4079317" y="1288499"/>
            <a:ext cx="4923263" cy="58389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توصيات لجنة بازل بخصوص استمرارية العمل</a:t>
            </a:r>
            <a:endParaRPr kumimoji="0" lang="en-US" sz="1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1235226" y="2288794"/>
            <a:ext cx="6778928" cy="4282412"/>
            <a:chOff x="975360" y="1258794"/>
            <a:chExt cx="6778928" cy="4709743"/>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 y="1258794"/>
              <a:ext cx="6778928" cy="4709743"/>
            </a:xfrm>
            <a:prstGeom prst="rect">
              <a:avLst/>
            </a:prstGeom>
          </p:spPr>
        </p:pic>
        <p:sp>
          <p:nvSpPr>
            <p:cNvPr id="8" name="Rectangle 7"/>
            <p:cNvSpPr/>
            <p:nvPr/>
          </p:nvSpPr>
          <p:spPr>
            <a:xfrm>
              <a:off x="1163542" y="1489647"/>
              <a:ext cx="2328580" cy="4248035"/>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أما المبدأ السابع فيختص بمسؤوليات السلطات الإشرافية في الإشراف والرقابة على تنفيذ خطط استمرارية الأعمال لدى هذه المؤسسات</a:t>
              </a:r>
            </a:p>
          </p:txBody>
        </p:sp>
      </p:grpSp>
      <p:grpSp>
        <p:nvGrpSpPr>
          <p:cNvPr id="10" name="Group 9"/>
          <p:cNvGrpSpPr/>
          <p:nvPr/>
        </p:nvGrpSpPr>
        <p:grpSpPr>
          <a:xfrm>
            <a:off x="4315192" y="2288794"/>
            <a:ext cx="6789117" cy="4282411"/>
            <a:chOff x="4055326" y="1258794"/>
            <a:chExt cx="6789117" cy="4709743"/>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326" y="1258794"/>
              <a:ext cx="6778928" cy="4709743"/>
            </a:xfrm>
            <a:prstGeom prst="rect">
              <a:avLst/>
            </a:prstGeom>
          </p:spPr>
        </p:pic>
        <p:sp>
          <p:nvSpPr>
            <p:cNvPr id="12" name="Rectangle 11"/>
            <p:cNvSpPr/>
            <p:nvPr/>
          </p:nvSpPr>
          <p:spPr>
            <a:xfrm>
              <a:off x="7952254" y="1445239"/>
              <a:ext cx="2892189" cy="4501901"/>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تضمنت المبادئ الصادرة </a:t>
              </a:r>
              <a:b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عن لجنة بازل بالتعاون </a:t>
              </a:r>
              <a:b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مع المنظمة الدولية لهيئات الأوراق المالية والهيئة الدولية لمراقبي التأمين حول متطلبات استمرارية أعمال المؤسسات المالية والمصرفية سبعة مبادئ</a:t>
              </a:r>
            </a:p>
          </p:txBody>
        </p:sp>
      </p:grpSp>
      <p:sp>
        <p:nvSpPr>
          <p:cNvPr id="13" name="Rectangle 12"/>
          <p:cNvSpPr/>
          <p:nvPr/>
        </p:nvSpPr>
        <p:spPr>
          <a:xfrm rot="491989">
            <a:off x="4969688" y="2362095"/>
            <a:ext cx="2433893" cy="4093428"/>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6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 تطبيق الستة الأولى منها بالتعاون فيما بين السلطات الإشرافية والمؤسسات المالية والمصرفية، من حيث التخطيط والإعداد لبناء خطط استمرارية الأعمال</a:t>
            </a:r>
          </a:p>
        </p:txBody>
      </p:sp>
      <p:sp>
        <p:nvSpPr>
          <p:cNvPr id="14" name="Slide Number Placeholder 13">
            <a:extLst>
              <a:ext uri="{FF2B5EF4-FFF2-40B4-BE49-F238E27FC236}">
                <a16:creationId xmlns:a16="http://schemas.microsoft.com/office/drawing/2014/main" id="{EC9483A6-5D44-4224-836E-EE75D34069B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3081982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09020" y="109371"/>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pic>
        <p:nvPicPr>
          <p:cNvPr id="3" name="Picture 2"/>
          <p:cNvPicPr>
            <a:picLocks noChangeAspect="1"/>
          </p:cNvPicPr>
          <p:nvPr/>
        </p:nvPicPr>
        <p:blipFill>
          <a:blip r:embed="rId3"/>
          <a:stretch>
            <a:fillRect/>
          </a:stretch>
        </p:blipFill>
        <p:spPr>
          <a:xfrm>
            <a:off x="2441493" y="954011"/>
            <a:ext cx="5696148" cy="5696148"/>
          </a:xfrm>
          <a:prstGeom prst="rect">
            <a:avLst/>
          </a:prstGeom>
        </p:spPr>
      </p:pic>
      <p:sp>
        <p:nvSpPr>
          <p:cNvPr id="4" name="Rectangle 3"/>
          <p:cNvSpPr/>
          <p:nvPr/>
        </p:nvSpPr>
        <p:spPr>
          <a:xfrm rot="2680450">
            <a:off x="5631362" y="1613613"/>
            <a:ext cx="1853698"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مسؤولية مجلس الإدارة والإدارة التنفيذية</a:t>
            </a:r>
          </a:p>
        </p:txBody>
      </p:sp>
      <p:sp>
        <p:nvSpPr>
          <p:cNvPr id="5" name="Rectangle 4"/>
          <p:cNvSpPr/>
          <p:nvPr/>
        </p:nvSpPr>
        <p:spPr>
          <a:xfrm>
            <a:off x="4176122" y="2715738"/>
            <a:ext cx="2272545" cy="2031325"/>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مبادئ لجنة بازل بخصوص استمرارية الأعمال</a:t>
            </a:r>
          </a:p>
        </p:txBody>
      </p:sp>
      <p:sp>
        <p:nvSpPr>
          <p:cNvPr id="6" name="Rectangle 5"/>
          <p:cNvSpPr/>
          <p:nvPr/>
        </p:nvSpPr>
        <p:spPr>
          <a:xfrm rot="5400000">
            <a:off x="6216050" y="3092429"/>
            <a:ext cx="1924274"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توقف العمليات التشغيلية الرئيسية</a:t>
            </a:r>
          </a:p>
        </p:txBody>
      </p:sp>
      <p:sp>
        <p:nvSpPr>
          <p:cNvPr id="7" name="Rectangle 6"/>
          <p:cNvSpPr/>
          <p:nvPr/>
        </p:nvSpPr>
        <p:spPr>
          <a:xfrm rot="19594705">
            <a:off x="5515223" y="4752337"/>
            <a:ext cx="2008156"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أهداف استعادة تشغيل العمليات</a:t>
            </a:r>
          </a:p>
        </p:txBody>
      </p:sp>
      <p:sp>
        <p:nvSpPr>
          <p:cNvPr id="8" name="Rectangle 7"/>
          <p:cNvSpPr/>
          <p:nvPr/>
        </p:nvSpPr>
        <p:spPr>
          <a:xfrm rot="616606">
            <a:off x="4029300" y="4982953"/>
            <a:ext cx="1562806"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الاتصالات على المستوى المحلي</a:t>
            </a:r>
          </a:p>
        </p:txBody>
      </p:sp>
      <p:sp>
        <p:nvSpPr>
          <p:cNvPr id="10" name="Rectangle 9"/>
          <p:cNvSpPr/>
          <p:nvPr/>
        </p:nvSpPr>
        <p:spPr>
          <a:xfrm rot="14193431">
            <a:off x="2665129" y="3990451"/>
            <a:ext cx="1741577" cy="138499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الاتصالات بالجهات الخارجية</a:t>
            </a:r>
          </a:p>
        </p:txBody>
      </p:sp>
      <p:sp>
        <p:nvSpPr>
          <p:cNvPr id="11" name="Rectangle 10"/>
          <p:cNvSpPr/>
          <p:nvPr/>
        </p:nvSpPr>
        <p:spPr>
          <a:xfrm rot="17552078">
            <a:off x="2665287" y="2357925"/>
            <a:ext cx="1536698"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إجراء الاختبارات</a:t>
            </a:r>
          </a:p>
        </p:txBody>
      </p:sp>
      <p:sp>
        <p:nvSpPr>
          <p:cNvPr id="12" name="Rectangle 11"/>
          <p:cNvSpPr/>
          <p:nvPr/>
        </p:nvSpPr>
        <p:spPr>
          <a:xfrm rot="20952174">
            <a:off x="3831873" y="1066953"/>
            <a:ext cx="2136010" cy="156966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مراجعة إدارة استمرارية الأعمال </a:t>
            </a:r>
            <a:b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من قبل السلطات الإشرافية</a:t>
            </a:r>
          </a:p>
        </p:txBody>
      </p:sp>
      <p:sp>
        <p:nvSpPr>
          <p:cNvPr id="13" name="Slide Number Placeholder 12">
            <a:extLst>
              <a:ext uri="{FF2B5EF4-FFF2-40B4-BE49-F238E27FC236}">
                <a16:creationId xmlns:a16="http://schemas.microsoft.com/office/drawing/2014/main" id="{A7DA4F5E-4394-4E90-A7AF-2E48E396CFA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2859981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Vertic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1"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91614" y="150533"/>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pic>
        <p:nvPicPr>
          <p:cNvPr id="6" name="Picture 5" descr="Gestalt Principles - Lessons - Tes Teach"/>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6050" y="2569204"/>
            <a:ext cx="3031504" cy="3092282"/>
          </a:xfrm>
          <a:prstGeom prst="rect">
            <a:avLst/>
          </a:prstGeom>
          <a:noFill/>
          <a:ln>
            <a:noFill/>
          </a:ln>
        </p:spPr>
      </p:pic>
      <p:sp>
        <p:nvSpPr>
          <p:cNvPr id="8" name="Rectangle 7"/>
          <p:cNvSpPr/>
          <p:nvPr/>
        </p:nvSpPr>
        <p:spPr>
          <a:xfrm>
            <a:off x="4187554" y="2623087"/>
            <a:ext cx="7193807" cy="2308324"/>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إن اتباع المعايير العالمية والممارسات الفضلى في مجال استمرارية العمل يضمن تبني المؤسسة لممارسات تم اختبارها وتطويرها على مدى الزمن من قبل مؤسسات متخصصة وخبراء معروفين، وبذلك تضمن المؤسسة فاعلية برنامجها بالإضافة إلى وجود مرجع واضح لكافة العمليات المتعلقة بالبرنامج </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3" name="Group 12">
            <a:extLst>
              <a:ext uri="{FF2B5EF4-FFF2-40B4-BE49-F238E27FC236}">
                <a16:creationId xmlns:a16="http://schemas.microsoft.com/office/drawing/2014/main" id="{F3265F5A-803B-41D3-95F5-9D423051719B}"/>
              </a:ext>
            </a:extLst>
          </p:cNvPr>
          <p:cNvGrpSpPr/>
          <p:nvPr/>
        </p:nvGrpSpPr>
        <p:grpSpPr>
          <a:xfrm>
            <a:off x="4035154" y="1588494"/>
            <a:ext cx="6853240" cy="811965"/>
            <a:chOff x="-4690671" y="0"/>
            <a:chExt cx="6421353" cy="632596"/>
          </a:xfrm>
        </p:grpSpPr>
        <p:pic>
          <p:nvPicPr>
            <p:cNvPr id="14" name="Picture 13">
              <a:extLst>
                <a:ext uri="{FF2B5EF4-FFF2-40B4-BE49-F238E27FC236}">
                  <a16:creationId xmlns:a16="http://schemas.microsoft.com/office/drawing/2014/main" id="{90014A34-C972-47A6-AB4C-A46CB48C183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497" y="0"/>
              <a:ext cx="464185" cy="568325"/>
            </a:xfrm>
            <a:prstGeom prst="rect">
              <a:avLst/>
            </a:prstGeom>
            <a:noFill/>
            <a:ln>
              <a:noFill/>
            </a:ln>
          </p:spPr>
        </p:pic>
        <p:sp>
          <p:nvSpPr>
            <p:cNvPr id="15" name="Rectangle 14">
              <a:extLst>
                <a:ext uri="{FF2B5EF4-FFF2-40B4-BE49-F238E27FC236}">
                  <a16:creationId xmlns:a16="http://schemas.microsoft.com/office/drawing/2014/main" id="{55AB3976-C98E-433B-8312-FB1AD8FC16FF}"/>
                </a:ext>
              </a:extLst>
            </p:cNvPr>
            <p:cNvSpPr/>
            <p:nvPr/>
          </p:nvSpPr>
          <p:spPr>
            <a:xfrm>
              <a:off x="-4690671" y="64272"/>
              <a:ext cx="6102480" cy="56832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أهم المعايير العالمية في مجال استمرارية العمل</a:t>
              </a:r>
            </a:p>
          </p:txBody>
        </p:sp>
      </p:grpSp>
    </p:spTree>
    <p:extLst>
      <p:ext uri="{BB962C8B-B14F-4D97-AF65-F5344CB8AC3E}">
        <p14:creationId xmlns:p14="http://schemas.microsoft.com/office/powerpoint/2010/main" val="14707158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81723" y="97227"/>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أساسيات إدارة استمرارية الأعمال</a:t>
            </a:r>
          </a:p>
        </p:txBody>
      </p:sp>
      <p:grpSp>
        <p:nvGrpSpPr>
          <p:cNvPr id="3" name="Group 2"/>
          <p:cNvGrpSpPr/>
          <p:nvPr/>
        </p:nvGrpSpPr>
        <p:grpSpPr>
          <a:xfrm flipH="1">
            <a:off x="276766" y="710119"/>
            <a:ext cx="2192592" cy="830785"/>
            <a:chOff x="9500054" y="1212024"/>
            <a:chExt cx="2192592" cy="830785"/>
          </a:xfrm>
        </p:grpSpPr>
        <p:pic>
          <p:nvPicPr>
            <p:cNvPr id="2050"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500054" y="1404716"/>
              <a:ext cx="1348446"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GPG 2013</a:t>
              </a:r>
              <a:endPar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6" name="Group 5"/>
          <p:cNvGrpSpPr/>
          <p:nvPr/>
        </p:nvGrpSpPr>
        <p:grpSpPr>
          <a:xfrm flipH="1">
            <a:off x="207683" y="1678173"/>
            <a:ext cx="2106030" cy="830785"/>
            <a:chOff x="9586616" y="1212024"/>
            <a:chExt cx="2106030" cy="830785"/>
          </a:xfrm>
        </p:grpSpPr>
        <p:pic>
          <p:nvPicPr>
            <p:cNvPr id="7"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9586616" y="1404716"/>
              <a:ext cx="126188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BS 25999</a:t>
              </a:r>
              <a:endPar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10" name="Group 9"/>
          <p:cNvGrpSpPr/>
          <p:nvPr/>
        </p:nvGrpSpPr>
        <p:grpSpPr>
          <a:xfrm flipH="1">
            <a:off x="133010" y="2732669"/>
            <a:ext cx="10907682" cy="830785"/>
            <a:chOff x="784964" y="1212024"/>
            <a:chExt cx="10907682" cy="830785"/>
          </a:xfrm>
        </p:grpSpPr>
        <p:pic>
          <p:nvPicPr>
            <p:cNvPr id="11"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84964" y="1383761"/>
              <a:ext cx="10102446" cy="52322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ISO 22301) Societal Security – Business Continuity Management Systems. Requirements) </a:t>
              </a:r>
              <a:endPar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13" name="Group 12"/>
          <p:cNvGrpSpPr/>
          <p:nvPr/>
        </p:nvGrpSpPr>
        <p:grpSpPr>
          <a:xfrm flipH="1">
            <a:off x="136391" y="3807708"/>
            <a:ext cx="10632403" cy="830785"/>
            <a:chOff x="1060243" y="1212024"/>
            <a:chExt cx="10632403" cy="830785"/>
          </a:xfrm>
        </p:grpSpPr>
        <p:pic>
          <p:nvPicPr>
            <p:cNvPr id="14"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060243" y="1404716"/>
              <a:ext cx="9788257" cy="52322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ISO 22313 (Societal Security – Business Continuity Management Systems – Guidance) </a:t>
              </a:r>
              <a:endPar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16" name="Group 15"/>
          <p:cNvGrpSpPr/>
          <p:nvPr/>
        </p:nvGrpSpPr>
        <p:grpSpPr>
          <a:xfrm flipH="1">
            <a:off x="181902" y="4664263"/>
            <a:ext cx="11574531" cy="954107"/>
            <a:chOff x="118115" y="1150362"/>
            <a:chExt cx="11574531" cy="954107"/>
          </a:xfrm>
        </p:grpSpPr>
        <p:pic>
          <p:nvPicPr>
            <p:cNvPr id="17"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18115" y="1150362"/>
              <a:ext cx="10730384" cy="954107"/>
            </a:xfrm>
            <a:prstGeom prst="rect">
              <a:avLst/>
            </a:prstGeom>
          </p:spPr>
          <p:txBody>
            <a:bodyPr wrap="square">
              <a:spAutoFit/>
            </a:bodyPr>
            <a:lstStyle/>
            <a:p>
              <a:pPr marL="0" marR="0" lvl="0" indent="0" algn="justLow"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ISO/IEC 27031 (Information technology -- Security techniques -- Guidelines for information and communication technology readiness for business continuity)</a:t>
              </a:r>
              <a:endPar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grpSp>
        <p:nvGrpSpPr>
          <p:cNvPr id="19" name="Group 18"/>
          <p:cNvGrpSpPr/>
          <p:nvPr/>
        </p:nvGrpSpPr>
        <p:grpSpPr>
          <a:xfrm>
            <a:off x="4454654" y="5690918"/>
            <a:ext cx="7056103" cy="830785"/>
            <a:chOff x="4636543" y="1212024"/>
            <a:chExt cx="7056103" cy="830785"/>
          </a:xfrm>
        </p:grpSpPr>
        <p:pic>
          <p:nvPicPr>
            <p:cNvPr id="20" name="Picture 2" descr="Money clipart recovery, Picture #1672845 money clipart recove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58" r="18816"/>
            <a:stretch/>
          </p:blipFill>
          <p:spPr bwMode="auto">
            <a:xfrm>
              <a:off x="10887410" y="1212024"/>
              <a:ext cx="805236" cy="830785"/>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4636543" y="1404716"/>
              <a:ext cx="6211957"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معايير أخرى ذات علاقة باستمرارية العمل وتتبع دولاً معينة</a:t>
              </a:r>
            </a:p>
          </p:txBody>
        </p:sp>
      </p:grpSp>
      <p:pic>
        <p:nvPicPr>
          <p:cNvPr id="5" name="Picture 4"/>
          <p:cNvPicPr>
            <a:picLocks noChangeAspect="1"/>
          </p:cNvPicPr>
          <p:nvPr/>
        </p:nvPicPr>
        <p:blipFill>
          <a:blip r:embed="rId4"/>
          <a:stretch>
            <a:fillRect/>
          </a:stretch>
        </p:blipFill>
        <p:spPr>
          <a:xfrm>
            <a:off x="3378132" y="628398"/>
            <a:ext cx="2419553" cy="1989621"/>
          </a:xfrm>
          <a:prstGeom prst="rect">
            <a:avLst/>
          </a:prstGeom>
          <a:ln>
            <a:noFill/>
          </a:ln>
          <a:effectLst>
            <a:softEdge rad="112500"/>
          </a:effectLst>
        </p:spPr>
      </p:pic>
      <p:sp>
        <p:nvSpPr>
          <p:cNvPr id="22" name="Slide Number Placeholder 21">
            <a:extLst>
              <a:ext uri="{FF2B5EF4-FFF2-40B4-BE49-F238E27FC236}">
                <a16:creationId xmlns:a16="http://schemas.microsoft.com/office/drawing/2014/main" id="{31A9432A-C109-4056-83DB-B321436254D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4156976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نشأة وتطور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9ED6DE64-7D08-4973-BA40-6B5D297557F0}"/>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7894986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14789" y="24402"/>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نشأة وتطور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0" name="Picture 9">
            <a:extLst>
              <a:ext uri="{FF2B5EF4-FFF2-40B4-BE49-F238E27FC236}">
                <a16:creationId xmlns:a16="http://schemas.microsoft.com/office/drawing/2014/main" id="{F6A137C2-27FE-4545-9543-6DF5EC43E482}"/>
              </a:ext>
            </a:extLst>
          </p:cNvPr>
          <p:cNvPicPr>
            <a:picLocks noChangeAspect="1"/>
          </p:cNvPicPr>
          <p:nvPr/>
        </p:nvPicPr>
        <p:blipFill>
          <a:blip r:embed="rId3">
            <a:clrChange>
              <a:clrFrom>
                <a:srgbClr val="FAFAFA"/>
              </a:clrFrom>
              <a:clrTo>
                <a:srgbClr val="FAFAFA">
                  <a:alpha val="0"/>
                </a:srgbClr>
              </a:clrTo>
            </a:clrChange>
          </a:blip>
          <a:stretch>
            <a:fillRect/>
          </a:stretch>
        </p:blipFill>
        <p:spPr>
          <a:xfrm>
            <a:off x="7214789" y="1278387"/>
            <a:ext cx="4473380" cy="4301226"/>
          </a:xfrm>
          <a:prstGeom prst="rect">
            <a:avLst/>
          </a:prstGeom>
        </p:spPr>
      </p:pic>
      <p:sp>
        <p:nvSpPr>
          <p:cNvPr id="11" name="Rectangle 10">
            <a:extLst>
              <a:ext uri="{FF2B5EF4-FFF2-40B4-BE49-F238E27FC236}">
                <a16:creationId xmlns:a16="http://schemas.microsoft.com/office/drawing/2014/main" id="{BE2DCC7E-A8B4-434D-B950-C7E2E95F8E9F}"/>
              </a:ext>
            </a:extLst>
          </p:cNvPr>
          <p:cNvSpPr/>
          <p:nvPr/>
        </p:nvSpPr>
        <p:spPr>
          <a:xfrm>
            <a:off x="838200" y="1662700"/>
            <a:ext cx="8438664"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الناحية التاريخية قديما كانت تتلى على المراجع ومن هنا جاء أصل المرادف الآخر</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اللفظ (المراجعة)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“Audit”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وهي مشتقة من الكلمة اللاتينية </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“Au Clive”</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ومعناها بالعربية يستمع حيث كانت بداية المراجعة أن يقوم جماعه من المحاسبين بعرض حساباتهم أمام شخص يستمع إليهم ومنها أطلق على المراجع اسم المدقق.</a:t>
            </a:r>
          </a:p>
        </p:txBody>
      </p:sp>
      <p:sp>
        <p:nvSpPr>
          <p:cNvPr id="12" name="Rectangle 11">
            <a:extLst>
              <a:ext uri="{FF2B5EF4-FFF2-40B4-BE49-F238E27FC236}">
                <a16:creationId xmlns:a16="http://schemas.microsoft.com/office/drawing/2014/main" id="{E685787A-4B23-4331-A7C1-96E322933A79}"/>
              </a:ext>
            </a:extLst>
          </p:cNvPr>
          <p:cNvSpPr/>
          <p:nvPr/>
        </p:nvSpPr>
        <p:spPr>
          <a:xfrm>
            <a:off x="1159804" y="4309170"/>
            <a:ext cx="6288258"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كانت عملية المراجعة تتم حتى العصور الوسطى عن طريق قيام المراجع بالاستماع إلى القيود الخاصة</a:t>
            </a:r>
            <a: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بما تم من العمليات وكانت المراجعة تتم أساسا للتحقق من صحة الحسابات العامة والحكومية كما كان عند قدماء اليونان والإغريق.</a:t>
            </a:r>
          </a:p>
        </p:txBody>
      </p:sp>
    </p:spTree>
    <p:extLst>
      <p:ext uri="{BB962C8B-B14F-4D97-AF65-F5344CB8AC3E}">
        <p14:creationId xmlns:p14="http://schemas.microsoft.com/office/powerpoint/2010/main" val="11511028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171079" y="120497"/>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نشأة وتطور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C999DA29-C6FF-490B-9E0D-08A49340B3DD}"/>
              </a:ext>
            </a:extLst>
          </p:cNvPr>
          <p:cNvGrpSpPr/>
          <p:nvPr/>
        </p:nvGrpSpPr>
        <p:grpSpPr>
          <a:xfrm>
            <a:off x="166384" y="1283833"/>
            <a:ext cx="11859232" cy="1162469"/>
            <a:chOff x="166384" y="1283833"/>
            <a:chExt cx="11859232" cy="1162469"/>
          </a:xfrm>
        </p:grpSpPr>
        <p:pic>
          <p:nvPicPr>
            <p:cNvPr id="10" name="Picture 9">
              <a:extLst>
                <a:ext uri="{FF2B5EF4-FFF2-40B4-BE49-F238E27FC236}">
                  <a16:creationId xmlns:a16="http://schemas.microsoft.com/office/drawing/2014/main" id="{F6A137C2-27FE-4545-9543-6DF5EC43E482}"/>
                </a:ext>
              </a:extLst>
            </p:cNvPr>
            <p:cNvPicPr>
              <a:picLocks noChangeAspect="1"/>
            </p:cNvPicPr>
            <p:nvPr/>
          </p:nvPicPr>
          <p:blipFill>
            <a:blip r:embed="rId4">
              <a:clrChange>
                <a:clrFrom>
                  <a:srgbClr val="FAFAFA"/>
                </a:clrFrom>
                <a:clrTo>
                  <a:srgbClr val="FAFAFA">
                    <a:alpha val="0"/>
                  </a:srgbClr>
                </a:clrTo>
              </a:clrChange>
            </a:blip>
            <a:stretch>
              <a:fillRect/>
            </a:stretch>
          </p:blipFill>
          <p:spPr>
            <a:xfrm>
              <a:off x="10877064" y="1283833"/>
              <a:ext cx="1148552" cy="1104351"/>
            </a:xfrm>
            <a:prstGeom prst="rect">
              <a:avLst/>
            </a:prstGeom>
          </p:spPr>
        </p:pic>
        <p:sp>
          <p:nvSpPr>
            <p:cNvPr id="11" name="Rectangle 10">
              <a:extLst>
                <a:ext uri="{FF2B5EF4-FFF2-40B4-BE49-F238E27FC236}">
                  <a16:creationId xmlns:a16="http://schemas.microsoft.com/office/drawing/2014/main" id="{BE2DCC7E-A8B4-434D-B950-C7E2E95F8E9F}"/>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تطورت المراجعة الداخلية لتشمل مراجعة العمليات الخاصة بالمشروعات المختلفة خاصه بعد تنظيم الحسابات طبقا لنظرية القيد المزدوج </a:t>
              </a:r>
            </a:p>
          </p:txBody>
        </p:sp>
      </p:grpSp>
      <p:grpSp>
        <p:nvGrpSpPr>
          <p:cNvPr id="8" name="Group 7">
            <a:extLst>
              <a:ext uri="{FF2B5EF4-FFF2-40B4-BE49-F238E27FC236}">
                <a16:creationId xmlns:a16="http://schemas.microsoft.com/office/drawing/2014/main" id="{5BE731CE-5F06-40AC-A58A-6CC8872B2944}"/>
              </a:ext>
            </a:extLst>
          </p:cNvPr>
          <p:cNvGrpSpPr/>
          <p:nvPr/>
        </p:nvGrpSpPr>
        <p:grpSpPr>
          <a:xfrm>
            <a:off x="166384" y="2657623"/>
            <a:ext cx="11859232" cy="1162469"/>
            <a:chOff x="166384" y="1283833"/>
            <a:chExt cx="11859232" cy="1162469"/>
          </a:xfrm>
        </p:grpSpPr>
        <p:pic>
          <p:nvPicPr>
            <p:cNvPr id="13" name="Picture 12">
              <a:extLst>
                <a:ext uri="{FF2B5EF4-FFF2-40B4-BE49-F238E27FC236}">
                  <a16:creationId xmlns:a16="http://schemas.microsoft.com/office/drawing/2014/main" id="{C3AD8E6C-623D-4C51-A5BC-B17E6BF7F15E}"/>
                </a:ext>
              </a:extLst>
            </p:cNvPr>
            <p:cNvPicPr>
              <a:picLocks noChangeAspect="1"/>
            </p:cNvPicPr>
            <p:nvPr/>
          </p:nvPicPr>
          <p:blipFill>
            <a:blip r:embed="rId4">
              <a:clrChange>
                <a:clrFrom>
                  <a:srgbClr val="FAFAFA"/>
                </a:clrFrom>
                <a:clrTo>
                  <a:srgbClr val="FAFAFA">
                    <a:alpha val="0"/>
                  </a:srgbClr>
                </a:clrTo>
              </a:clrChange>
            </a:blip>
            <a:stretch>
              <a:fillRect/>
            </a:stretch>
          </p:blipFill>
          <p:spPr>
            <a:xfrm>
              <a:off x="10877064" y="1283833"/>
              <a:ext cx="1148552" cy="1104351"/>
            </a:xfrm>
            <a:prstGeom prst="rect">
              <a:avLst/>
            </a:prstGeom>
          </p:spPr>
        </p:pic>
        <p:sp>
          <p:nvSpPr>
            <p:cNvPr id="14" name="Rectangle 13">
              <a:extLst>
                <a:ext uri="{FF2B5EF4-FFF2-40B4-BE49-F238E27FC236}">
                  <a16:creationId xmlns:a16="http://schemas.microsoft.com/office/drawing/2014/main" id="{3C290660-3018-476B-BEB5-787F8DCEAF2B}"/>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كانت تتم المراجعة لتقرير ما إذا كان الأفراد المسؤولين عن النواحي المالية في الحكومة أو الأعمال التجارية يقومون بعملهم بطريقة محايدة ونزيهة في الفترة الأولى لتاريخ مهنة المراجعة </a:t>
              </a:r>
            </a:p>
          </p:txBody>
        </p:sp>
      </p:grpSp>
      <p:grpSp>
        <p:nvGrpSpPr>
          <p:cNvPr id="15" name="Group 14">
            <a:extLst>
              <a:ext uri="{FF2B5EF4-FFF2-40B4-BE49-F238E27FC236}">
                <a16:creationId xmlns:a16="http://schemas.microsoft.com/office/drawing/2014/main" id="{B2D75021-C313-4137-9F76-FACF96D0D80E}"/>
              </a:ext>
            </a:extLst>
          </p:cNvPr>
          <p:cNvGrpSpPr/>
          <p:nvPr/>
        </p:nvGrpSpPr>
        <p:grpSpPr>
          <a:xfrm>
            <a:off x="166384" y="4085976"/>
            <a:ext cx="11859232" cy="1162469"/>
            <a:chOff x="166384" y="1283833"/>
            <a:chExt cx="11859232" cy="1162469"/>
          </a:xfrm>
        </p:grpSpPr>
        <p:pic>
          <p:nvPicPr>
            <p:cNvPr id="16" name="Picture 15">
              <a:extLst>
                <a:ext uri="{FF2B5EF4-FFF2-40B4-BE49-F238E27FC236}">
                  <a16:creationId xmlns:a16="http://schemas.microsoft.com/office/drawing/2014/main" id="{518B72FC-263F-49BF-A95F-5F2C9BB5F78A}"/>
                </a:ext>
              </a:extLst>
            </p:cNvPr>
            <p:cNvPicPr>
              <a:picLocks noChangeAspect="1"/>
            </p:cNvPicPr>
            <p:nvPr/>
          </p:nvPicPr>
          <p:blipFill>
            <a:blip r:embed="rId4">
              <a:clrChange>
                <a:clrFrom>
                  <a:srgbClr val="FAFAFA"/>
                </a:clrFrom>
                <a:clrTo>
                  <a:srgbClr val="FAFAFA">
                    <a:alpha val="0"/>
                  </a:srgbClr>
                </a:clrTo>
              </a:clrChange>
            </a:blip>
            <a:stretch>
              <a:fillRect/>
            </a:stretch>
          </p:blipFill>
          <p:spPr>
            <a:xfrm>
              <a:off x="10877064" y="1283833"/>
              <a:ext cx="1148552" cy="1104351"/>
            </a:xfrm>
            <a:prstGeom prst="rect">
              <a:avLst/>
            </a:prstGeom>
          </p:spPr>
        </p:pic>
        <p:sp>
          <p:nvSpPr>
            <p:cNvPr id="17" name="Rectangle 16">
              <a:extLst>
                <a:ext uri="{FF2B5EF4-FFF2-40B4-BE49-F238E27FC236}">
                  <a16:creationId xmlns:a16="http://schemas.microsoft.com/office/drawing/2014/main" id="{EF7D2248-6AAD-4835-BFBC-A72D2E9B6A01}"/>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كانت هنالك حاجة قليله لوظيفة إبداء الرأي وقد كان الاعتماد على المستثمرين في توفير الأموال محدودا وقد كانت المراجعة تؤدي بشكل أساسي لتلبية حاجه الإدارة التي تملك الوحدة في نفس الوقت </a:t>
              </a:r>
            </a:p>
          </p:txBody>
        </p:sp>
      </p:grpSp>
      <p:grpSp>
        <p:nvGrpSpPr>
          <p:cNvPr id="18" name="Group 17">
            <a:extLst>
              <a:ext uri="{FF2B5EF4-FFF2-40B4-BE49-F238E27FC236}">
                <a16:creationId xmlns:a16="http://schemas.microsoft.com/office/drawing/2014/main" id="{9A183FC9-EE88-4A79-AB1D-0A7AAC35DA70}"/>
              </a:ext>
            </a:extLst>
          </p:cNvPr>
          <p:cNvGrpSpPr/>
          <p:nvPr/>
        </p:nvGrpSpPr>
        <p:grpSpPr>
          <a:xfrm>
            <a:off x="166384" y="5514329"/>
            <a:ext cx="11859232" cy="1162469"/>
            <a:chOff x="166384" y="1283833"/>
            <a:chExt cx="11859232" cy="1162469"/>
          </a:xfrm>
        </p:grpSpPr>
        <p:pic>
          <p:nvPicPr>
            <p:cNvPr id="19" name="Picture 18">
              <a:extLst>
                <a:ext uri="{FF2B5EF4-FFF2-40B4-BE49-F238E27FC236}">
                  <a16:creationId xmlns:a16="http://schemas.microsoft.com/office/drawing/2014/main" id="{DA0C497F-EA3E-43E2-95AC-F200C0AC965F}"/>
                </a:ext>
              </a:extLst>
            </p:cNvPr>
            <p:cNvPicPr>
              <a:picLocks noChangeAspect="1"/>
            </p:cNvPicPr>
            <p:nvPr/>
          </p:nvPicPr>
          <p:blipFill>
            <a:blip r:embed="rId4">
              <a:clrChange>
                <a:clrFrom>
                  <a:srgbClr val="FAFAFA"/>
                </a:clrFrom>
                <a:clrTo>
                  <a:srgbClr val="FAFAFA">
                    <a:alpha val="0"/>
                  </a:srgbClr>
                </a:clrTo>
              </a:clrChange>
            </a:blip>
            <a:stretch>
              <a:fillRect/>
            </a:stretch>
          </p:blipFill>
          <p:spPr>
            <a:xfrm>
              <a:off x="10877064" y="1283833"/>
              <a:ext cx="1148552" cy="1104351"/>
            </a:xfrm>
            <a:prstGeom prst="rect">
              <a:avLst/>
            </a:prstGeom>
          </p:spPr>
        </p:pic>
        <p:sp>
          <p:nvSpPr>
            <p:cNvPr id="20" name="Rectangle 19">
              <a:extLst>
                <a:ext uri="{FF2B5EF4-FFF2-40B4-BE49-F238E27FC236}">
                  <a16:creationId xmlns:a16="http://schemas.microsoft.com/office/drawing/2014/main" id="{5F74421E-8E03-4D3B-8F6A-EA910B283E9C}"/>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كانت المهارة الأصلية لدى المراجع هي التي تمكنه من القيام بفحص تفصيلي شامل للمستندات والسجلات لكل عمليه من العمليات بهدف التأكد من أن كل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شئ</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على ما يرام كان تقرير المراجع في ذلك الوقت اكتشاف الغش والاختلاس</a:t>
              </a:r>
            </a:p>
          </p:txBody>
        </p:sp>
      </p:grpSp>
    </p:spTree>
    <p:extLst>
      <p:ext uri="{BB962C8B-B14F-4D97-AF65-F5344CB8AC3E}">
        <p14:creationId xmlns:p14="http://schemas.microsoft.com/office/powerpoint/2010/main" val="28739541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82094" y="124097"/>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نشأة وتطور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C999DA29-C6FF-490B-9E0D-08A49340B3DD}"/>
              </a:ext>
            </a:extLst>
          </p:cNvPr>
          <p:cNvGrpSpPr/>
          <p:nvPr/>
        </p:nvGrpSpPr>
        <p:grpSpPr>
          <a:xfrm>
            <a:off x="166384" y="1292140"/>
            <a:ext cx="11815257" cy="1154162"/>
            <a:chOff x="166384" y="1292140"/>
            <a:chExt cx="11815257" cy="1154162"/>
          </a:xfrm>
        </p:grpSpPr>
        <p:pic>
          <p:nvPicPr>
            <p:cNvPr id="10" name="Picture 9">
              <a:extLst>
                <a:ext uri="{FF2B5EF4-FFF2-40B4-BE49-F238E27FC236}">
                  <a16:creationId xmlns:a16="http://schemas.microsoft.com/office/drawing/2014/main" id="{F6A137C2-27FE-4545-9543-6DF5EC43E482}"/>
                </a:ext>
              </a:extLst>
            </p:cNvPr>
            <p:cNvPicPr>
              <a:picLocks noChangeAspect="1"/>
            </p:cNvPicPr>
            <p:nvPr/>
          </p:nvPicPr>
          <p:blipFill>
            <a:blip r:embed="rId3">
              <a:clrChange>
                <a:clrFrom>
                  <a:srgbClr val="FAFAFA"/>
                </a:clrFrom>
                <a:clrTo>
                  <a:srgbClr val="FAFAFA">
                    <a:alpha val="0"/>
                  </a:srgbClr>
                </a:clrTo>
              </a:clrChange>
            </a:blip>
            <a:stretch>
              <a:fillRect/>
            </a:stretch>
          </p:blipFill>
          <p:spPr>
            <a:xfrm>
              <a:off x="11025050" y="1350258"/>
              <a:ext cx="956591" cy="919777"/>
            </a:xfrm>
            <a:prstGeom prst="rect">
              <a:avLst/>
            </a:prstGeom>
          </p:spPr>
        </p:pic>
        <p:sp>
          <p:nvSpPr>
            <p:cNvPr id="11" name="Rectangle 10">
              <a:extLst>
                <a:ext uri="{FF2B5EF4-FFF2-40B4-BE49-F238E27FC236}">
                  <a16:creationId xmlns:a16="http://schemas.microsoft.com/office/drawing/2014/main" id="{BE2DCC7E-A8B4-434D-B950-C7E2E95F8E9F}"/>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بعد ظهور الثورة الصناعية والتي صاحبها غموض في حجم المشروعات والشركات بدأ اصحاب الملكية في استخدام خدمات الإدارة وما صاحب ذلك من تطور في شركات المساهمة الكبرى ذات رؤوس الأموال الضخمة</a:t>
              </a:r>
            </a:p>
          </p:txBody>
        </p:sp>
      </p:grpSp>
      <p:grpSp>
        <p:nvGrpSpPr>
          <p:cNvPr id="15" name="Group 14">
            <a:extLst>
              <a:ext uri="{FF2B5EF4-FFF2-40B4-BE49-F238E27FC236}">
                <a16:creationId xmlns:a16="http://schemas.microsoft.com/office/drawing/2014/main" id="{B2D75021-C313-4137-9F76-FACF96D0D80E}"/>
              </a:ext>
            </a:extLst>
          </p:cNvPr>
          <p:cNvGrpSpPr/>
          <p:nvPr/>
        </p:nvGrpSpPr>
        <p:grpSpPr>
          <a:xfrm>
            <a:off x="122409" y="2848938"/>
            <a:ext cx="11859232" cy="1162469"/>
            <a:chOff x="166384" y="1283833"/>
            <a:chExt cx="11859232" cy="1162469"/>
          </a:xfrm>
        </p:grpSpPr>
        <p:pic>
          <p:nvPicPr>
            <p:cNvPr id="16" name="Picture 15">
              <a:extLst>
                <a:ext uri="{FF2B5EF4-FFF2-40B4-BE49-F238E27FC236}">
                  <a16:creationId xmlns:a16="http://schemas.microsoft.com/office/drawing/2014/main" id="{518B72FC-263F-49BF-A95F-5F2C9BB5F78A}"/>
                </a:ext>
              </a:extLst>
            </p:cNvPr>
            <p:cNvPicPr>
              <a:picLocks noChangeAspect="1"/>
            </p:cNvPicPr>
            <p:nvPr/>
          </p:nvPicPr>
          <p:blipFill>
            <a:blip r:embed="rId3">
              <a:clrChange>
                <a:clrFrom>
                  <a:srgbClr val="FAFAFA"/>
                </a:clrFrom>
                <a:clrTo>
                  <a:srgbClr val="FAFAFA">
                    <a:alpha val="0"/>
                  </a:srgbClr>
                </a:clrTo>
              </a:clrChange>
            </a:blip>
            <a:stretch>
              <a:fillRect/>
            </a:stretch>
          </p:blipFill>
          <p:spPr>
            <a:xfrm>
              <a:off x="10877064" y="1283833"/>
              <a:ext cx="1148552" cy="1104351"/>
            </a:xfrm>
            <a:prstGeom prst="rect">
              <a:avLst/>
            </a:prstGeom>
          </p:spPr>
        </p:pic>
        <p:sp>
          <p:nvSpPr>
            <p:cNvPr id="17" name="Rectangle 16">
              <a:extLst>
                <a:ext uri="{FF2B5EF4-FFF2-40B4-BE49-F238E27FC236}">
                  <a16:creationId xmlns:a16="http://schemas.microsoft.com/office/drawing/2014/main" id="{EF7D2248-6AAD-4835-BFBC-A72D2E9B6A01}"/>
                </a:ext>
              </a:extLst>
            </p:cNvPr>
            <p:cNvSpPr/>
            <p:nvPr/>
          </p:nvSpPr>
          <p:spPr>
            <a:xfrm>
              <a:off x="166384" y="1292140"/>
              <a:ext cx="10710680" cy="1154162"/>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تجمع عددا كبيرا من المساهمين (حمله الأسهم) مع عدم إمكانيتهم في الاشتراك في الإدارة تمارس إدارة المنشأة عملها كوكيل عن المساهمين ولمصلحتهم وتعمل بوحي من القرارات التي تصدرها الجمعية العمومية للمستهمين.</a:t>
              </a:r>
            </a:p>
          </p:txBody>
        </p:sp>
      </p:grpSp>
      <p:grpSp>
        <p:nvGrpSpPr>
          <p:cNvPr id="18" name="Group 17">
            <a:extLst>
              <a:ext uri="{FF2B5EF4-FFF2-40B4-BE49-F238E27FC236}">
                <a16:creationId xmlns:a16="http://schemas.microsoft.com/office/drawing/2014/main" id="{9A183FC9-EE88-4A79-AB1D-0A7AAC35DA70}"/>
              </a:ext>
            </a:extLst>
          </p:cNvPr>
          <p:cNvGrpSpPr/>
          <p:nvPr/>
        </p:nvGrpSpPr>
        <p:grpSpPr>
          <a:xfrm>
            <a:off x="166384" y="4294701"/>
            <a:ext cx="11859232" cy="2262158"/>
            <a:chOff x="166384" y="1292140"/>
            <a:chExt cx="11859232" cy="2262158"/>
          </a:xfrm>
        </p:grpSpPr>
        <p:pic>
          <p:nvPicPr>
            <p:cNvPr id="19" name="Picture 18">
              <a:extLst>
                <a:ext uri="{FF2B5EF4-FFF2-40B4-BE49-F238E27FC236}">
                  <a16:creationId xmlns:a16="http://schemas.microsoft.com/office/drawing/2014/main" id="{DA0C497F-EA3E-43E2-95AC-F200C0AC965F}"/>
                </a:ext>
              </a:extLst>
            </p:cNvPr>
            <p:cNvPicPr>
              <a:picLocks noChangeAspect="1"/>
            </p:cNvPicPr>
            <p:nvPr/>
          </p:nvPicPr>
          <p:blipFill>
            <a:blip r:embed="rId3">
              <a:clrChange>
                <a:clrFrom>
                  <a:srgbClr val="FAFAFA"/>
                </a:clrFrom>
                <a:clrTo>
                  <a:srgbClr val="FAFAFA">
                    <a:alpha val="0"/>
                  </a:srgbClr>
                </a:clrTo>
              </a:clrChange>
            </a:blip>
            <a:stretch>
              <a:fillRect/>
            </a:stretch>
          </p:blipFill>
          <p:spPr>
            <a:xfrm>
              <a:off x="10877064" y="1871043"/>
              <a:ext cx="1148552" cy="1104351"/>
            </a:xfrm>
            <a:prstGeom prst="rect">
              <a:avLst/>
            </a:prstGeom>
          </p:spPr>
        </p:pic>
        <p:sp>
          <p:nvSpPr>
            <p:cNvPr id="20" name="Rectangle 19">
              <a:extLst>
                <a:ext uri="{FF2B5EF4-FFF2-40B4-BE49-F238E27FC236}">
                  <a16:creationId xmlns:a16="http://schemas.microsoft.com/office/drawing/2014/main" id="{5F74421E-8E03-4D3B-8F6A-EA910B283E9C}"/>
                </a:ext>
              </a:extLst>
            </p:cNvPr>
            <p:cNvSpPr/>
            <p:nvPr/>
          </p:nvSpPr>
          <p:spPr>
            <a:xfrm>
              <a:off x="166384" y="1292140"/>
              <a:ext cx="10710680"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يتمثل النجاح من عدة زوايا منها مدى قدرة الإدارة على قيادتها للعمل بكفاءة وقدرتها على تعظيم الأرباح والمحافظة </a:t>
              </a:r>
              <a:br>
                <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الأصول ترشيد الصرف وتخفيض تكاليف التشغيل والحفاظ على جودة منتج الشركة أو المنشأة واستمرار تحسينه وكسب أسواق جديدة فكل هذه الجوانب ترغب الإدارة أن تظهر منها بقدر عال من الكفاءة أمام أصحاب رأس المال (الملاك) وراء ذلك أسباب عديدة تتمثل في الحوافز وارتفاع أسهمها في السوق .</a:t>
              </a:r>
            </a:p>
          </p:txBody>
        </p:sp>
      </p:grpSp>
    </p:spTree>
    <p:extLst>
      <p:ext uri="{BB962C8B-B14F-4D97-AF65-F5344CB8AC3E}">
        <p14:creationId xmlns:p14="http://schemas.microsoft.com/office/powerpoint/2010/main" val="39733634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أسباب ظهور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C499735F-E558-49D5-8CB2-75651218BE9C}"/>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4883054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169901" y="147706"/>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أسباب ظهور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79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3" name="Picture 12">
            <a:extLst>
              <a:ext uri="{FF2B5EF4-FFF2-40B4-BE49-F238E27FC236}">
                <a16:creationId xmlns:a16="http://schemas.microsoft.com/office/drawing/2014/main" id="{0B3F7793-6C0C-40AA-9FC6-CB61FEBD4B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4616" y="1499679"/>
            <a:ext cx="381000" cy="4856672"/>
          </a:xfrm>
          <a:prstGeom prst="rect">
            <a:avLst/>
          </a:prstGeom>
        </p:spPr>
      </p:pic>
      <p:sp>
        <p:nvSpPr>
          <p:cNvPr id="14" name="Rectangle 13">
            <a:extLst>
              <a:ext uri="{FF2B5EF4-FFF2-40B4-BE49-F238E27FC236}">
                <a16:creationId xmlns:a16="http://schemas.microsoft.com/office/drawing/2014/main" id="{31052249-B664-4797-A0D2-DE0C6FC6D5B2}"/>
              </a:ext>
            </a:extLst>
          </p:cNvPr>
          <p:cNvSpPr/>
          <p:nvPr/>
        </p:nvSpPr>
        <p:spPr>
          <a:xfrm>
            <a:off x="425433" y="1471432"/>
            <a:ext cx="112191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الحاجة الماسة والدائمة للإدارة للتحقق من دقة وسلامة البيانات كنتيجة حتمية لكبر حجم المشروعات وتوسيع نشاطها وكثرت عملياتها </a:t>
            </a:r>
          </a:p>
        </p:txBody>
      </p:sp>
      <p:sp>
        <p:nvSpPr>
          <p:cNvPr id="21" name="Rectangle 20">
            <a:extLst>
              <a:ext uri="{FF2B5EF4-FFF2-40B4-BE49-F238E27FC236}">
                <a16:creationId xmlns:a16="http://schemas.microsoft.com/office/drawing/2014/main" id="{428E1A6C-BF9A-47A4-B4C6-DBE073BA53E0}"/>
              </a:ext>
            </a:extLst>
          </p:cNvPr>
          <p:cNvSpPr/>
          <p:nvPr/>
        </p:nvSpPr>
        <p:spPr>
          <a:xfrm>
            <a:off x="425436" y="2819440"/>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رغبة الإدارة في التأكد من سير الأداء وفقاً لما هو مخطط و مرسوم وقد ترتب على تطور حجم المشروعات وتنوع عملياتها وتقسيم أوجه النشاط (التخصصي) وظهور مستويات إدارية مختلفة </a:t>
            </a:r>
          </a:p>
        </p:txBody>
      </p:sp>
      <p:sp>
        <p:nvSpPr>
          <p:cNvPr id="22" name="Rectangle 21">
            <a:extLst>
              <a:ext uri="{FF2B5EF4-FFF2-40B4-BE49-F238E27FC236}">
                <a16:creationId xmlns:a16="http://schemas.microsoft.com/office/drawing/2014/main" id="{89BED1DA-20A9-4C06-9BCE-15C4464A1FC5}"/>
              </a:ext>
            </a:extLst>
          </p:cNvPr>
          <p:cNvSpPr/>
          <p:nvPr/>
        </p:nvSpPr>
        <p:spPr>
          <a:xfrm>
            <a:off x="425436" y="4108007"/>
            <a:ext cx="1121917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ظهور المنشآت ذات الفروع المنتشرة جغرافيا (لا مركزية النشاط المحاسبي) وقد ترتب على كبر حجم المنشأة وكثرة فروعها وتناثرها على نطاق جغرافي واسع </a:t>
            </a:r>
          </a:p>
        </p:txBody>
      </p:sp>
      <p:sp>
        <p:nvSpPr>
          <p:cNvPr id="23" name="Rectangle 22">
            <a:extLst>
              <a:ext uri="{FF2B5EF4-FFF2-40B4-BE49-F238E27FC236}">
                <a16:creationId xmlns:a16="http://schemas.microsoft.com/office/drawing/2014/main" id="{09C3DC40-84D7-4C99-8606-979FCB690F12}"/>
              </a:ext>
            </a:extLst>
          </p:cNvPr>
          <p:cNvSpPr/>
          <p:nvPr/>
        </p:nvSpPr>
        <p:spPr>
          <a:xfrm>
            <a:off x="7004060" y="5418842"/>
            <a:ext cx="464055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ظهور المنشآت المالية الضخمة </a:t>
            </a:r>
          </a:p>
        </p:txBody>
      </p:sp>
      <p:pic>
        <p:nvPicPr>
          <p:cNvPr id="25" name="Picture 24">
            <a:extLst>
              <a:ext uri="{FF2B5EF4-FFF2-40B4-BE49-F238E27FC236}">
                <a16:creationId xmlns:a16="http://schemas.microsoft.com/office/drawing/2014/main" id="{276AC469-4051-4AB8-A13E-E36E4E54AB2E}"/>
              </a:ext>
            </a:extLst>
          </p:cNvPr>
          <p:cNvPicPr/>
          <p:nvPr/>
        </p:nvPicPr>
        <p:blipFill>
          <a:blip r:embed="rId4">
            <a:extLst>
              <a:ext uri="{28A0092B-C50C-407E-A947-70E740481C1C}">
                <a14:useLocalDpi xmlns:a14="http://schemas.microsoft.com/office/drawing/2010/main" val="0"/>
              </a:ext>
            </a:extLst>
          </a:blip>
          <a:stretch>
            <a:fillRect/>
          </a:stretch>
        </p:blipFill>
        <p:spPr>
          <a:xfrm>
            <a:off x="1200150" y="4919719"/>
            <a:ext cx="5029199" cy="1902291"/>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spTree>
    <p:extLst>
      <p:ext uri="{BB962C8B-B14F-4D97-AF65-F5344CB8AC3E}">
        <p14:creationId xmlns:p14="http://schemas.microsoft.com/office/powerpoint/2010/main" val="37038094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298938" y="947577"/>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Low" defTabSz="914400" rtl="1" eaLnBrk="1" fontAlgn="t" latinLnBrk="0" hangingPunct="1">
              <a:lnSpc>
                <a:spcPct val="114000"/>
              </a:lnSpc>
              <a:spcBef>
                <a:spcPts val="0"/>
              </a:spcBef>
              <a:spcAft>
                <a:spcPts val="0"/>
              </a:spcAft>
              <a:buClrTx/>
              <a:buSzPct val="120000"/>
              <a:buFontTx/>
              <a:buNone/>
              <a:tabLst/>
              <a:defRPr/>
            </a:pPr>
            <a:r>
              <a:rPr kumimoji="0" lang="ar-EG" sz="2800" b="1" i="0" u="none" strike="noStrike" kern="1200" cap="none" spc="0" normalizeH="0" baseline="0" noProof="0" dirty="0">
                <a:ln>
                  <a:noFill/>
                </a:ln>
                <a:solidFill>
                  <a:srgbClr val="C00000"/>
                </a:solidFill>
                <a:effectLst/>
                <a:uLnTx/>
                <a:uFillTx/>
                <a:latin typeface="Sakkal Majalla" pitchFamily="2" charset="-78"/>
                <a:ea typeface="+mn-ea"/>
                <a:cs typeface="Sakkal Majalla" pitchFamily="2" charset="-78"/>
              </a:rPr>
              <a:t>في نهاية البرنامج يتوقع أن يكون المتدرب قادراً على:</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التمييز بين أنواع وتقسيمات إدارة المخاطر.</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منهجية التقييم الذاتي لإدارة المخاطر.</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مراقبة الامتثال.</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أساسيات إدارة استمرارية الأعمال .</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المراجعة الداخلية و أهميتها وأغراضها.</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أهداف المراجعة الداخلية.</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التمييز بين المراجع الداخلي والمراجع الخارجي.</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مهام ومسئوليات إدارة المراجعة الداخلية في تفعيل الحوكمة.</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لجان الحوكمة.</a:t>
            </a:r>
          </a:p>
          <a:p>
            <a:pPr marL="914400" lvl="1" indent="-457200" algn="justLow" rtl="1" fontAlgn="t">
              <a:lnSpc>
                <a:spcPct val="150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الاستفادة من تجارب بعض الدول في حوكمة الشركات.</a:t>
            </a: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85839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تطور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149 Corporate Governance Illustrations &amp; Clip Art - iStock">
            <a:extLst>
              <a:ext uri="{FF2B5EF4-FFF2-40B4-BE49-F238E27FC236}">
                <a16:creationId xmlns:a16="http://schemas.microsoft.com/office/drawing/2014/main" id="{BD67814F-5405-4323-986A-C94B071B1B7C}"/>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4138368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11755" y="114320"/>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تطور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81</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1E9C2200-E1D9-4F43-B03C-2B82F59353E0}"/>
              </a:ext>
            </a:extLst>
          </p:cNvPr>
          <p:cNvGrpSpPr/>
          <p:nvPr/>
        </p:nvGrpSpPr>
        <p:grpSpPr>
          <a:xfrm>
            <a:off x="425433" y="1471432"/>
            <a:ext cx="11600183" cy="1015663"/>
            <a:chOff x="425433" y="1471432"/>
            <a:chExt cx="11600183" cy="1015663"/>
          </a:xfrm>
        </p:grpSpPr>
        <p:sp>
          <p:nvSpPr>
            <p:cNvPr id="14" name="Rectangle 13">
              <a:extLst>
                <a:ext uri="{FF2B5EF4-FFF2-40B4-BE49-F238E27FC236}">
                  <a16:creationId xmlns:a16="http://schemas.microsoft.com/office/drawing/2014/main" id="{31052249-B664-4797-A0D2-DE0C6FC6D5B2}"/>
                </a:ext>
              </a:extLst>
            </p:cNvPr>
            <p:cNvSpPr/>
            <p:nvPr/>
          </p:nvSpPr>
          <p:spPr>
            <a:xfrm>
              <a:off x="425433" y="1471432"/>
              <a:ext cx="1055234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كانت بداية المراجعة الداخلية شأنها شأن أي فرع ناشئ _ متواضعة تنحصر اهتماماتها داخل الإدارات المالية _ فكانت مجرد وسيلة وقائية لاكتشاف الغش والأخطاء</a:t>
              </a:r>
            </a:p>
          </p:txBody>
        </p:sp>
        <p:pic>
          <p:nvPicPr>
            <p:cNvPr id="10" name="Picture 9" descr="المراجعة الداخلية, الرقابة الداخلية, المراجعة صورة بابوا نيو غينيا">
              <a:extLst>
                <a:ext uri="{FF2B5EF4-FFF2-40B4-BE49-F238E27FC236}">
                  <a16:creationId xmlns:a16="http://schemas.microsoft.com/office/drawing/2014/main" id="{B11BC415-10C3-4F45-9619-B0FEA007259A}"/>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12" name="Group 11">
            <a:extLst>
              <a:ext uri="{FF2B5EF4-FFF2-40B4-BE49-F238E27FC236}">
                <a16:creationId xmlns:a16="http://schemas.microsoft.com/office/drawing/2014/main" id="{DF3097A4-9CFA-4B36-B40D-D3AD372F33F0}"/>
              </a:ext>
            </a:extLst>
          </p:cNvPr>
          <p:cNvGrpSpPr/>
          <p:nvPr/>
        </p:nvGrpSpPr>
        <p:grpSpPr>
          <a:xfrm>
            <a:off x="425433" y="3007773"/>
            <a:ext cx="11680403" cy="1477328"/>
            <a:chOff x="345213" y="1471432"/>
            <a:chExt cx="11680403" cy="1477328"/>
          </a:xfrm>
        </p:grpSpPr>
        <p:sp>
          <p:nvSpPr>
            <p:cNvPr id="15" name="Rectangle 14">
              <a:extLst>
                <a:ext uri="{FF2B5EF4-FFF2-40B4-BE49-F238E27FC236}">
                  <a16:creationId xmlns:a16="http://schemas.microsoft.com/office/drawing/2014/main" id="{5B9E89B2-8DEF-461E-B2BC-169EEFD0AE4F}"/>
                </a:ext>
              </a:extLst>
            </p:cNvPr>
            <p:cNvSpPr/>
            <p:nvPr/>
          </p:nvSpPr>
          <p:spPr>
            <a:xfrm>
              <a:off x="345213" y="1471432"/>
              <a:ext cx="1063256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لكنها أخذت تنمو بسرعة واضطراد فتقدمت من الناحية الأكاديمية وتطورت من الناحية المهنية وكانت البداية بإنشاء تنظيم مهني خاص يجمع المراجعين الداخليين بالوليات المتحدة الأمريكية وكان الهدف منه رفع كفاءة الأداء المهني لوظيفة المراجعة الداخلية</a:t>
              </a:r>
            </a:p>
          </p:txBody>
        </p:sp>
        <p:pic>
          <p:nvPicPr>
            <p:cNvPr id="16" name="Picture 15" descr="المراجعة الداخلية, الرقابة الداخلية, المراجعة صورة بابوا نيو غينيا">
              <a:extLst>
                <a:ext uri="{FF2B5EF4-FFF2-40B4-BE49-F238E27FC236}">
                  <a16:creationId xmlns:a16="http://schemas.microsoft.com/office/drawing/2014/main" id="{DFD1FDB6-930C-4B96-99F4-C778E31D7392}"/>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grpSp>
        <p:nvGrpSpPr>
          <p:cNvPr id="17" name="Group 16">
            <a:extLst>
              <a:ext uri="{FF2B5EF4-FFF2-40B4-BE49-F238E27FC236}">
                <a16:creationId xmlns:a16="http://schemas.microsoft.com/office/drawing/2014/main" id="{901B76F5-047F-4295-A22E-E236FCA2B1DF}"/>
              </a:ext>
            </a:extLst>
          </p:cNvPr>
          <p:cNvGrpSpPr/>
          <p:nvPr/>
        </p:nvGrpSpPr>
        <p:grpSpPr>
          <a:xfrm>
            <a:off x="4876799" y="4846196"/>
            <a:ext cx="7310510" cy="1477328"/>
            <a:chOff x="4715106" y="1297497"/>
            <a:chExt cx="7310510" cy="1477328"/>
          </a:xfrm>
        </p:grpSpPr>
        <p:sp>
          <p:nvSpPr>
            <p:cNvPr id="18" name="Rectangle 17">
              <a:extLst>
                <a:ext uri="{FF2B5EF4-FFF2-40B4-BE49-F238E27FC236}">
                  <a16:creationId xmlns:a16="http://schemas.microsoft.com/office/drawing/2014/main" id="{09D80F24-DDDC-4EFC-9266-C76C2943AB42}"/>
                </a:ext>
              </a:extLst>
            </p:cNvPr>
            <p:cNvSpPr/>
            <p:nvPr/>
          </p:nvSpPr>
          <p:spPr>
            <a:xfrm>
              <a:off x="4715106" y="1297497"/>
              <a:ext cx="6262670"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لقد أصدر مجمع المراجعين الداخلين عدة قوائم عن مستويات المراجعة الداخلية ومن خلال هذه القوائم يتضح مدى التطور في طبيعة ونطاق المراجعة الداخلية</a:t>
              </a:r>
            </a:p>
          </p:txBody>
        </p:sp>
        <p:pic>
          <p:nvPicPr>
            <p:cNvPr id="19" name="Picture 18" descr="المراجعة الداخلية, الرقابة الداخلية, المراجعة صورة بابوا نيو غينيا">
              <a:extLst>
                <a:ext uri="{FF2B5EF4-FFF2-40B4-BE49-F238E27FC236}">
                  <a16:creationId xmlns:a16="http://schemas.microsoft.com/office/drawing/2014/main" id="{3F0999F0-0F00-4025-9578-481D25D56E81}"/>
                </a:ext>
              </a:extLst>
            </p:cNvPr>
            <p:cNvPicPr/>
            <p:nvPr/>
          </p:nvPicPr>
          <p:blipFill rotWithShape="1">
            <a:blip r:embed="rId3" cstate="hqprint">
              <a:extLst>
                <a:ext uri="{BEBA8EAE-BF5A-486C-A8C5-ECC9F3942E4B}">
                  <a14:imgProps xmlns:a14="http://schemas.microsoft.com/office/drawing/2010/main">
                    <a14:imgLayer r:embed="rId4">
                      <a14:imgEffect>
                        <a14:backgroundRemoval t="0" b="98281" l="10000" r="90000">
                          <a14:foregroundMark x1="46667" y1="50938" x2="42667" y2="86563"/>
                          <a14:foregroundMark x1="51667" y1="21875" x2="50889" y2="40000"/>
                          <a14:foregroundMark x1="69889" y1="18906" x2="69111" y2="41406"/>
                          <a14:foregroundMark x1="76000" y1="17188" x2="76444" y2="43906"/>
                          <a14:foregroundMark x1="66222" y1="16406" x2="77333" y2="16563"/>
                          <a14:foregroundMark x1="79556" y1="16563" x2="79444" y2="56250"/>
                          <a14:foregroundMark x1="63000" y1="15781" x2="76667" y2="15781"/>
                          <a14:foregroundMark x1="61111" y1="15156" x2="64333" y2="14844"/>
                          <a14:foregroundMark x1="80444" y1="14844" x2="80222" y2="18281"/>
                          <a14:foregroundMark x1="77778" y1="60938" x2="77222" y2="87188"/>
                          <a14:foregroundMark x1="77444" y1="53594" x2="77667" y2="70156"/>
                          <a14:foregroundMark x1="79889" y1="52656" x2="79444" y2="75469"/>
                          <a14:foregroundMark x1="73222" y1="53125" x2="72778" y2="65000"/>
                          <a14:foregroundMark x1="22556" y1="3906" x2="22333" y2="24531"/>
                          <a14:foregroundMark x1="22556" y1="4375" x2="54111" y2="5625"/>
                          <a14:foregroundMark x1="52556" y1="4531" x2="32889" y2="10781"/>
                          <a14:foregroundMark x1="38778" y1="8594" x2="28111" y2="31719"/>
                          <a14:foregroundMark x1="39667" y1="30781" x2="37889" y2="36875"/>
                          <a14:foregroundMark x1="49444" y1="41094" x2="47556" y2="58750"/>
                          <a14:foregroundMark x1="74222" y1="45781" x2="72556" y2="65313"/>
                          <a14:foregroundMark x1="26222" y1="28750" x2="26222" y2="28750"/>
                          <a14:foregroundMark x1="24667" y1="48750" x2="24667" y2="48750"/>
                          <a14:foregroundMark x1="25889" y1="50469" x2="27889" y2="32656"/>
                          <a14:foregroundMark x1="25556" y1="24219" x2="24889" y2="44063"/>
                        </a14:backgroundRemoval>
                      </a14:imgEffect>
                    </a14:imgLayer>
                  </a14:imgProps>
                </a:ext>
                <a:ext uri="{28A0092B-C50C-407E-A947-70E740481C1C}">
                  <a14:useLocalDpi xmlns:a14="http://schemas.microsoft.com/office/drawing/2010/main" val="0"/>
                </a:ext>
              </a:extLst>
            </a:blip>
            <a:srcRect l="15647" r="17213"/>
            <a:stretch/>
          </p:blipFill>
          <p:spPr bwMode="auto">
            <a:xfrm>
              <a:off x="10977776" y="1471432"/>
              <a:ext cx="1047840" cy="1015663"/>
            </a:xfrm>
            <a:prstGeom prst="rect">
              <a:avLst/>
            </a:prstGeom>
            <a:noFill/>
            <a:ln>
              <a:noFill/>
            </a:ln>
            <a:extLst>
              <a:ext uri="{53640926-AAD7-44D8-BBD7-CCE9431645EC}">
                <a14:shadowObscured xmlns:a14="http://schemas.microsoft.com/office/drawing/2010/main"/>
              </a:ext>
            </a:extLst>
          </p:spPr>
        </p:pic>
      </p:grpSp>
      <p:pic>
        <p:nvPicPr>
          <p:cNvPr id="1026" name="Picture 2" descr="الرقابة الداخلية وأهميتها وما يميزها عن المراجعة الداخلية | موريا  للإستشارات المحاسبية">
            <a:extLst>
              <a:ext uri="{FF2B5EF4-FFF2-40B4-BE49-F238E27FC236}">
                <a16:creationId xmlns:a16="http://schemas.microsoft.com/office/drawing/2014/main" id="{E6FBAF30-20AC-473D-B51F-CA82537A1851}"/>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9990" y="4272582"/>
            <a:ext cx="3824268" cy="2624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6964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ircle(in)">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085065" y="78218"/>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تطور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14" name="Rectangle 13">
            <a:extLst>
              <a:ext uri="{FF2B5EF4-FFF2-40B4-BE49-F238E27FC236}">
                <a16:creationId xmlns:a16="http://schemas.microsoft.com/office/drawing/2014/main" id="{31052249-B664-4797-A0D2-DE0C6FC6D5B2}"/>
              </a:ext>
            </a:extLst>
          </p:cNvPr>
          <p:cNvSpPr/>
          <p:nvPr/>
        </p:nvSpPr>
        <p:spPr>
          <a:xfrm>
            <a:off x="211015" y="1408051"/>
            <a:ext cx="8260584" cy="2816156"/>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فالقائمة الأولى صدرت عام 1947 أي بعد ستة أعوام من تكوين مجمع المراجعين الداخليين الأمريكي وقد تناولت خدمات المراجع الداخلي للإدارة المتمثلة في توفير الحماية لممتلكات وتقوية أنظمة الرقابة عن طريق تقديم التوصيات لتدعيمها وقد ركزت هذه القائمة على مسؤولية المراجع الداخلي التي تتضمن أساسا مراجعة النواحي المحاسبية والمالية وبعض النواحي الأخرى ذات الطبيعة التشغيلية.</a:t>
            </a:r>
          </a:p>
        </p:txBody>
      </p:sp>
      <p:sp>
        <p:nvSpPr>
          <p:cNvPr id="18" name="Rectangle 17">
            <a:extLst>
              <a:ext uri="{FF2B5EF4-FFF2-40B4-BE49-F238E27FC236}">
                <a16:creationId xmlns:a16="http://schemas.microsoft.com/office/drawing/2014/main" id="{09D80F24-DDDC-4EFC-9266-C76C2943AB42}"/>
              </a:ext>
            </a:extLst>
          </p:cNvPr>
          <p:cNvSpPr/>
          <p:nvPr/>
        </p:nvSpPr>
        <p:spPr>
          <a:xfrm>
            <a:off x="419099" y="4554088"/>
            <a:ext cx="11600183" cy="2262158"/>
          </a:xfrm>
          <a:prstGeom prst="rect">
            <a:avLst/>
          </a:prstGeom>
        </p:spPr>
        <p:txBody>
          <a:bodyPr wrap="square">
            <a:spAutoFit/>
          </a:bodyPr>
          <a:lstStyle/>
          <a:p>
            <a:pPr marL="0" marR="0" lvl="0" indent="0" algn="justLow"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العام 1957 أصدر المجمع قائمة أخرى جاءت أكثر تطورا أوضحت أن المراجع الداخلي يقوم بمراجعة وفحص العمليات المحاسبية والمالية والأعمال الأخرى ويلاحظ في هذه القائمة ضعف التركيز على النواحي المحاسبية والمالية وأعطيت الأعمال الأخرى نفس الأهمية</a:t>
            </a:r>
            <a:b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في مهام ومسؤوليات المراجع الداخلي في العام 1971 قام المجمع بتعديل توصياته السابقة حيث اوصت القائمة الصادرة في ذلك العام أن المراجع الداخلي يقوم بمراجعة جميع عمليات المنشأة .</a:t>
            </a:r>
          </a:p>
        </p:txBody>
      </p:sp>
      <p:grpSp>
        <p:nvGrpSpPr>
          <p:cNvPr id="21" name="Group 20">
            <a:extLst>
              <a:ext uri="{FF2B5EF4-FFF2-40B4-BE49-F238E27FC236}">
                <a16:creationId xmlns:a16="http://schemas.microsoft.com/office/drawing/2014/main" id="{7ABC1B5C-4E8D-4989-8082-3F7B8AC74EB8}"/>
              </a:ext>
            </a:extLst>
          </p:cNvPr>
          <p:cNvGrpSpPr/>
          <p:nvPr/>
        </p:nvGrpSpPr>
        <p:grpSpPr>
          <a:xfrm>
            <a:off x="8471599" y="1293552"/>
            <a:ext cx="3088175" cy="3243193"/>
            <a:chOff x="0" y="0"/>
            <a:chExt cx="4957602" cy="4803114"/>
          </a:xfrm>
          <a:blipFill>
            <a:blip r:embed="rId4"/>
            <a:stretch>
              <a:fillRect l="-3000" t="-3000" b="-3000"/>
            </a:stretch>
          </a:blipFill>
        </p:grpSpPr>
        <p:sp>
          <p:nvSpPr>
            <p:cNvPr id="22" name="Rounded Rectangle 89">
              <a:extLst>
                <a:ext uri="{FF2B5EF4-FFF2-40B4-BE49-F238E27FC236}">
                  <a16:creationId xmlns:a16="http://schemas.microsoft.com/office/drawing/2014/main" id="{DB66098E-BBC1-4A7E-8F8F-51D44FFB0A4F}"/>
                </a:ext>
              </a:extLst>
            </p:cNvPr>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3" name="Rounded Rectangle 90">
              <a:extLst>
                <a:ext uri="{FF2B5EF4-FFF2-40B4-BE49-F238E27FC236}">
                  <a16:creationId xmlns:a16="http://schemas.microsoft.com/office/drawing/2014/main" id="{88C8256E-E760-48A4-9C36-405C02F4A327}"/>
                </a:ext>
              </a:extLst>
            </p:cNvPr>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4" name="Rounded Rectangle 96">
              <a:extLst>
                <a:ext uri="{FF2B5EF4-FFF2-40B4-BE49-F238E27FC236}">
                  <a16:creationId xmlns:a16="http://schemas.microsoft.com/office/drawing/2014/main" id="{C599EDDB-9EA6-49B3-868E-2BF4BAB32E5F}"/>
                </a:ext>
              </a:extLst>
            </p:cNvPr>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5" name="Rounded Rectangle 97">
              <a:extLst>
                <a:ext uri="{FF2B5EF4-FFF2-40B4-BE49-F238E27FC236}">
                  <a16:creationId xmlns:a16="http://schemas.microsoft.com/office/drawing/2014/main" id="{DD016D5F-4420-4361-8360-2357E7F4C59A}"/>
                </a:ext>
              </a:extLst>
            </p:cNvPr>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6" name="Rounded Rectangle 98">
              <a:extLst>
                <a:ext uri="{FF2B5EF4-FFF2-40B4-BE49-F238E27FC236}">
                  <a16:creationId xmlns:a16="http://schemas.microsoft.com/office/drawing/2014/main" id="{CA4E0B35-04D9-46E3-A7FD-18599C014B67}"/>
                </a:ext>
              </a:extLst>
            </p:cNvPr>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Rounded Rectangle 99">
              <a:extLst>
                <a:ext uri="{FF2B5EF4-FFF2-40B4-BE49-F238E27FC236}">
                  <a16:creationId xmlns:a16="http://schemas.microsoft.com/office/drawing/2014/main" id="{CAFE5B64-4BC4-4768-83C8-6467EED6D7C4}"/>
                </a:ext>
              </a:extLst>
            </p:cNvPr>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8" name="Rounded Rectangle 100">
              <a:extLst>
                <a:ext uri="{FF2B5EF4-FFF2-40B4-BE49-F238E27FC236}">
                  <a16:creationId xmlns:a16="http://schemas.microsoft.com/office/drawing/2014/main" id="{8517955D-4168-4E9E-9804-1F213F91BA22}"/>
                </a:ext>
              </a:extLst>
            </p:cNvPr>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9" name="Rounded Rectangle 101">
              <a:extLst>
                <a:ext uri="{FF2B5EF4-FFF2-40B4-BE49-F238E27FC236}">
                  <a16:creationId xmlns:a16="http://schemas.microsoft.com/office/drawing/2014/main" id="{5C6394C7-8955-4E3A-A59B-27FB08DE8180}"/>
                </a:ext>
              </a:extLst>
            </p:cNvPr>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Rounded Rectangle 102">
              <a:extLst>
                <a:ext uri="{FF2B5EF4-FFF2-40B4-BE49-F238E27FC236}">
                  <a16:creationId xmlns:a16="http://schemas.microsoft.com/office/drawing/2014/main" id="{F76CFB99-E350-4D7F-8E25-7946447A4CBE}"/>
                </a:ext>
              </a:extLst>
            </p:cNvPr>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1" name="Rounded Rectangle 103">
              <a:extLst>
                <a:ext uri="{FF2B5EF4-FFF2-40B4-BE49-F238E27FC236}">
                  <a16:creationId xmlns:a16="http://schemas.microsoft.com/office/drawing/2014/main" id="{BCB64077-4B79-4439-A179-9E00063F2900}"/>
                </a:ext>
              </a:extLst>
            </p:cNvPr>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7314293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ircle(in)">
                                      <p:cBhvr>
                                        <p:cTn id="10" dur="2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ircle(in)">
                                      <p:cBhvr>
                                        <p:cTn id="1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تطور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FB4345E0-36CF-4151-960B-3C65C44D4209}"/>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2524593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63870" y="77473"/>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مفهوم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84</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0" name="Group 9">
            <a:extLst>
              <a:ext uri="{FF2B5EF4-FFF2-40B4-BE49-F238E27FC236}">
                <a16:creationId xmlns:a16="http://schemas.microsoft.com/office/drawing/2014/main" id="{940E2A7E-DAC5-4CFD-830D-45423A519621}"/>
              </a:ext>
            </a:extLst>
          </p:cNvPr>
          <p:cNvGrpSpPr/>
          <p:nvPr/>
        </p:nvGrpSpPr>
        <p:grpSpPr>
          <a:xfrm>
            <a:off x="6556762" y="1397397"/>
            <a:ext cx="5103573" cy="4773479"/>
            <a:chOff x="6038466" y="1441342"/>
            <a:chExt cx="5103573" cy="4773479"/>
          </a:xfrm>
        </p:grpSpPr>
        <p:grpSp>
          <p:nvGrpSpPr>
            <p:cNvPr id="11" name="Group 10">
              <a:extLst>
                <a:ext uri="{FF2B5EF4-FFF2-40B4-BE49-F238E27FC236}">
                  <a16:creationId xmlns:a16="http://schemas.microsoft.com/office/drawing/2014/main" id="{8DF7C61D-71E7-4F4F-8522-E8F37C07A4FE}"/>
                </a:ext>
              </a:extLst>
            </p:cNvPr>
            <p:cNvGrpSpPr/>
            <p:nvPr/>
          </p:nvGrpSpPr>
          <p:grpSpPr>
            <a:xfrm>
              <a:off x="6195764" y="1441342"/>
              <a:ext cx="4946275" cy="4773479"/>
              <a:chOff x="6090833" y="1441342"/>
              <a:chExt cx="4946275" cy="4773479"/>
            </a:xfrm>
          </p:grpSpPr>
          <p:pic>
            <p:nvPicPr>
              <p:cNvPr id="15" name="Picture 14">
                <a:extLst>
                  <a:ext uri="{FF2B5EF4-FFF2-40B4-BE49-F238E27FC236}">
                    <a16:creationId xmlns:a16="http://schemas.microsoft.com/office/drawing/2014/main" id="{2CADCC9F-2FCE-4703-A0E3-D05FA4DF3674}"/>
                  </a:ext>
                </a:extLst>
              </p:cNvPr>
              <p:cNvPicPr>
                <a:picLocks noChangeAspect="1"/>
              </p:cNvPicPr>
              <p:nvPr/>
            </p:nvPicPr>
            <p:blipFill rotWithShape="1">
              <a:blip r:embed="rId4">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16" name="Rectangle 15">
                <a:extLst>
                  <a:ext uri="{FF2B5EF4-FFF2-40B4-BE49-F238E27FC236}">
                    <a16:creationId xmlns:a16="http://schemas.microsoft.com/office/drawing/2014/main" id="{BDA30A6C-BC1E-4102-BF07-A7353EF6D89C}"/>
                  </a:ext>
                </a:extLst>
              </p:cNvPr>
              <p:cNvSpPr/>
              <p:nvPr/>
            </p:nvSpPr>
            <p:spPr>
              <a:xfrm>
                <a:off x="6640643" y="1957532"/>
                <a:ext cx="4116533" cy="3370153"/>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إن المراجعة الداخلية وظيفة مستقلة داخل المشروع تهدف إلى فحص الأمور المالية والمحاسبية والعمليات الأخرى الخاصة بالمشروع بهدف خدمة الإدارة فهي نوع من أنواع الرقابة الإدارية وتهدف إلى قياس وتقويم كفاية و فعالية أنظمة الرقابة الأخرى.</a:t>
                </a:r>
              </a:p>
            </p:txBody>
          </p:sp>
        </p:grpSp>
        <p:pic>
          <p:nvPicPr>
            <p:cNvPr id="12" name="Picture 11">
              <a:extLst>
                <a:ext uri="{FF2B5EF4-FFF2-40B4-BE49-F238E27FC236}">
                  <a16:creationId xmlns:a16="http://schemas.microsoft.com/office/drawing/2014/main" id="{5A5E0734-ADE7-452D-9625-57E897BA4BC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038466" y="2681226"/>
              <a:ext cx="882519" cy="961383"/>
            </a:xfrm>
            <a:prstGeom prst="rect">
              <a:avLst/>
            </a:prstGeom>
          </p:spPr>
        </p:pic>
      </p:grpSp>
      <p:grpSp>
        <p:nvGrpSpPr>
          <p:cNvPr id="17" name="Group 16">
            <a:extLst>
              <a:ext uri="{FF2B5EF4-FFF2-40B4-BE49-F238E27FC236}">
                <a16:creationId xmlns:a16="http://schemas.microsoft.com/office/drawing/2014/main" id="{DDE51707-9800-446E-90EA-F867C11F6FED}"/>
              </a:ext>
            </a:extLst>
          </p:cNvPr>
          <p:cNvGrpSpPr/>
          <p:nvPr/>
        </p:nvGrpSpPr>
        <p:grpSpPr>
          <a:xfrm>
            <a:off x="838394" y="1397397"/>
            <a:ext cx="5279046" cy="4773479"/>
            <a:chOff x="1092192" y="1441341"/>
            <a:chExt cx="5279046" cy="4773479"/>
          </a:xfrm>
        </p:grpSpPr>
        <p:grpSp>
          <p:nvGrpSpPr>
            <p:cNvPr id="18" name="Group 17">
              <a:extLst>
                <a:ext uri="{FF2B5EF4-FFF2-40B4-BE49-F238E27FC236}">
                  <a16:creationId xmlns:a16="http://schemas.microsoft.com/office/drawing/2014/main" id="{4EA94B14-FD0A-4342-9D1F-84C7947E1E36}"/>
                </a:ext>
              </a:extLst>
            </p:cNvPr>
            <p:cNvGrpSpPr/>
            <p:nvPr/>
          </p:nvGrpSpPr>
          <p:grpSpPr>
            <a:xfrm>
              <a:off x="1092192" y="1441341"/>
              <a:ext cx="4946275" cy="4773479"/>
              <a:chOff x="6090833" y="1441342"/>
              <a:chExt cx="4946275" cy="4773479"/>
            </a:xfrm>
          </p:grpSpPr>
          <p:pic>
            <p:nvPicPr>
              <p:cNvPr id="20" name="Picture 19">
                <a:extLst>
                  <a:ext uri="{FF2B5EF4-FFF2-40B4-BE49-F238E27FC236}">
                    <a16:creationId xmlns:a16="http://schemas.microsoft.com/office/drawing/2014/main" id="{EF11AE58-9929-4D89-8CF5-B74C3EF04C24}"/>
                  </a:ext>
                </a:extLst>
              </p:cNvPr>
              <p:cNvPicPr>
                <a:picLocks noChangeAspect="1"/>
              </p:cNvPicPr>
              <p:nvPr/>
            </p:nvPicPr>
            <p:blipFill rotWithShape="1">
              <a:blip r:embed="rId4">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24" name="Rectangle 23">
                <a:extLst>
                  <a:ext uri="{FF2B5EF4-FFF2-40B4-BE49-F238E27FC236}">
                    <a16:creationId xmlns:a16="http://schemas.microsoft.com/office/drawing/2014/main" id="{1780CD0C-D591-429A-AEA8-E57DA465C8BC}"/>
                  </a:ext>
                </a:extLst>
              </p:cNvPr>
              <p:cNvSpPr/>
              <p:nvPr/>
            </p:nvSpPr>
            <p:spPr>
              <a:xfrm>
                <a:off x="6429868" y="1866005"/>
                <a:ext cx="4355724" cy="3924151"/>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إن المراجعة الداخلية جزء من نظام الرقابة الداخلية يتمثل دورها في نشاط مستقل يقوم به قسم من إدارات المنشأة مهمته مراجعة وفحص المستندات والدفاتر والقوائم والتقارير المالية والعمليات المختلفة وتقييم أداء الإدارات والأقسام في المنشأة ثم تقديم تقارير إلى الإدارة العليا بنتائج هذا التقييم .</a:t>
                </a:r>
              </a:p>
            </p:txBody>
          </p:sp>
        </p:grpSp>
        <p:pic>
          <p:nvPicPr>
            <p:cNvPr id="19" name="Picture 18">
              <a:extLst>
                <a:ext uri="{FF2B5EF4-FFF2-40B4-BE49-F238E27FC236}">
                  <a16:creationId xmlns:a16="http://schemas.microsoft.com/office/drawing/2014/main" id="{EE2316CD-10FA-4B92-8A22-9E2558EE33CF}"/>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488719" y="3828080"/>
              <a:ext cx="882519" cy="961383"/>
            </a:xfrm>
            <a:prstGeom prst="rect">
              <a:avLst/>
            </a:prstGeom>
          </p:spPr>
        </p:pic>
      </p:grpSp>
    </p:spTree>
    <p:extLst>
      <p:ext uri="{BB962C8B-B14F-4D97-AF65-F5344CB8AC3E}">
        <p14:creationId xmlns:p14="http://schemas.microsoft.com/office/powerpoint/2010/main" val="17877136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style.rotation</p:attrName>
                                        </p:attrNameLst>
                                      </p:cBhvr>
                                      <p:tavLst>
                                        <p:tav tm="0">
                                          <p:val>
                                            <p:fltVal val="90"/>
                                          </p:val>
                                        </p:tav>
                                        <p:tav tm="100000">
                                          <p:val>
                                            <p:fltVal val="0"/>
                                          </p:val>
                                        </p:tav>
                                      </p:tavLst>
                                    </p:anim>
                                    <p:animEffect transition="in" filter="fade">
                                      <p:cBhvr>
                                        <p:cTn id="1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أهمية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0A0C5AEC-A0E3-497B-A116-0AF76B07A721}"/>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23848655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75712" y="68063"/>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أهمية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6B5DE008-EA47-4381-AB86-74D6B2CB35E9}"/>
              </a:ext>
            </a:extLst>
          </p:cNvPr>
          <p:cNvGrpSpPr/>
          <p:nvPr/>
        </p:nvGrpSpPr>
        <p:grpSpPr>
          <a:xfrm>
            <a:off x="9091881" y="1235589"/>
            <a:ext cx="2970761" cy="1287006"/>
            <a:chOff x="9091881" y="1235589"/>
            <a:chExt cx="2970761" cy="1287006"/>
          </a:xfrm>
        </p:grpSpPr>
        <p:pic>
          <p:nvPicPr>
            <p:cNvPr id="14" name="Picture 2" descr="المنظمة, المراجعة الداخلية, ضمان الخدمات صورة بابوا نيو غينيا">
              <a:extLst>
                <a:ext uri="{FF2B5EF4-FFF2-40B4-BE49-F238E27FC236}">
                  <a16:creationId xmlns:a16="http://schemas.microsoft.com/office/drawing/2014/main" id="{F86AB4FE-9356-4899-957A-7B4153F3986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714" b="100000" l="1154" r="99615">
                          <a14:foregroundMark x1="56538" y1="19643" x2="56538" y2="19643"/>
                          <a14:foregroundMark x1="67308" y1="18571" x2="71923" y2="36429"/>
                          <a14:foregroundMark x1="50769" y1="25357" x2="38462" y2="56071"/>
                          <a14:foregroundMark x1="32308" y1="67143" x2="10769" y2="99643"/>
                          <a14:foregroundMark x1="28077" y1="64286" x2="14615" y2="91786"/>
                          <a14:foregroundMark x1="28846" y1="65357" x2="35769" y2="50000"/>
                          <a14:foregroundMark x1="46538" y1="61071" x2="60769" y2="39643"/>
                          <a14:foregroundMark x1="62308" y1="70000" x2="57308" y2="47500"/>
                          <a14:foregroundMark x1="55000" y1="72143" x2="43462" y2="32143"/>
                          <a14:foregroundMark x1="71538" y1="55000" x2="78846" y2="25357"/>
                          <a14:foregroundMark x1="81154" y1="58929" x2="81154" y2="20714"/>
                          <a14:foregroundMark x1="90000" y1="52857" x2="85000" y2="29643"/>
                          <a14:foregroundMark x1="66154" y1="14643" x2="46923" y2="15357"/>
                          <a14:foregroundMark x1="83846" y1="8929" x2="81154" y2="39643"/>
                          <a14:foregroundMark x1="82308" y1="2500" x2="46538" y2="36429"/>
                          <a14:foregroundMark x1="71538" y1="5357" x2="31154" y2="16786"/>
                          <a14:foregroundMark x1="25000" y1="20000" x2="56154" y2="51786"/>
                          <a14:foregroundMark x1="25385" y1="40714" x2="79231" y2="43214"/>
                          <a14:foregroundMark x1="48846" y1="51786" x2="58462" y2="16786"/>
                          <a14:foregroundMark x1="33846" y1="32143" x2="70769" y2="17857"/>
                          <a14:foregroundMark x1="64615" y1="37857" x2="72692" y2="52857"/>
                          <a14:foregroundMark x1="62692" y1="68214" x2="91154" y2="55357"/>
                          <a14:foregroundMark x1="62692" y1="73929" x2="75769" y2="43214"/>
                          <a14:foregroundMark x1="50769" y1="76429" x2="44231" y2="62857"/>
                          <a14:foregroundMark x1="58846" y1="77500" x2="66923" y2="65000"/>
                          <a14:foregroundMark x1="57692" y1="79286" x2="39615" y2="63929"/>
                          <a14:foregroundMark x1="20769" y1="46071" x2="20769" y2="46071"/>
                          <a14:foregroundMark x1="14615" y1="41071" x2="14615" y2="41071"/>
                          <a14:foregroundMark x1="18462" y1="42143" x2="18462" y2="37857"/>
                          <a14:foregroundMark x1="18077" y1="44286" x2="17308" y2="40000"/>
                          <a14:foregroundMark x1="17308" y1="46429" x2="21923" y2="30000"/>
                          <a14:foregroundMark x1="31538" y1="60714" x2="25769" y2="51786"/>
                          <a14:foregroundMark x1="79231" y1="6786" x2="63462" y2="8571"/>
                          <a14:foregroundMark x1="77692" y1="6786" x2="93077" y2="41786"/>
                          <a14:foregroundMark x1="80385" y1="12857" x2="94615" y2="55000"/>
                          <a14:foregroundMark x1="96923" y1="41071" x2="91923" y2="51786"/>
                          <a14:foregroundMark x1="94615" y1="52857" x2="95385" y2="48571"/>
                          <a14:foregroundMark x1="95385" y1="52857" x2="79231" y2="12857"/>
                          <a14:foregroundMark x1="85000" y1="10714" x2="93077" y2="4607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0766233" y="1235589"/>
              <a:ext cx="1296409" cy="128700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CC170C33-9BD3-4A66-B155-FA428AA9FFE7}"/>
                </a:ext>
              </a:extLst>
            </p:cNvPr>
            <p:cNvSpPr/>
            <p:nvPr/>
          </p:nvSpPr>
          <p:spPr>
            <a:xfrm>
              <a:off x="9091881" y="1336431"/>
              <a:ext cx="1782445"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إدارة المنشأة:</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226F0AF3-3023-452B-A394-B083CEC23935}"/>
                </a:ext>
              </a:extLst>
            </p:cNvPr>
            <p:cNvSpPr/>
            <p:nvPr/>
          </p:nvSpPr>
          <p:spPr>
            <a:xfrm>
              <a:off x="11258641" y="1431688"/>
              <a:ext cx="419686"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endParaRPr kumimoji="0" lang="en-US" sz="1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2" name="Rectangle 21">
            <a:extLst>
              <a:ext uri="{FF2B5EF4-FFF2-40B4-BE49-F238E27FC236}">
                <a16:creationId xmlns:a16="http://schemas.microsoft.com/office/drawing/2014/main" id="{7B79CE06-DE46-4EED-B21F-B95D70090CE0}"/>
              </a:ext>
            </a:extLst>
          </p:cNvPr>
          <p:cNvSpPr/>
          <p:nvPr/>
        </p:nvSpPr>
        <p:spPr>
          <a:xfrm>
            <a:off x="2869388" y="2277687"/>
            <a:ext cx="8812649"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تعتبر المراجعة عملية هامة لإدارة المشروع حيث أن اعتماد الإدارة في عملية التخطيط اتخاذ القرارات الحالية والمستقبلية يأتي بناءا على تقارير المراجعة عن مدى كفاية وفعالية الأداء مما له الأكثر الكبير في توجيه الاستثمار للمنشأة.</a:t>
            </a:r>
          </a:p>
        </p:txBody>
      </p:sp>
      <p:pic>
        <p:nvPicPr>
          <p:cNvPr id="23" name="Picture 22" descr="Creative Business Strategy Idea Illustration Concept Free Vector - جرافيكس  العرب كل ما تحتاج لتكون مبدع | ملتقى المصممين |">
            <a:extLst>
              <a:ext uri="{FF2B5EF4-FFF2-40B4-BE49-F238E27FC236}">
                <a16:creationId xmlns:a16="http://schemas.microsoft.com/office/drawing/2014/main" id="{72CC77D2-F147-4FDD-9543-3786AC5564B0}"/>
              </a:ext>
            </a:extLst>
          </p:cNvPr>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1265" y="448837"/>
            <a:ext cx="3763926" cy="3609799"/>
          </a:xfrm>
          <a:prstGeom prst="rect">
            <a:avLst/>
          </a:prstGeom>
          <a:noFill/>
          <a:ln>
            <a:noFill/>
          </a:ln>
        </p:spPr>
      </p:pic>
      <p:grpSp>
        <p:nvGrpSpPr>
          <p:cNvPr id="26" name="Group 25">
            <a:extLst>
              <a:ext uri="{FF2B5EF4-FFF2-40B4-BE49-F238E27FC236}">
                <a16:creationId xmlns:a16="http://schemas.microsoft.com/office/drawing/2014/main" id="{133B8577-A4F7-43F1-8EB0-D15FA5333B46}"/>
              </a:ext>
            </a:extLst>
          </p:cNvPr>
          <p:cNvGrpSpPr/>
          <p:nvPr/>
        </p:nvGrpSpPr>
        <p:grpSpPr>
          <a:xfrm>
            <a:off x="5741581" y="4058636"/>
            <a:ext cx="6284035" cy="1287006"/>
            <a:chOff x="5778607" y="1235589"/>
            <a:chExt cx="6284035" cy="1287006"/>
          </a:xfrm>
        </p:grpSpPr>
        <p:pic>
          <p:nvPicPr>
            <p:cNvPr id="27" name="Picture 2" descr="المنظمة, المراجعة الداخلية, ضمان الخدمات صورة بابوا نيو غينيا">
              <a:extLst>
                <a:ext uri="{FF2B5EF4-FFF2-40B4-BE49-F238E27FC236}">
                  <a16:creationId xmlns:a16="http://schemas.microsoft.com/office/drawing/2014/main" id="{7A78EC36-9A03-44B0-A1F9-B27D8C1860BB}"/>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714" b="100000" l="1154" r="99615">
                          <a14:foregroundMark x1="56538" y1="19643" x2="56538" y2="19643"/>
                          <a14:foregroundMark x1="67308" y1="18571" x2="71923" y2="36429"/>
                          <a14:foregroundMark x1="50769" y1="25357" x2="38462" y2="56071"/>
                          <a14:foregroundMark x1="32308" y1="67143" x2="10769" y2="99643"/>
                          <a14:foregroundMark x1="28077" y1="64286" x2="14615" y2="91786"/>
                          <a14:foregroundMark x1="28846" y1="65357" x2="35769" y2="50000"/>
                          <a14:foregroundMark x1="46538" y1="61071" x2="60769" y2="39643"/>
                          <a14:foregroundMark x1="62308" y1="70000" x2="57308" y2="47500"/>
                          <a14:foregroundMark x1="55000" y1="72143" x2="43462" y2="32143"/>
                          <a14:foregroundMark x1="71538" y1="55000" x2="78846" y2="25357"/>
                          <a14:foregroundMark x1="81154" y1="58929" x2="81154" y2="20714"/>
                          <a14:foregroundMark x1="90000" y1="52857" x2="85000" y2="29643"/>
                          <a14:foregroundMark x1="66154" y1="14643" x2="46923" y2="15357"/>
                          <a14:foregroundMark x1="83846" y1="8929" x2="81154" y2="39643"/>
                          <a14:foregroundMark x1="82308" y1="2500" x2="46538" y2="36429"/>
                          <a14:foregroundMark x1="71538" y1="5357" x2="31154" y2="16786"/>
                          <a14:foregroundMark x1="25000" y1="20000" x2="56154" y2="51786"/>
                          <a14:foregroundMark x1="25385" y1="40714" x2="79231" y2="43214"/>
                          <a14:foregroundMark x1="48846" y1="51786" x2="58462" y2="16786"/>
                          <a14:foregroundMark x1="33846" y1="32143" x2="70769" y2="17857"/>
                          <a14:foregroundMark x1="64615" y1="37857" x2="72692" y2="52857"/>
                          <a14:foregroundMark x1="62692" y1="68214" x2="91154" y2="55357"/>
                          <a14:foregroundMark x1="62692" y1="73929" x2="75769" y2="43214"/>
                          <a14:foregroundMark x1="50769" y1="76429" x2="44231" y2="62857"/>
                          <a14:foregroundMark x1="58846" y1="77500" x2="66923" y2="65000"/>
                          <a14:foregroundMark x1="57692" y1="79286" x2="39615" y2="63929"/>
                          <a14:foregroundMark x1="20769" y1="46071" x2="20769" y2="46071"/>
                          <a14:foregroundMark x1="14615" y1="41071" x2="14615" y2="41071"/>
                          <a14:foregroundMark x1="18462" y1="42143" x2="18462" y2="37857"/>
                          <a14:foregroundMark x1="18077" y1="44286" x2="17308" y2="40000"/>
                          <a14:foregroundMark x1="17308" y1="46429" x2="21923" y2="30000"/>
                          <a14:foregroundMark x1="31538" y1="60714" x2="25769" y2="51786"/>
                          <a14:foregroundMark x1="79231" y1="6786" x2="63462" y2="8571"/>
                          <a14:foregroundMark x1="77692" y1="6786" x2="93077" y2="41786"/>
                          <a14:foregroundMark x1="80385" y1="12857" x2="94615" y2="55000"/>
                          <a14:foregroundMark x1="96923" y1="41071" x2="91923" y2="51786"/>
                          <a14:foregroundMark x1="94615" y1="52857" x2="95385" y2="48571"/>
                          <a14:foregroundMark x1="95385" y1="52857" x2="79231" y2="12857"/>
                          <a14:foregroundMark x1="85000" y1="10714" x2="93077" y2="4607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0766233" y="1235589"/>
              <a:ext cx="1296409" cy="128700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D9E20BC3-09F9-4B9C-84EC-94A0248D9F35}"/>
                </a:ext>
              </a:extLst>
            </p:cNvPr>
            <p:cNvSpPr/>
            <p:nvPr/>
          </p:nvSpPr>
          <p:spPr>
            <a:xfrm>
              <a:off x="5778607" y="1336431"/>
              <a:ext cx="5095719"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المؤسسات المالية والتجارية والصناعية:</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4A00B7C7-28CA-411D-9B5E-5F5150D0D891}"/>
                </a:ext>
              </a:extLst>
            </p:cNvPr>
            <p:cNvSpPr/>
            <p:nvPr/>
          </p:nvSpPr>
          <p:spPr>
            <a:xfrm>
              <a:off x="11258641" y="1431688"/>
              <a:ext cx="419686"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endParaRPr kumimoji="0" lang="en-US" sz="1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30" name="Rectangle 29">
            <a:extLst>
              <a:ext uri="{FF2B5EF4-FFF2-40B4-BE49-F238E27FC236}">
                <a16:creationId xmlns:a16="http://schemas.microsoft.com/office/drawing/2014/main" id="{CAA5FC0F-2E8E-4CD7-8C90-8EE7DDDFDB49}"/>
              </a:ext>
            </a:extLst>
          </p:cNvPr>
          <p:cNvSpPr/>
          <p:nvPr/>
        </p:nvSpPr>
        <p:spPr>
          <a:xfrm>
            <a:off x="382772" y="5100734"/>
            <a:ext cx="11262239"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تعتبر المراجعة ذات أهمية لمثل هذه المؤسسات خاصة عند طلب العميل قرض معين أو تمويل لمشروع حيث أن تلك المؤسسات تعتمد على عملية اتخاذ القرار بمنح القرض أو المنحة و بناءا على القوائم المالية المراجعة بحيث توجه أموالها إلى الطريق الصحيح والذي يضمن حصولها على سداد لتلك القروض في المستقبل .</a:t>
            </a:r>
          </a:p>
        </p:txBody>
      </p:sp>
    </p:spTree>
    <p:extLst>
      <p:ext uri="{BB962C8B-B14F-4D97-AF65-F5344CB8AC3E}">
        <p14:creationId xmlns:p14="http://schemas.microsoft.com/office/powerpoint/2010/main" val="9076374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heel(1)">
                                      <p:cBhvr>
                                        <p:cTn id="22" dur="20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166591" y="94639"/>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أهمية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2" name="Group 1">
            <a:extLst>
              <a:ext uri="{FF2B5EF4-FFF2-40B4-BE49-F238E27FC236}">
                <a16:creationId xmlns:a16="http://schemas.microsoft.com/office/drawing/2014/main" id="{6B5DE008-EA47-4381-AB86-74D6B2CB35E9}"/>
              </a:ext>
            </a:extLst>
          </p:cNvPr>
          <p:cNvGrpSpPr/>
          <p:nvPr/>
        </p:nvGrpSpPr>
        <p:grpSpPr>
          <a:xfrm>
            <a:off x="8406811" y="1235589"/>
            <a:ext cx="3655831" cy="1287006"/>
            <a:chOff x="8406811" y="1235589"/>
            <a:chExt cx="3655831" cy="1287006"/>
          </a:xfrm>
        </p:grpSpPr>
        <p:pic>
          <p:nvPicPr>
            <p:cNvPr id="14" name="Picture 2" descr="المنظمة, المراجعة الداخلية, ضمان الخدمات صورة بابوا نيو غينيا">
              <a:extLst>
                <a:ext uri="{FF2B5EF4-FFF2-40B4-BE49-F238E27FC236}">
                  <a16:creationId xmlns:a16="http://schemas.microsoft.com/office/drawing/2014/main" id="{F86AB4FE-9356-4899-957A-7B4153F3986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14" b="100000" l="1154" r="99615">
                          <a14:foregroundMark x1="56538" y1="19643" x2="56538" y2="19643"/>
                          <a14:foregroundMark x1="67308" y1="18571" x2="71923" y2="36429"/>
                          <a14:foregroundMark x1="50769" y1="25357" x2="38462" y2="56071"/>
                          <a14:foregroundMark x1="32308" y1="67143" x2="10769" y2="99643"/>
                          <a14:foregroundMark x1="28077" y1="64286" x2="14615" y2="91786"/>
                          <a14:foregroundMark x1="28846" y1="65357" x2="35769" y2="50000"/>
                          <a14:foregroundMark x1="46538" y1="61071" x2="60769" y2="39643"/>
                          <a14:foregroundMark x1="62308" y1="70000" x2="57308" y2="47500"/>
                          <a14:foregroundMark x1="55000" y1="72143" x2="43462" y2="32143"/>
                          <a14:foregroundMark x1="71538" y1="55000" x2="78846" y2="25357"/>
                          <a14:foregroundMark x1="81154" y1="58929" x2="81154" y2="20714"/>
                          <a14:foregroundMark x1="90000" y1="52857" x2="85000" y2="29643"/>
                          <a14:foregroundMark x1="66154" y1="14643" x2="46923" y2="15357"/>
                          <a14:foregroundMark x1="83846" y1="8929" x2="81154" y2="39643"/>
                          <a14:foregroundMark x1="82308" y1="2500" x2="46538" y2="36429"/>
                          <a14:foregroundMark x1="71538" y1="5357" x2="31154" y2="16786"/>
                          <a14:foregroundMark x1="25000" y1="20000" x2="56154" y2="51786"/>
                          <a14:foregroundMark x1="25385" y1="40714" x2="79231" y2="43214"/>
                          <a14:foregroundMark x1="48846" y1="51786" x2="58462" y2="16786"/>
                          <a14:foregroundMark x1="33846" y1="32143" x2="70769" y2="17857"/>
                          <a14:foregroundMark x1="64615" y1="37857" x2="72692" y2="52857"/>
                          <a14:foregroundMark x1="62692" y1="68214" x2="91154" y2="55357"/>
                          <a14:foregroundMark x1="62692" y1="73929" x2="75769" y2="43214"/>
                          <a14:foregroundMark x1="50769" y1="76429" x2="44231" y2="62857"/>
                          <a14:foregroundMark x1="58846" y1="77500" x2="66923" y2="65000"/>
                          <a14:foregroundMark x1="57692" y1="79286" x2="39615" y2="63929"/>
                          <a14:foregroundMark x1="20769" y1="46071" x2="20769" y2="46071"/>
                          <a14:foregroundMark x1="14615" y1="41071" x2="14615" y2="41071"/>
                          <a14:foregroundMark x1="18462" y1="42143" x2="18462" y2="37857"/>
                          <a14:foregroundMark x1="18077" y1="44286" x2="17308" y2="40000"/>
                          <a14:foregroundMark x1="17308" y1="46429" x2="21923" y2="30000"/>
                          <a14:foregroundMark x1="31538" y1="60714" x2="25769" y2="51786"/>
                          <a14:foregroundMark x1="79231" y1="6786" x2="63462" y2="8571"/>
                          <a14:foregroundMark x1="77692" y1="6786" x2="93077" y2="41786"/>
                          <a14:foregroundMark x1="80385" y1="12857" x2="94615" y2="55000"/>
                          <a14:foregroundMark x1="96923" y1="41071" x2="91923" y2="51786"/>
                          <a14:foregroundMark x1="94615" y1="52857" x2="95385" y2="48571"/>
                          <a14:foregroundMark x1="95385" y1="52857" x2="79231" y2="12857"/>
                          <a14:foregroundMark x1="85000" y1="10714" x2="93077" y2="4607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0766233" y="1235589"/>
              <a:ext cx="1296409" cy="128700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CC170C33-9BD3-4A66-B155-FA428AA9FFE7}"/>
                </a:ext>
              </a:extLst>
            </p:cNvPr>
            <p:cNvSpPr/>
            <p:nvPr/>
          </p:nvSpPr>
          <p:spPr>
            <a:xfrm>
              <a:off x="8406811" y="1336431"/>
              <a:ext cx="2467515"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الجهات الحكومية:</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226F0AF3-3023-452B-A394-B083CEC23935}"/>
                </a:ext>
              </a:extLst>
            </p:cNvPr>
            <p:cNvSpPr/>
            <p:nvPr/>
          </p:nvSpPr>
          <p:spPr>
            <a:xfrm>
              <a:off x="11258641" y="1431688"/>
              <a:ext cx="419686"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endParaRPr kumimoji="0" lang="en-US" sz="1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22" name="Rectangle 21">
            <a:extLst>
              <a:ext uri="{FF2B5EF4-FFF2-40B4-BE49-F238E27FC236}">
                <a16:creationId xmlns:a16="http://schemas.microsoft.com/office/drawing/2014/main" id="{7B79CE06-DE46-4EED-B21F-B95D70090CE0}"/>
              </a:ext>
            </a:extLst>
          </p:cNvPr>
          <p:cNvSpPr/>
          <p:nvPr/>
        </p:nvSpPr>
        <p:spPr>
          <a:xfrm>
            <a:off x="2869388" y="2277687"/>
            <a:ext cx="881264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تعتمد الجهات الحكومية على القوائم المالية المراجعة في الكثير من الأغراض مثل الرقابة والتخطيط فرض الضرائب ومنح القروض والدعم لبعض النشاطات وغيرها من الأعمال الأخرى . </a:t>
            </a:r>
          </a:p>
        </p:txBody>
      </p:sp>
      <p:grpSp>
        <p:nvGrpSpPr>
          <p:cNvPr id="26" name="Group 25">
            <a:extLst>
              <a:ext uri="{FF2B5EF4-FFF2-40B4-BE49-F238E27FC236}">
                <a16:creationId xmlns:a16="http://schemas.microsoft.com/office/drawing/2014/main" id="{133B8577-A4F7-43F1-8EB0-D15FA5333B46}"/>
              </a:ext>
            </a:extLst>
          </p:cNvPr>
          <p:cNvGrpSpPr/>
          <p:nvPr/>
        </p:nvGrpSpPr>
        <p:grpSpPr>
          <a:xfrm>
            <a:off x="5741581" y="4058636"/>
            <a:ext cx="6284035" cy="1287006"/>
            <a:chOff x="5778607" y="1235589"/>
            <a:chExt cx="6284035" cy="1287006"/>
          </a:xfrm>
        </p:grpSpPr>
        <p:pic>
          <p:nvPicPr>
            <p:cNvPr id="27" name="Picture 2" descr="المنظمة, المراجعة الداخلية, ضمان الخدمات صورة بابوا نيو غينيا">
              <a:extLst>
                <a:ext uri="{FF2B5EF4-FFF2-40B4-BE49-F238E27FC236}">
                  <a16:creationId xmlns:a16="http://schemas.microsoft.com/office/drawing/2014/main" id="{7A78EC36-9A03-44B0-A1F9-B27D8C1860B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14" b="100000" l="1154" r="99615">
                          <a14:foregroundMark x1="56538" y1="19643" x2="56538" y2="19643"/>
                          <a14:foregroundMark x1="67308" y1="18571" x2="71923" y2="36429"/>
                          <a14:foregroundMark x1="50769" y1="25357" x2="38462" y2="56071"/>
                          <a14:foregroundMark x1="32308" y1="67143" x2="10769" y2="99643"/>
                          <a14:foregroundMark x1="28077" y1="64286" x2="14615" y2="91786"/>
                          <a14:foregroundMark x1="28846" y1="65357" x2="35769" y2="50000"/>
                          <a14:foregroundMark x1="46538" y1="61071" x2="60769" y2="39643"/>
                          <a14:foregroundMark x1="62308" y1="70000" x2="57308" y2="47500"/>
                          <a14:foregroundMark x1="55000" y1="72143" x2="43462" y2="32143"/>
                          <a14:foregroundMark x1="71538" y1="55000" x2="78846" y2="25357"/>
                          <a14:foregroundMark x1="81154" y1="58929" x2="81154" y2="20714"/>
                          <a14:foregroundMark x1="90000" y1="52857" x2="85000" y2="29643"/>
                          <a14:foregroundMark x1="66154" y1="14643" x2="46923" y2="15357"/>
                          <a14:foregroundMark x1="83846" y1="8929" x2="81154" y2="39643"/>
                          <a14:foregroundMark x1="82308" y1="2500" x2="46538" y2="36429"/>
                          <a14:foregroundMark x1="71538" y1="5357" x2="31154" y2="16786"/>
                          <a14:foregroundMark x1="25000" y1="20000" x2="56154" y2="51786"/>
                          <a14:foregroundMark x1="25385" y1="40714" x2="79231" y2="43214"/>
                          <a14:foregroundMark x1="48846" y1="51786" x2="58462" y2="16786"/>
                          <a14:foregroundMark x1="33846" y1="32143" x2="70769" y2="17857"/>
                          <a14:foregroundMark x1="64615" y1="37857" x2="72692" y2="52857"/>
                          <a14:foregroundMark x1="62692" y1="68214" x2="91154" y2="55357"/>
                          <a14:foregroundMark x1="62692" y1="73929" x2="75769" y2="43214"/>
                          <a14:foregroundMark x1="50769" y1="76429" x2="44231" y2="62857"/>
                          <a14:foregroundMark x1="58846" y1="77500" x2="66923" y2="65000"/>
                          <a14:foregroundMark x1="57692" y1="79286" x2="39615" y2="63929"/>
                          <a14:foregroundMark x1="20769" y1="46071" x2="20769" y2="46071"/>
                          <a14:foregroundMark x1="14615" y1="41071" x2="14615" y2="41071"/>
                          <a14:foregroundMark x1="18462" y1="42143" x2="18462" y2="37857"/>
                          <a14:foregroundMark x1="18077" y1="44286" x2="17308" y2="40000"/>
                          <a14:foregroundMark x1="17308" y1="46429" x2="21923" y2="30000"/>
                          <a14:foregroundMark x1="31538" y1="60714" x2="25769" y2="51786"/>
                          <a14:foregroundMark x1="79231" y1="6786" x2="63462" y2="8571"/>
                          <a14:foregroundMark x1="77692" y1="6786" x2="93077" y2="41786"/>
                          <a14:foregroundMark x1="80385" y1="12857" x2="94615" y2="55000"/>
                          <a14:foregroundMark x1="96923" y1="41071" x2="91923" y2="51786"/>
                          <a14:foregroundMark x1="94615" y1="52857" x2="95385" y2="48571"/>
                          <a14:foregroundMark x1="95385" y1="52857" x2="79231" y2="12857"/>
                          <a14:foregroundMark x1="85000" y1="10714" x2="93077" y2="4607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0766233" y="1235589"/>
              <a:ext cx="1296409" cy="128700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D9E20BC3-09F9-4B9C-84EC-94A0248D9F35}"/>
                </a:ext>
              </a:extLst>
            </p:cNvPr>
            <p:cNvSpPr/>
            <p:nvPr/>
          </p:nvSpPr>
          <p:spPr>
            <a:xfrm>
              <a:off x="5778607" y="1336431"/>
              <a:ext cx="5095719"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أصحاب المشروع:</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4A00B7C7-28CA-411D-9B5E-5F5150D0D891}"/>
                </a:ext>
              </a:extLst>
            </p:cNvPr>
            <p:cNvSpPr/>
            <p:nvPr/>
          </p:nvSpPr>
          <p:spPr>
            <a:xfrm>
              <a:off x="11258641" y="1431688"/>
              <a:ext cx="419686" cy="63094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justLow" defTabSz="914400" rtl="1" eaLnBrk="1" fontAlgn="auto" latinLnBrk="0" hangingPunct="1">
                <a:lnSpc>
                  <a:spcPct val="107000"/>
                </a:lnSpc>
                <a:spcBef>
                  <a:spcPts val="0"/>
                </a:spcBef>
                <a:spcAft>
                  <a:spcPts val="800"/>
                </a:spcAft>
                <a:buClrTx/>
                <a:buSzTx/>
                <a:buFontTx/>
                <a:buNone/>
                <a:tabLst/>
                <a:defRPr/>
              </a:pPr>
              <a:endParaRPr kumimoji="0" lang="en-US" sz="1800" b="0"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30" name="Rectangle 29">
            <a:extLst>
              <a:ext uri="{FF2B5EF4-FFF2-40B4-BE49-F238E27FC236}">
                <a16:creationId xmlns:a16="http://schemas.microsoft.com/office/drawing/2014/main" id="{CAA5FC0F-2E8E-4CD7-8C90-8EE7DDDFDB49}"/>
              </a:ext>
            </a:extLst>
          </p:cNvPr>
          <p:cNvSpPr/>
          <p:nvPr/>
        </p:nvSpPr>
        <p:spPr>
          <a:xfrm>
            <a:off x="382772" y="5100734"/>
            <a:ext cx="11262239"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يعتمد أصحاب المشروع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إعتمادا</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كبيرا على المراجعة وقد ساعد على ذلك ظهور شركات الأموال وصعوبة إدارة المشروع إدارة فعلية مما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إقتضى</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قيامها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بإنتخاب</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أعضاء (مجلس الإدارة) الذي يعني بوظيفة رسم سياسات الشركة والإشراف على تنفيذها الأمر الذي ترتب عليه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إنفصال</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الإدارة عن الملكية </a:t>
            </a:r>
          </a:p>
        </p:txBody>
      </p:sp>
      <p:pic>
        <p:nvPicPr>
          <p:cNvPr id="17" name="Picture 16">
            <a:extLst>
              <a:ext uri="{FF2B5EF4-FFF2-40B4-BE49-F238E27FC236}">
                <a16:creationId xmlns:a16="http://schemas.microsoft.com/office/drawing/2014/main" id="{4744B6F8-987C-4327-8C51-8065A84C0576}"/>
              </a:ext>
            </a:extLst>
          </p:cNvPr>
          <p:cNvPicPr/>
          <p:nvPr/>
        </p:nvPicPr>
        <p:blipFill>
          <a:blip r:embed="rId5">
            <a:extLst>
              <a:ext uri="{28A0092B-C50C-407E-A947-70E740481C1C}">
                <a14:useLocalDpi xmlns:a14="http://schemas.microsoft.com/office/drawing/2010/main" val="0"/>
              </a:ext>
            </a:extLst>
          </a:blip>
          <a:stretch>
            <a:fillRect/>
          </a:stretch>
        </p:blipFill>
        <p:spPr>
          <a:xfrm>
            <a:off x="129358" y="842675"/>
            <a:ext cx="2960850" cy="3110225"/>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6"/>
            <a:stretch>
              <a:fillRect/>
            </a:stretch>
          </a:blipFill>
        </p:spPr>
      </p:pic>
    </p:spTree>
    <p:extLst>
      <p:ext uri="{BB962C8B-B14F-4D97-AF65-F5344CB8AC3E}">
        <p14:creationId xmlns:p14="http://schemas.microsoft.com/office/powerpoint/2010/main" val="14359934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heel(1)">
                                      <p:cBhvr>
                                        <p:cTn id="18" dur="2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أغراض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B51B04FD-3A26-4A48-8361-EA6A0E504EAC}"/>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8203492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446171" y="97835"/>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أغراض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89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22" name="Rectangle 21">
            <a:extLst>
              <a:ext uri="{FF2B5EF4-FFF2-40B4-BE49-F238E27FC236}">
                <a16:creationId xmlns:a16="http://schemas.microsoft.com/office/drawing/2014/main" id="{7B79CE06-DE46-4EED-B21F-B95D70090CE0}"/>
              </a:ext>
            </a:extLst>
          </p:cNvPr>
          <p:cNvSpPr/>
          <p:nvPr/>
        </p:nvSpPr>
        <p:spPr>
          <a:xfrm>
            <a:off x="143876" y="3058156"/>
            <a:ext cx="1177700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حيث يعمل المراجع على حماية المشروع من الغش والتلاعب والانحراف عن الخطط المرسومة واظهار نواحي الضعف بفحص مدى دقة البيانات المحاسبية .</a:t>
            </a:r>
          </a:p>
        </p:txBody>
      </p:sp>
      <p:grpSp>
        <p:nvGrpSpPr>
          <p:cNvPr id="24" name="Group 23">
            <a:extLst>
              <a:ext uri="{FF2B5EF4-FFF2-40B4-BE49-F238E27FC236}">
                <a16:creationId xmlns:a16="http://schemas.microsoft.com/office/drawing/2014/main" id="{DF471F05-A51D-462F-9E3B-620DE88F0AED}"/>
              </a:ext>
            </a:extLst>
          </p:cNvPr>
          <p:cNvGrpSpPr/>
          <p:nvPr/>
        </p:nvGrpSpPr>
        <p:grpSpPr>
          <a:xfrm>
            <a:off x="9846141" y="2281797"/>
            <a:ext cx="2074740" cy="715548"/>
            <a:chOff x="0" y="-585"/>
            <a:chExt cx="1783244" cy="485217"/>
          </a:xfrm>
        </p:grpSpPr>
        <p:pic>
          <p:nvPicPr>
            <p:cNvPr id="31" name="Picture 30">
              <a:extLst>
                <a:ext uri="{FF2B5EF4-FFF2-40B4-BE49-F238E27FC236}">
                  <a16:creationId xmlns:a16="http://schemas.microsoft.com/office/drawing/2014/main" id="{8835317B-001E-49DC-830D-96D715D537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47" b="13075"/>
            <a:stretch/>
          </p:blipFill>
          <p:spPr bwMode="auto">
            <a:xfrm flipH="1">
              <a:off x="0" y="0"/>
              <a:ext cx="1783244" cy="484632"/>
            </a:xfrm>
            <a:prstGeom prst="rect">
              <a:avLst/>
            </a:prstGeom>
            <a:noFill/>
            <a:ln>
              <a:noFill/>
            </a:ln>
          </p:spPr>
        </p:pic>
        <p:sp>
          <p:nvSpPr>
            <p:cNvPr id="32" name="Rectangle 31">
              <a:extLst>
                <a:ext uri="{FF2B5EF4-FFF2-40B4-BE49-F238E27FC236}">
                  <a16:creationId xmlns:a16="http://schemas.microsoft.com/office/drawing/2014/main" id="{A3B47F4B-CF85-4F7A-B97C-8F7553D55893}"/>
                </a:ext>
              </a:extLst>
            </p:cNvPr>
            <p:cNvSpPr/>
            <p:nvPr/>
          </p:nvSpPr>
          <p:spPr>
            <a:xfrm>
              <a:off x="32659" y="-585"/>
              <a:ext cx="1143000" cy="36518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الحماية</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F22012CD-DD0E-4524-BC7D-77320C778E64}"/>
                </a:ext>
              </a:extLst>
            </p:cNvPr>
            <p:cNvSpPr/>
            <p:nvPr/>
          </p:nvSpPr>
          <p:spPr>
            <a:xfrm>
              <a:off x="1175659" y="39503"/>
              <a:ext cx="487878" cy="36518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أولاً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34" name="Rectangle 33">
            <a:extLst>
              <a:ext uri="{FF2B5EF4-FFF2-40B4-BE49-F238E27FC236}">
                <a16:creationId xmlns:a16="http://schemas.microsoft.com/office/drawing/2014/main" id="{6981AC36-CAB9-492D-8831-C5832860BBF9}"/>
              </a:ext>
            </a:extLst>
          </p:cNvPr>
          <p:cNvSpPr/>
          <p:nvPr/>
        </p:nvSpPr>
        <p:spPr>
          <a:xfrm>
            <a:off x="3763880" y="4897174"/>
            <a:ext cx="815700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حيث يقدم المراجع الداخلي توصيات بإجراء التعديل على نواحي النشاط بهدف زيادة فاعلية الخطط والسياسات المرسومة من خلال ما سبق يتضح لنا أهمية دور المراجعة في توفير درجة عالية من الموثوقية والاعتمادية على أداء المنشآت المختلفة بالتركيز على المراجعة الداخلية. </a:t>
            </a:r>
          </a:p>
        </p:txBody>
      </p:sp>
      <p:grpSp>
        <p:nvGrpSpPr>
          <p:cNvPr id="35" name="Group 34">
            <a:extLst>
              <a:ext uri="{FF2B5EF4-FFF2-40B4-BE49-F238E27FC236}">
                <a16:creationId xmlns:a16="http://schemas.microsoft.com/office/drawing/2014/main" id="{82D80337-AF40-481C-8E9B-5DAA756D4109}"/>
              </a:ext>
            </a:extLst>
          </p:cNvPr>
          <p:cNvGrpSpPr/>
          <p:nvPr/>
        </p:nvGrpSpPr>
        <p:grpSpPr>
          <a:xfrm>
            <a:off x="9384101" y="4183741"/>
            <a:ext cx="2539384" cy="714685"/>
            <a:chOff x="-1" y="0"/>
            <a:chExt cx="1783245" cy="484632"/>
          </a:xfrm>
        </p:grpSpPr>
        <p:pic>
          <p:nvPicPr>
            <p:cNvPr id="36" name="Picture 35">
              <a:extLst>
                <a:ext uri="{FF2B5EF4-FFF2-40B4-BE49-F238E27FC236}">
                  <a16:creationId xmlns:a16="http://schemas.microsoft.com/office/drawing/2014/main" id="{763F0648-B4E5-4D8F-81E2-E40699C09B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547" b="13075"/>
            <a:stretch/>
          </p:blipFill>
          <p:spPr bwMode="auto">
            <a:xfrm flipH="1">
              <a:off x="0" y="0"/>
              <a:ext cx="1783244" cy="484632"/>
            </a:xfrm>
            <a:prstGeom prst="rect">
              <a:avLst/>
            </a:prstGeom>
            <a:noFill/>
            <a:ln>
              <a:noFill/>
            </a:ln>
          </p:spPr>
        </p:pic>
        <p:sp>
          <p:nvSpPr>
            <p:cNvPr id="37" name="Rectangle 36">
              <a:extLst>
                <a:ext uri="{FF2B5EF4-FFF2-40B4-BE49-F238E27FC236}">
                  <a16:creationId xmlns:a16="http://schemas.microsoft.com/office/drawing/2014/main" id="{8A82ACB6-DE2F-450D-96B4-253EACC6B7E8}"/>
                </a:ext>
              </a:extLst>
            </p:cNvPr>
            <p:cNvSpPr/>
            <p:nvPr/>
          </p:nvSpPr>
          <p:spPr>
            <a:xfrm>
              <a:off x="-1" y="7934"/>
              <a:ext cx="1175660" cy="36518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800" b="1" i="0" u="none" strike="noStrike" kern="120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Adobe Arabic" panose="02040503050201020203" pitchFamily="18" charset="-78"/>
                </a:rPr>
                <a:t>البناء والإصلاح</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4EEEA921-CBBF-46CC-9F9C-F00FA91A06C9}"/>
                </a:ext>
              </a:extLst>
            </p:cNvPr>
            <p:cNvSpPr/>
            <p:nvPr/>
          </p:nvSpPr>
          <p:spPr>
            <a:xfrm>
              <a:off x="1175659" y="39503"/>
              <a:ext cx="487878" cy="365183"/>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Adobe Arabic" panose="02040503050201020203" pitchFamily="18" charset="-78"/>
                </a:rPr>
                <a:t>ثانياً</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pic>
        <p:nvPicPr>
          <p:cNvPr id="39" name="Picture 38" descr="El IEF apuesta en 2021 por los bonos de países emergentes y por la deuda  privada - El Asesor Financiero">
            <a:extLst>
              <a:ext uri="{FF2B5EF4-FFF2-40B4-BE49-F238E27FC236}">
                <a16:creationId xmlns:a16="http://schemas.microsoft.com/office/drawing/2014/main" id="{A1CBE02B-5D4B-4E6F-A09B-056B2DF2658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06938" y="4560820"/>
            <a:ext cx="2956942" cy="204635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3" name="Group 2">
            <a:extLst>
              <a:ext uri="{FF2B5EF4-FFF2-40B4-BE49-F238E27FC236}">
                <a16:creationId xmlns:a16="http://schemas.microsoft.com/office/drawing/2014/main" id="{537C7299-8FC3-436C-BE48-FE5203F34E65}"/>
              </a:ext>
            </a:extLst>
          </p:cNvPr>
          <p:cNvGrpSpPr/>
          <p:nvPr/>
        </p:nvGrpSpPr>
        <p:grpSpPr>
          <a:xfrm>
            <a:off x="2716669" y="1363074"/>
            <a:ext cx="5615983" cy="1338366"/>
            <a:chOff x="2829210" y="1481965"/>
            <a:chExt cx="5615983" cy="1338366"/>
          </a:xfrm>
        </p:grpSpPr>
        <p:sp>
          <p:nvSpPr>
            <p:cNvPr id="20" name="Rectangle 19">
              <a:extLst>
                <a:ext uri="{FF2B5EF4-FFF2-40B4-BE49-F238E27FC236}">
                  <a16:creationId xmlns:a16="http://schemas.microsoft.com/office/drawing/2014/main" id="{E92AE0F4-8E8F-405D-B710-84645FD8A26E}"/>
                </a:ext>
              </a:extLst>
            </p:cNvPr>
            <p:cNvSpPr/>
            <p:nvPr/>
          </p:nvSpPr>
          <p:spPr>
            <a:xfrm>
              <a:off x="2829210" y="1592330"/>
              <a:ext cx="4665288" cy="702766"/>
            </a:xfrm>
            <a:prstGeom prst="rect">
              <a:avLst/>
            </a:prstGeom>
          </p:spPr>
          <p:txBody>
            <a:bodyPr wrap="square">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للمراجعة الداخلية غرضين رئيسيين هما </a:t>
              </a:r>
              <a:endParaRPr kumimoji="0" lang="en-US" sz="3200" b="0"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pic>
          <p:nvPicPr>
            <p:cNvPr id="40" name="Picture 39" descr="INTERNAL AUDIT – Alphaedge Quodrant Africa Limited">
              <a:extLst>
                <a:ext uri="{FF2B5EF4-FFF2-40B4-BE49-F238E27FC236}">
                  <a16:creationId xmlns:a16="http://schemas.microsoft.com/office/drawing/2014/main" id="{C7BC0D87-A76C-42DB-BF3A-258804244B28}"/>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710289" y="1481965"/>
              <a:ext cx="1734904" cy="1338366"/>
            </a:xfrm>
            <a:prstGeom prst="rect">
              <a:avLst/>
            </a:prstGeom>
            <a:noFill/>
            <a:ln>
              <a:noFill/>
            </a:ln>
          </p:spPr>
        </p:pic>
      </p:grpSp>
    </p:spTree>
    <p:extLst>
      <p:ext uri="{BB962C8B-B14F-4D97-AF65-F5344CB8AC3E}">
        <p14:creationId xmlns:p14="http://schemas.microsoft.com/office/powerpoint/2010/main" val="32144162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circle(in)">
                                      <p:cBhvr>
                                        <p:cTn id="18" dur="20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8000"/>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stretch>
              <a:fillRect/>
            </a:stretch>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الوحدة التدريبية الأولى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241198" y="2335676"/>
            <a:ext cx="5854802"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rtl="1">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نظام حوكمة الشركات في السعودية ومبادئها الخمسة</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152886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33803" y="91576"/>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أغراض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pSp>
        <p:nvGrpSpPr>
          <p:cNvPr id="18" name="Group 17">
            <a:extLst>
              <a:ext uri="{FF2B5EF4-FFF2-40B4-BE49-F238E27FC236}">
                <a16:creationId xmlns:a16="http://schemas.microsoft.com/office/drawing/2014/main" id="{84068832-5466-4550-BA14-A6AAFF875064}"/>
              </a:ext>
            </a:extLst>
          </p:cNvPr>
          <p:cNvGrpSpPr/>
          <p:nvPr/>
        </p:nvGrpSpPr>
        <p:grpSpPr>
          <a:xfrm>
            <a:off x="8769614" y="1481843"/>
            <a:ext cx="3474609" cy="5164424"/>
            <a:chOff x="8210814" y="1109376"/>
            <a:chExt cx="3474609" cy="5164424"/>
          </a:xfrm>
        </p:grpSpPr>
        <p:pic>
          <p:nvPicPr>
            <p:cNvPr id="19" name="Picture 18">
              <a:extLst>
                <a:ext uri="{FF2B5EF4-FFF2-40B4-BE49-F238E27FC236}">
                  <a16:creationId xmlns:a16="http://schemas.microsoft.com/office/drawing/2014/main" id="{D5789C41-5E3B-466F-BC76-A52D82378D90}"/>
                </a:ext>
              </a:extLst>
            </p:cNvPr>
            <p:cNvPicPr>
              <a:picLocks noChangeAspect="1"/>
            </p:cNvPicPr>
            <p:nvPr/>
          </p:nvPicPr>
          <p:blipFill rotWithShape="1">
            <a:blip r:embed="rId4">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21" name="Rectangle 20">
              <a:extLst>
                <a:ext uri="{FF2B5EF4-FFF2-40B4-BE49-F238E27FC236}">
                  <a16:creationId xmlns:a16="http://schemas.microsoft.com/office/drawing/2014/main" id="{780BE767-90C7-4F85-A68D-2AE9DF207B67}"/>
                </a:ext>
              </a:extLst>
            </p:cNvPr>
            <p:cNvSpPr/>
            <p:nvPr/>
          </p:nvSpPr>
          <p:spPr>
            <a:xfrm>
              <a:off x="9733065" y="2900459"/>
              <a:ext cx="1952358" cy="1708160"/>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يمكن استنتاج خصائص لأهمية المراجعة الداخلية</a:t>
              </a:r>
              <a:endParaRPr kumimoji="0" lang="en-US" sz="1800" b="0" i="0" u="none" strike="noStrike" kern="1200" cap="none" spc="0" normalizeH="0" baseline="0" noProof="0" dirty="0">
                <a:ln>
                  <a:noFill/>
                </a:ln>
                <a:solidFill>
                  <a:prstClr val="black"/>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3" name="Rectangle 22">
            <a:extLst>
              <a:ext uri="{FF2B5EF4-FFF2-40B4-BE49-F238E27FC236}">
                <a16:creationId xmlns:a16="http://schemas.microsoft.com/office/drawing/2014/main" id="{C3467BD7-5C23-458C-B5DD-1C88D158A340}"/>
              </a:ext>
            </a:extLst>
          </p:cNvPr>
          <p:cNvSpPr/>
          <p:nvPr/>
        </p:nvSpPr>
        <p:spPr>
          <a:xfrm>
            <a:off x="2954215" y="1687397"/>
            <a:ext cx="6573232"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المراجعة الداخلية ركيزة أساسية من ركائز نظام الرقابة الداخلية ووسيلة لتقييم أنظمتها وقياس مدى كفاءتها وفعاليتها في تحقيق أغراضها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894FF254-D0C9-4343-A184-AA933001181D}"/>
              </a:ext>
            </a:extLst>
          </p:cNvPr>
          <p:cNvSpPr/>
          <p:nvPr/>
        </p:nvSpPr>
        <p:spPr>
          <a:xfrm>
            <a:off x="938079" y="2938847"/>
            <a:ext cx="8091619"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هي نشاط متخصص ومستقل داخل المنشأة تقوم به إدارة أو قسم من أقسامها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452570F1-138F-40BE-8792-C5662132A036}"/>
              </a:ext>
            </a:extLst>
          </p:cNvPr>
          <p:cNvSpPr/>
          <p:nvPr/>
        </p:nvSpPr>
        <p:spPr>
          <a:xfrm>
            <a:off x="37625" y="3678748"/>
            <a:ext cx="8895486"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المراجعة الداخلية وظيفة مستمرة ومنتظمة كأي وظيفة من وظائف المنشأة أي أنها غير مرتبطة بوقت معين أو قاصرة على نشاطات محددة بل تشكل كل أنشطة المنشأة فهي تتصف بالشمول .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C91E9613-0E94-41A9-B478-83C8E75D01D1}"/>
              </a:ext>
            </a:extLst>
          </p:cNvPr>
          <p:cNvSpPr/>
          <p:nvPr/>
        </p:nvSpPr>
        <p:spPr>
          <a:xfrm>
            <a:off x="152403" y="4790779"/>
            <a:ext cx="8895486"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تهدف المراجعة الداخلية في المقام الأول لخدمة الإدارة وتلبية متطلباتها في جميع المجلات التي ترى الإدارة أهميتها , بالكم والكيفية والوقت الذي ترغب فيه الإدارة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7D83D77A-09B2-4B0B-952D-78626259F91C}"/>
              </a:ext>
            </a:extLst>
          </p:cNvPr>
          <p:cNvSpPr/>
          <p:nvPr/>
        </p:nvSpPr>
        <p:spPr>
          <a:xfrm>
            <a:off x="337625" y="5859064"/>
            <a:ext cx="9133533"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المراجعة الداخلية لتشترك في العمل التنفيذي بالمنشأة وليس لها الحق في اتخاذ القرارات أو التوجيه فهي وظيفة استشارية .</a:t>
            </a: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pic>
        <p:nvPicPr>
          <p:cNvPr id="29" name="Picture 28">
            <a:extLst>
              <a:ext uri="{FF2B5EF4-FFF2-40B4-BE49-F238E27FC236}">
                <a16:creationId xmlns:a16="http://schemas.microsoft.com/office/drawing/2014/main" id="{8D899076-EEDC-46B2-8489-ABAA0A105D78}"/>
              </a:ext>
            </a:extLst>
          </p:cNvPr>
          <p:cNvPicPr/>
          <p:nvPr/>
        </p:nvPicPr>
        <p:blipFill>
          <a:blip r:embed="rId5">
            <a:extLst>
              <a:ext uri="{28A0092B-C50C-407E-A947-70E740481C1C}">
                <a14:useLocalDpi xmlns:a14="http://schemas.microsoft.com/office/drawing/2010/main" val="0"/>
              </a:ext>
            </a:extLst>
          </a:blip>
          <a:stretch>
            <a:fillRect/>
          </a:stretch>
        </p:blipFill>
        <p:spPr>
          <a:xfrm>
            <a:off x="-1" y="211733"/>
            <a:ext cx="3183312" cy="3103467"/>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6"/>
            <a:stretch>
              <a:fillRect/>
            </a:stretch>
          </a:blipFill>
        </p:spPr>
      </p:pic>
    </p:spTree>
    <p:extLst>
      <p:ext uri="{BB962C8B-B14F-4D97-AF65-F5344CB8AC3E}">
        <p14:creationId xmlns:p14="http://schemas.microsoft.com/office/powerpoint/2010/main" val="4567534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inVertic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arn(inVertical)">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P spid="27" grpId="0"/>
      <p:bldP spid="2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أهداف المراجعة الداخلية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819FAA94-675F-48F3-B7EF-0F898087D2E1}"/>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7641462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80678" y="158272"/>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أهداف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15" name="Rectangle 14">
            <a:extLst>
              <a:ext uri="{FF2B5EF4-FFF2-40B4-BE49-F238E27FC236}">
                <a16:creationId xmlns:a16="http://schemas.microsoft.com/office/drawing/2014/main" id="{D8FC132C-7B77-40CD-B530-B49DB3E0B00D}"/>
              </a:ext>
            </a:extLst>
          </p:cNvPr>
          <p:cNvSpPr/>
          <p:nvPr/>
        </p:nvSpPr>
        <p:spPr>
          <a:xfrm>
            <a:off x="1669830" y="1414631"/>
            <a:ext cx="7444089" cy="70276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حدد مجمع المراجعين الداخليين الأمريكي هذه الأهداف في الآتي</a:t>
            </a:r>
            <a:endParaRPr kumimoji="0" lang="en-US" sz="3200" b="0"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1">
            <a:extLst>
              <a:ext uri="{FF2B5EF4-FFF2-40B4-BE49-F238E27FC236}">
                <a16:creationId xmlns:a16="http://schemas.microsoft.com/office/drawing/2014/main" id="{CF5930E9-8523-446E-9093-52EA7ED5A4C6}"/>
              </a:ext>
            </a:extLst>
          </p:cNvPr>
          <p:cNvGrpSpPr/>
          <p:nvPr/>
        </p:nvGrpSpPr>
        <p:grpSpPr>
          <a:xfrm>
            <a:off x="3092578" y="2440487"/>
            <a:ext cx="8916656" cy="610967"/>
            <a:chOff x="-1831728" y="2376526"/>
            <a:chExt cx="13857344" cy="1155628"/>
          </a:xfrm>
        </p:grpSpPr>
        <p:pic>
          <p:nvPicPr>
            <p:cNvPr id="5122" name="Picture 2" descr="About us - Bagmaster">
              <a:extLst>
                <a:ext uri="{FF2B5EF4-FFF2-40B4-BE49-F238E27FC236}">
                  <a16:creationId xmlns:a16="http://schemas.microsoft.com/office/drawing/2014/main" id="{C4D58D40-69F3-442E-AFEC-6473A3B36C12}"/>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00F785A9-9949-42D1-BA7C-A9CF89DB1929}"/>
                </a:ext>
              </a:extLst>
            </p:cNvPr>
            <p:cNvSpPr/>
            <p:nvPr/>
          </p:nvSpPr>
          <p:spPr>
            <a:xfrm>
              <a:off x="-1831728" y="2376526"/>
              <a:ext cx="12950142"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مراجعة وتقييم صحة وكفاية تطبيق الرقابة المحاسبية على الأصول وعلى التشغيل.</a:t>
              </a:r>
            </a:p>
          </p:txBody>
        </p:sp>
      </p:grpSp>
      <p:grpSp>
        <p:nvGrpSpPr>
          <p:cNvPr id="20" name="Group 19">
            <a:extLst>
              <a:ext uri="{FF2B5EF4-FFF2-40B4-BE49-F238E27FC236}">
                <a16:creationId xmlns:a16="http://schemas.microsoft.com/office/drawing/2014/main" id="{7D8879A3-7327-4E9B-B8F5-420D2F9B15CE}"/>
              </a:ext>
            </a:extLst>
          </p:cNvPr>
          <p:cNvGrpSpPr/>
          <p:nvPr/>
        </p:nvGrpSpPr>
        <p:grpSpPr>
          <a:xfrm>
            <a:off x="3924886" y="3348328"/>
            <a:ext cx="8084348" cy="553998"/>
            <a:chOff x="-538241" y="2542121"/>
            <a:chExt cx="12563857" cy="1047873"/>
          </a:xfrm>
        </p:grpSpPr>
        <p:pic>
          <p:nvPicPr>
            <p:cNvPr id="22" name="Picture 2" descr="About us - Bagmaster">
              <a:extLst>
                <a:ext uri="{FF2B5EF4-FFF2-40B4-BE49-F238E27FC236}">
                  <a16:creationId xmlns:a16="http://schemas.microsoft.com/office/drawing/2014/main" id="{A66DBE80-3140-4A85-9442-CC1F37E81B55}"/>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65A36CB7-457D-45CC-B903-4FE62EC006BD}"/>
                </a:ext>
              </a:extLst>
            </p:cNvPr>
            <p:cNvSpPr/>
            <p:nvPr/>
          </p:nvSpPr>
          <p:spPr>
            <a:xfrm>
              <a:off x="-538241" y="2542121"/>
              <a:ext cx="11656655"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مدى سلامة وصحة السياسات والخطط والإجراءات .</a:t>
              </a:r>
            </a:p>
          </p:txBody>
        </p:sp>
      </p:grpSp>
      <p:grpSp>
        <p:nvGrpSpPr>
          <p:cNvPr id="30" name="Group 29">
            <a:extLst>
              <a:ext uri="{FF2B5EF4-FFF2-40B4-BE49-F238E27FC236}">
                <a16:creationId xmlns:a16="http://schemas.microsoft.com/office/drawing/2014/main" id="{FC3C79EB-45DB-44A0-A1B4-63B70278A018}"/>
              </a:ext>
            </a:extLst>
          </p:cNvPr>
          <p:cNvGrpSpPr/>
          <p:nvPr/>
        </p:nvGrpSpPr>
        <p:grpSpPr>
          <a:xfrm>
            <a:off x="4487594" y="4157283"/>
            <a:ext cx="7521640" cy="572630"/>
            <a:chOff x="336262" y="2449039"/>
            <a:chExt cx="11689354" cy="1083115"/>
          </a:xfrm>
        </p:grpSpPr>
        <p:pic>
          <p:nvPicPr>
            <p:cNvPr id="31" name="Picture 2" descr="About us - Bagmaster">
              <a:extLst>
                <a:ext uri="{FF2B5EF4-FFF2-40B4-BE49-F238E27FC236}">
                  <a16:creationId xmlns:a16="http://schemas.microsoft.com/office/drawing/2014/main" id="{2F76CC1C-ED26-4D46-94AF-8F60D0E7CDDA}"/>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04BE2A3D-07C4-4B0F-932B-4271FE5F37D4}"/>
                </a:ext>
              </a:extLst>
            </p:cNvPr>
            <p:cNvSpPr/>
            <p:nvPr/>
          </p:nvSpPr>
          <p:spPr>
            <a:xfrm>
              <a:off x="336262" y="2449039"/>
              <a:ext cx="10782152"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وجود الحماية الكافية لأصول المنشأة ضد الخسائر المختلفة .</a:t>
              </a:r>
            </a:p>
          </p:txBody>
        </p:sp>
      </p:grpSp>
      <p:grpSp>
        <p:nvGrpSpPr>
          <p:cNvPr id="33" name="Group 32">
            <a:extLst>
              <a:ext uri="{FF2B5EF4-FFF2-40B4-BE49-F238E27FC236}">
                <a16:creationId xmlns:a16="http://schemas.microsoft.com/office/drawing/2014/main" id="{E0CECEFC-F1BB-4DA4-9646-3C005B196145}"/>
              </a:ext>
            </a:extLst>
          </p:cNvPr>
          <p:cNvGrpSpPr/>
          <p:nvPr/>
        </p:nvGrpSpPr>
        <p:grpSpPr>
          <a:xfrm>
            <a:off x="3335873" y="5044603"/>
            <a:ext cx="8673361" cy="553998"/>
            <a:chOff x="-1453624" y="2484281"/>
            <a:chExt cx="13479240" cy="1047873"/>
          </a:xfrm>
        </p:grpSpPr>
        <p:pic>
          <p:nvPicPr>
            <p:cNvPr id="34" name="Picture 2" descr="About us - Bagmaster">
              <a:extLst>
                <a:ext uri="{FF2B5EF4-FFF2-40B4-BE49-F238E27FC236}">
                  <a16:creationId xmlns:a16="http://schemas.microsoft.com/office/drawing/2014/main" id="{4A92EE43-3C94-4244-BFDB-E624F770A173}"/>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B3FC755D-1383-4F5C-A0D6-72B80DBF6159}"/>
                </a:ext>
              </a:extLst>
            </p:cNvPr>
            <p:cNvSpPr/>
            <p:nvPr/>
          </p:nvSpPr>
          <p:spPr>
            <a:xfrm>
              <a:off x="-1453624" y="2484281"/>
              <a:ext cx="12572036"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درجة الاعتماد على البيانات المحاسبية وغيرها المتوافرة داخل المشروع .</a:t>
              </a:r>
            </a:p>
          </p:txBody>
        </p:sp>
      </p:grpSp>
      <p:grpSp>
        <p:nvGrpSpPr>
          <p:cNvPr id="36" name="Group 35">
            <a:extLst>
              <a:ext uri="{FF2B5EF4-FFF2-40B4-BE49-F238E27FC236}">
                <a16:creationId xmlns:a16="http://schemas.microsoft.com/office/drawing/2014/main" id="{DB1B0C68-E03B-43EC-BCEF-66D232512BF3}"/>
              </a:ext>
            </a:extLst>
          </p:cNvPr>
          <p:cNvGrpSpPr/>
          <p:nvPr/>
        </p:nvGrpSpPr>
        <p:grpSpPr>
          <a:xfrm>
            <a:off x="1800665" y="5912785"/>
            <a:ext cx="10224951" cy="553998"/>
            <a:chOff x="-3864945" y="2484281"/>
            <a:chExt cx="15890561" cy="1047873"/>
          </a:xfrm>
        </p:grpSpPr>
        <p:pic>
          <p:nvPicPr>
            <p:cNvPr id="37" name="Picture 2" descr="About us - Bagmaster">
              <a:extLst>
                <a:ext uri="{FF2B5EF4-FFF2-40B4-BE49-F238E27FC236}">
                  <a16:creationId xmlns:a16="http://schemas.microsoft.com/office/drawing/2014/main" id="{42EC8C13-715B-4880-9A80-0B523C85A2B9}"/>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C84BBED2-4D6F-42B0-8AF4-56978CE6B108}"/>
                </a:ext>
              </a:extLst>
            </p:cNvPr>
            <p:cNvSpPr/>
            <p:nvPr/>
          </p:nvSpPr>
          <p:spPr>
            <a:xfrm>
              <a:off x="-3864945" y="2484281"/>
              <a:ext cx="14983358"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تقييم مدى نجاح الإدارة في إنجاز المسئوليات الملقاة على عاتقها .</a:t>
              </a:r>
            </a:p>
          </p:txBody>
        </p:sp>
      </p:grpSp>
      <p:grpSp>
        <p:nvGrpSpPr>
          <p:cNvPr id="39" name="Group 38">
            <a:extLst>
              <a:ext uri="{FF2B5EF4-FFF2-40B4-BE49-F238E27FC236}">
                <a16:creationId xmlns:a16="http://schemas.microsoft.com/office/drawing/2014/main" id="{453BE287-EC84-448D-B0A1-5504B06CFF41}"/>
              </a:ext>
            </a:extLst>
          </p:cNvPr>
          <p:cNvGrpSpPr/>
          <p:nvPr/>
        </p:nvGrpSpPr>
        <p:grpSpPr>
          <a:xfrm>
            <a:off x="496532" y="2757705"/>
            <a:ext cx="3615904" cy="3353153"/>
            <a:chOff x="0" y="0"/>
            <a:chExt cx="4957602" cy="4803114"/>
          </a:xfrm>
          <a:blipFill>
            <a:blip r:embed="rId5"/>
            <a:stretch>
              <a:fillRect l="-3000" t="-3000" b="-3000"/>
            </a:stretch>
          </a:blipFill>
        </p:grpSpPr>
        <p:sp>
          <p:nvSpPr>
            <p:cNvPr id="40" name="Rounded Rectangle 89">
              <a:extLst>
                <a:ext uri="{FF2B5EF4-FFF2-40B4-BE49-F238E27FC236}">
                  <a16:creationId xmlns:a16="http://schemas.microsoft.com/office/drawing/2014/main" id="{948945AD-EB86-4D34-BD2C-C59803FE9C63}"/>
                </a:ext>
              </a:extLst>
            </p:cNvPr>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1" name="Rounded Rectangle 90">
              <a:extLst>
                <a:ext uri="{FF2B5EF4-FFF2-40B4-BE49-F238E27FC236}">
                  <a16:creationId xmlns:a16="http://schemas.microsoft.com/office/drawing/2014/main" id="{FE97014A-328A-49EF-BACC-B120C95E0047}"/>
                </a:ext>
              </a:extLst>
            </p:cNvPr>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2" name="Rounded Rectangle 96">
              <a:extLst>
                <a:ext uri="{FF2B5EF4-FFF2-40B4-BE49-F238E27FC236}">
                  <a16:creationId xmlns:a16="http://schemas.microsoft.com/office/drawing/2014/main" id="{40B70992-B286-4CFC-B87D-6BF9906D971C}"/>
                </a:ext>
              </a:extLst>
            </p:cNvPr>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3" name="Rounded Rectangle 97">
              <a:extLst>
                <a:ext uri="{FF2B5EF4-FFF2-40B4-BE49-F238E27FC236}">
                  <a16:creationId xmlns:a16="http://schemas.microsoft.com/office/drawing/2014/main" id="{92A71346-800F-4C47-9B3F-E48AB7673706}"/>
                </a:ext>
              </a:extLst>
            </p:cNvPr>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4" name="Rounded Rectangle 98">
              <a:extLst>
                <a:ext uri="{FF2B5EF4-FFF2-40B4-BE49-F238E27FC236}">
                  <a16:creationId xmlns:a16="http://schemas.microsoft.com/office/drawing/2014/main" id="{F04B4B2D-605E-42D8-A121-C82DB568C57E}"/>
                </a:ext>
              </a:extLst>
            </p:cNvPr>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5" name="Rounded Rectangle 99">
              <a:extLst>
                <a:ext uri="{FF2B5EF4-FFF2-40B4-BE49-F238E27FC236}">
                  <a16:creationId xmlns:a16="http://schemas.microsoft.com/office/drawing/2014/main" id="{76CAFD9B-77B1-45C8-99A3-CA17D7B0C5BB}"/>
                </a:ext>
              </a:extLst>
            </p:cNvPr>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6" name="Rounded Rectangle 100">
              <a:extLst>
                <a:ext uri="{FF2B5EF4-FFF2-40B4-BE49-F238E27FC236}">
                  <a16:creationId xmlns:a16="http://schemas.microsoft.com/office/drawing/2014/main" id="{623C048B-5059-4BE6-89DA-C800F40ECA55}"/>
                </a:ext>
              </a:extLst>
            </p:cNvPr>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7" name="Rounded Rectangle 101">
              <a:extLst>
                <a:ext uri="{FF2B5EF4-FFF2-40B4-BE49-F238E27FC236}">
                  <a16:creationId xmlns:a16="http://schemas.microsoft.com/office/drawing/2014/main" id="{4B263DB6-8734-4CEE-AB44-08ECC753C445}"/>
                </a:ext>
              </a:extLst>
            </p:cNvPr>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8" name="Rounded Rectangle 102">
              <a:extLst>
                <a:ext uri="{FF2B5EF4-FFF2-40B4-BE49-F238E27FC236}">
                  <a16:creationId xmlns:a16="http://schemas.microsoft.com/office/drawing/2014/main" id="{508D67BE-F740-4315-81A5-58938A0B0797}"/>
                </a:ext>
              </a:extLst>
            </p:cNvPr>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9" name="Rounded Rectangle 103">
              <a:extLst>
                <a:ext uri="{FF2B5EF4-FFF2-40B4-BE49-F238E27FC236}">
                  <a16:creationId xmlns:a16="http://schemas.microsoft.com/office/drawing/2014/main" id="{B2F3E163-B9B7-4AB5-BE35-65A03B36C604}"/>
                </a:ext>
              </a:extLst>
            </p:cNvPr>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3025196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242649" y="135607"/>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أهداف المراجعة الداخلية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93</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15" name="Rectangle 14">
            <a:extLst>
              <a:ext uri="{FF2B5EF4-FFF2-40B4-BE49-F238E27FC236}">
                <a16:creationId xmlns:a16="http://schemas.microsoft.com/office/drawing/2014/main" id="{D8FC132C-7B77-40CD-B530-B49DB3E0B00D}"/>
              </a:ext>
            </a:extLst>
          </p:cNvPr>
          <p:cNvSpPr/>
          <p:nvPr/>
        </p:nvSpPr>
        <p:spPr>
          <a:xfrm>
            <a:off x="1669830" y="1414631"/>
            <a:ext cx="7444089" cy="70276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ولقد حدد المجمع بعد ذلك , أن هذه الأهداف تشمل ما يلي :</a:t>
            </a:r>
            <a:endParaRPr kumimoji="0" lang="en-US" sz="3200" b="0"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1">
            <a:extLst>
              <a:ext uri="{FF2B5EF4-FFF2-40B4-BE49-F238E27FC236}">
                <a16:creationId xmlns:a16="http://schemas.microsoft.com/office/drawing/2014/main" id="{CF5930E9-8523-446E-9093-52EA7ED5A4C6}"/>
              </a:ext>
            </a:extLst>
          </p:cNvPr>
          <p:cNvGrpSpPr/>
          <p:nvPr/>
        </p:nvGrpSpPr>
        <p:grpSpPr>
          <a:xfrm>
            <a:off x="3092578" y="2440487"/>
            <a:ext cx="8916656" cy="610967"/>
            <a:chOff x="-1831728" y="2376526"/>
            <a:chExt cx="13857344" cy="1155628"/>
          </a:xfrm>
        </p:grpSpPr>
        <p:pic>
          <p:nvPicPr>
            <p:cNvPr id="5122" name="Picture 2" descr="About us - Bagmaster">
              <a:extLst>
                <a:ext uri="{FF2B5EF4-FFF2-40B4-BE49-F238E27FC236}">
                  <a16:creationId xmlns:a16="http://schemas.microsoft.com/office/drawing/2014/main" id="{C4D58D40-69F3-442E-AFEC-6473A3B36C1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00F785A9-9949-42D1-BA7C-A9CF89DB1929}"/>
                </a:ext>
              </a:extLst>
            </p:cNvPr>
            <p:cNvSpPr/>
            <p:nvPr/>
          </p:nvSpPr>
          <p:spPr>
            <a:xfrm>
              <a:off x="-1831728" y="2376526"/>
              <a:ext cx="12950142"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ترابط المعلومات ومدى صدقها .</a:t>
              </a:r>
            </a:p>
          </p:txBody>
        </p:sp>
      </p:grpSp>
      <p:grpSp>
        <p:nvGrpSpPr>
          <p:cNvPr id="20" name="Group 19">
            <a:extLst>
              <a:ext uri="{FF2B5EF4-FFF2-40B4-BE49-F238E27FC236}">
                <a16:creationId xmlns:a16="http://schemas.microsoft.com/office/drawing/2014/main" id="{7D8879A3-7327-4E9B-B8F5-420D2F9B15CE}"/>
              </a:ext>
            </a:extLst>
          </p:cNvPr>
          <p:cNvGrpSpPr/>
          <p:nvPr/>
        </p:nvGrpSpPr>
        <p:grpSpPr>
          <a:xfrm>
            <a:off x="3924886" y="3348328"/>
            <a:ext cx="8084348" cy="553998"/>
            <a:chOff x="-538241" y="2542121"/>
            <a:chExt cx="12563857" cy="1047873"/>
          </a:xfrm>
        </p:grpSpPr>
        <p:pic>
          <p:nvPicPr>
            <p:cNvPr id="22" name="Picture 2" descr="About us - Bagmaster">
              <a:extLst>
                <a:ext uri="{FF2B5EF4-FFF2-40B4-BE49-F238E27FC236}">
                  <a16:creationId xmlns:a16="http://schemas.microsoft.com/office/drawing/2014/main" id="{A66DBE80-3140-4A85-9442-CC1F37E81B55}"/>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65A36CB7-457D-45CC-B903-4FE62EC006BD}"/>
                </a:ext>
              </a:extLst>
            </p:cNvPr>
            <p:cNvSpPr/>
            <p:nvPr/>
          </p:nvSpPr>
          <p:spPr>
            <a:xfrm>
              <a:off x="-538241" y="2542121"/>
              <a:ext cx="11656655"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التحقق من التمشي مع السياسات والخطط والإجراءات والقوانين واللوائح .</a:t>
              </a:r>
            </a:p>
          </p:txBody>
        </p:sp>
      </p:grpSp>
      <p:grpSp>
        <p:nvGrpSpPr>
          <p:cNvPr id="30" name="Group 29">
            <a:extLst>
              <a:ext uri="{FF2B5EF4-FFF2-40B4-BE49-F238E27FC236}">
                <a16:creationId xmlns:a16="http://schemas.microsoft.com/office/drawing/2014/main" id="{FC3C79EB-45DB-44A0-A1B4-63B70278A018}"/>
              </a:ext>
            </a:extLst>
          </p:cNvPr>
          <p:cNvGrpSpPr/>
          <p:nvPr/>
        </p:nvGrpSpPr>
        <p:grpSpPr>
          <a:xfrm>
            <a:off x="4487594" y="4157283"/>
            <a:ext cx="7521640" cy="572630"/>
            <a:chOff x="336262" y="2449039"/>
            <a:chExt cx="11689354" cy="1083115"/>
          </a:xfrm>
        </p:grpSpPr>
        <p:pic>
          <p:nvPicPr>
            <p:cNvPr id="31" name="Picture 2" descr="About us - Bagmaster">
              <a:extLst>
                <a:ext uri="{FF2B5EF4-FFF2-40B4-BE49-F238E27FC236}">
                  <a16:creationId xmlns:a16="http://schemas.microsoft.com/office/drawing/2014/main" id="{2F76CC1C-ED26-4D46-94AF-8F60D0E7CDDA}"/>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04BE2A3D-07C4-4B0F-932B-4271FE5F37D4}"/>
                </a:ext>
              </a:extLst>
            </p:cNvPr>
            <p:cNvSpPr/>
            <p:nvPr/>
          </p:nvSpPr>
          <p:spPr>
            <a:xfrm>
              <a:off x="336262" y="2449039"/>
              <a:ext cx="10782152"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حماية الأصول .</a:t>
              </a:r>
            </a:p>
          </p:txBody>
        </p:sp>
      </p:grpSp>
      <p:grpSp>
        <p:nvGrpSpPr>
          <p:cNvPr id="33" name="Group 32">
            <a:extLst>
              <a:ext uri="{FF2B5EF4-FFF2-40B4-BE49-F238E27FC236}">
                <a16:creationId xmlns:a16="http://schemas.microsoft.com/office/drawing/2014/main" id="{E0CECEFC-F1BB-4DA4-9646-3C005B196145}"/>
              </a:ext>
            </a:extLst>
          </p:cNvPr>
          <p:cNvGrpSpPr/>
          <p:nvPr/>
        </p:nvGrpSpPr>
        <p:grpSpPr>
          <a:xfrm>
            <a:off x="3335873" y="5044603"/>
            <a:ext cx="8673361" cy="553998"/>
            <a:chOff x="-1453624" y="2484281"/>
            <a:chExt cx="13479240" cy="1047873"/>
          </a:xfrm>
        </p:grpSpPr>
        <p:pic>
          <p:nvPicPr>
            <p:cNvPr id="34" name="Picture 2" descr="About us - Bagmaster">
              <a:extLst>
                <a:ext uri="{FF2B5EF4-FFF2-40B4-BE49-F238E27FC236}">
                  <a16:creationId xmlns:a16="http://schemas.microsoft.com/office/drawing/2014/main" id="{4A92EE43-3C94-4244-BFDB-E624F770A173}"/>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a:extLst>
                <a:ext uri="{FF2B5EF4-FFF2-40B4-BE49-F238E27FC236}">
                  <a16:creationId xmlns:a16="http://schemas.microsoft.com/office/drawing/2014/main" id="{B3FC755D-1383-4F5C-A0D6-72B80DBF6159}"/>
                </a:ext>
              </a:extLst>
            </p:cNvPr>
            <p:cNvSpPr/>
            <p:nvPr/>
          </p:nvSpPr>
          <p:spPr>
            <a:xfrm>
              <a:off x="-1453624" y="2484281"/>
              <a:ext cx="12572036"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الاستخدام الاقتصادي الفعال للموارد .</a:t>
              </a:r>
            </a:p>
          </p:txBody>
        </p:sp>
      </p:grpSp>
      <p:grpSp>
        <p:nvGrpSpPr>
          <p:cNvPr id="36" name="Group 35">
            <a:extLst>
              <a:ext uri="{FF2B5EF4-FFF2-40B4-BE49-F238E27FC236}">
                <a16:creationId xmlns:a16="http://schemas.microsoft.com/office/drawing/2014/main" id="{DB1B0C68-E03B-43EC-BCEF-66D232512BF3}"/>
              </a:ext>
            </a:extLst>
          </p:cNvPr>
          <p:cNvGrpSpPr/>
          <p:nvPr/>
        </p:nvGrpSpPr>
        <p:grpSpPr>
          <a:xfrm>
            <a:off x="1800665" y="5912785"/>
            <a:ext cx="10224951" cy="553998"/>
            <a:chOff x="-3864945" y="2484281"/>
            <a:chExt cx="15890561" cy="1047873"/>
          </a:xfrm>
        </p:grpSpPr>
        <p:pic>
          <p:nvPicPr>
            <p:cNvPr id="37" name="Picture 2" descr="About us - Bagmaster">
              <a:extLst>
                <a:ext uri="{FF2B5EF4-FFF2-40B4-BE49-F238E27FC236}">
                  <a16:creationId xmlns:a16="http://schemas.microsoft.com/office/drawing/2014/main" id="{42EC8C13-715B-4880-9A80-0B523C85A2B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118414" y="2624952"/>
              <a:ext cx="907202" cy="907202"/>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C84BBED2-4D6F-42B0-8AF4-56978CE6B108}"/>
                </a:ext>
              </a:extLst>
            </p:cNvPr>
            <p:cNvSpPr/>
            <p:nvPr/>
          </p:nvSpPr>
          <p:spPr>
            <a:xfrm>
              <a:off x="-3864945" y="2484281"/>
              <a:ext cx="14983359" cy="104787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مدى تحقيق الأهداف الموضوعة للعمليات أو البرامج.</a:t>
              </a:r>
            </a:p>
          </p:txBody>
        </p:sp>
      </p:grpSp>
      <p:grpSp>
        <p:nvGrpSpPr>
          <p:cNvPr id="50" name="Group 49">
            <a:extLst>
              <a:ext uri="{FF2B5EF4-FFF2-40B4-BE49-F238E27FC236}">
                <a16:creationId xmlns:a16="http://schemas.microsoft.com/office/drawing/2014/main" id="{58CBF4D9-E68E-4BCC-97EA-683CBAE28D0A}"/>
              </a:ext>
            </a:extLst>
          </p:cNvPr>
          <p:cNvGrpSpPr/>
          <p:nvPr/>
        </p:nvGrpSpPr>
        <p:grpSpPr>
          <a:xfrm>
            <a:off x="464235" y="2117397"/>
            <a:ext cx="4318780" cy="4145861"/>
            <a:chOff x="0" y="0"/>
            <a:chExt cx="4957602" cy="4803114"/>
          </a:xfrm>
          <a:blipFill>
            <a:blip r:embed="rId4"/>
            <a:stretch>
              <a:fillRect l="-3000" t="-3000" b="-3000"/>
            </a:stretch>
          </a:blipFill>
        </p:grpSpPr>
        <p:sp>
          <p:nvSpPr>
            <p:cNvPr id="51" name="Rounded Rectangle 89">
              <a:extLst>
                <a:ext uri="{FF2B5EF4-FFF2-40B4-BE49-F238E27FC236}">
                  <a16:creationId xmlns:a16="http://schemas.microsoft.com/office/drawing/2014/main" id="{C0E0F448-1FF0-47ED-9F02-AC54F51A1E01}"/>
                </a:ext>
              </a:extLst>
            </p:cNvPr>
            <p:cNvSpPr/>
            <p:nvPr/>
          </p:nvSpPr>
          <p:spPr>
            <a:xfrm>
              <a:off x="661515" y="0"/>
              <a:ext cx="1770185" cy="2572378"/>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Rounded Rectangle 90">
              <a:extLst>
                <a:ext uri="{FF2B5EF4-FFF2-40B4-BE49-F238E27FC236}">
                  <a16:creationId xmlns:a16="http://schemas.microsoft.com/office/drawing/2014/main" id="{1C46717C-2CE3-4D12-828F-194473E352EE}"/>
                </a:ext>
              </a:extLst>
            </p:cNvPr>
            <p:cNvSpPr/>
            <p:nvPr/>
          </p:nvSpPr>
          <p:spPr>
            <a:xfrm>
              <a:off x="2461844" y="542609"/>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Rounded Rectangle 96">
              <a:extLst>
                <a:ext uri="{FF2B5EF4-FFF2-40B4-BE49-F238E27FC236}">
                  <a16:creationId xmlns:a16="http://schemas.microsoft.com/office/drawing/2014/main" id="{8997EE67-89CA-468E-8D35-1B8CE0EBC6C9}"/>
                </a:ext>
              </a:extLst>
            </p:cNvPr>
            <p:cNvSpPr/>
            <p:nvPr/>
          </p:nvSpPr>
          <p:spPr>
            <a:xfrm>
              <a:off x="2461845" y="1607734"/>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Rounded Rectangle 97">
              <a:extLst>
                <a:ext uri="{FF2B5EF4-FFF2-40B4-BE49-F238E27FC236}">
                  <a16:creationId xmlns:a16="http://schemas.microsoft.com/office/drawing/2014/main" id="{59346000-C99C-4F35-B540-A9D22FCDB578}"/>
                </a:ext>
              </a:extLst>
            </p:cNvPr>
            <p:cNvSpPr/>
            <p:nvPr/>
          </p:nvSpPr>
          <p:spPr>
            <a:xfrm>
              <a:off x="3187417" y="1627830"/>
              <a:ext cx="1770185" cy="202976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5" name="Rounded Rectangle 98">
              <a:extLst>
                <a:ext uri="{FF2B5EF4-FFF2-40B4-BE49-F238E27FC236}">
                  <a16:creationId xmlns:a16="http://schemas.microsoft.com/office/drawing/2014/main" id="{28B9630C-B416-45B2-8E53-EC1EB068CE89}"/>
                </a:ext>
              </a:extLst>
            </p:cNvPr>
            <p:cNvSpPr/>
            <p:nvPr/>
          </p:nvSpPr>
          <p:spPr>
            <a:xfrm>
              <a:off x="2461844" y="2572373"/>
              <a:ext cx="695429" cy="924447"/>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6" name="Rounded Rectangle 99">
              <a:extLst>
                <a:ext uri="{FF2B5EF4-FFF2-40B4-BE49-F238E27FC236}">
                  <a16:creationId xmlns:a16="http://schemas.microsoft.com/office/drawing/2014/main" id="{13D042AB-5B08-43FE-A566-D2193115A134}"/>
                </a:ext>
              </a:extLst>
            </p:cNvPr>
            <p:cNvSpPr/>
            <p:nvPr/>
          </p:nvSpPr>
          <p:spPr>
            <a:xfrm>
              <a:off x="0" y="2592474"/>
              <a:ext cx="2431700" cy="1045029"/>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7" name="Rounded Rectangle 100">
              <a:extLst>
                <a:ext uri="{FF2B5EF4-FFF2-40B4-BE49-F238E27FC236}">
                  <a16:creationId xmlns:a16="http://schemas.microsoft.com/office/drawing/2014/main" id="{B2071790-5498-4DE4-97D5-274D70AF0C97}"/>
                </a:ext>
              </a:extLst>
            </p:cNvPr>
            <p:cNvSpPr/>
            <p:nvPr/>
          </p:nvSpPr>
          <p:spPr>
            <a:xfrm>
              <a:off x="1057165" y="3657599"/>
              <a:ext cx="1203713" cy="1145513"/>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8" name="Rounded Rectangle 101">
              <a:extLst>
                <a:ext uri="{FF2B5EF4-FFF2-40B4-BE49-F238E27FC236}">
                  <a16:creationId xmlns:a16="http://schemas.microsoft.com/office/drawing/2014/main" id="{3571D8C5-69C4-4687-993C-AC7A04B8734A}"/>
                </a:ext>
              </a:extLst>
            </p:cNvPr>
            <p:cNvSpPr/>
            <p:nvPr/>
          </p:nvSpPr>
          <p:spPr>
            <a:xfrm>
              <a:off x="0" y="3657599"/>
              <a:ext cx="30144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9" name="Rounded Rectangle 102">
              <a:extLst>
                <a:ext uri="{FF2B5EF4-FFF2-40B4-BE49-F238E27FC236}">
                  <a16:creationId xmlns:a16="http://schemas.microsoft.com/office/drawing/2014/main" id="{C721795D-685F-4923-93AE-484C2814FD0F}"/>
                </a:ext>
              </a:extLst>
            </p:cNvPr>
            <p:cNvSpPr/>
            <p:nvPr/>
          </p:nvSpPr>
          <p:spPr>
            <a:xfrm>
              <a:off x="381836" y="3667647"/>
              <a:ext cx="625088" cy="733531"/>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0" name="Rounded Rectangle 103">
              <a:extLst>
                <a:ext uri="{FF2B5EF4-FFF2-40B4-BE49-F238E27FC236}">
                  <a16:creationId xmlns:a16="http://schemas.microsoft.com/office/drawing/2014/main" id="{3817A27C-CEF2-4265-8ABB-01748757C479}"/>
                </a:ext>
              </a:extLst>
            </p:cNvPr>
            <p:cNvSpPr/>
            <p:nvPr/>
          </p:nvSpPr>
          <p:spPr>
            <a:xfrm rot="5400000">
              <a:off x="298937" y="4132386"/>
              <a:ext cx="371791" cy="969666"/>
            </a:xfrm>
            <a:prstGeom prst="roundRect">
              <a:avLst/>
            </a:pr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051957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80100" y="2209800"/>
            <a:ext cx="6016203" cy="133350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المراجع الداخلي والمراجع الخارجي</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9561D213-D876-428F-BE94-BA3BE9D5B031}"/>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12936358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438366" y="55275"/>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المراجع الداخلي والمراجع الخارجي</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95</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aphicFrame>
        <p:nvGraphicFramePr>
          <p:cNvPr id="3" name="Table 2">
            <a:extLst>
              <a:ext uri="{FF2B5EF4-FFF2-40B4-BE49-F238E27FC236}">
                <a16:creationId xmlns:a16="http://schemas.microsoft.com/office/drawing/2014/main" id="{18FA609B-07F2-4801-88B5-CBA78F444C9C}"/>
              </a:ext>
            </a:extLst>
          </p:cNvPr>
          <p:cNvGraphicFramePr>
            <a:graphicFrameLocks noGrp="1"/>
          </p:cNvGraphicFramePr>
          <p:nvPr/>
        </p:nvGraphicFramePr>
        <p:xfrm>
          <a:off x="725660" y="1491175"/>
          <a:ext cx="11187416" cy="4603664"/>
        </p:xfrm>
        <a:graphic>
          <a:graphicData uri="http://schemas.openxmlformats.org/drawingml/2006/table">
            <a:tbl>
              <a:tblPr rtl="1" firstRow="1" firstCol="1" bandRow="1"/>
              <a:tblGrid>
                <a:gridCol w="1699931">
                  <a:extLst>
                    <a:ext uri="{9D8B030D-6E8A-4147-A177-3AD203B41FA5}">
                      <a16:colId xmlns:a16="http://schemas.microsoft.com/office/drawing/2014/main" val="4009453088"/>
                    </a:ext>
                  </a:extLst>
                </a:gridCol>
                <a:gridCol w="5321291">
                  <a:extLst>
                    <a:ext uri="{9D8B030D-6E8A-4147-A177-3AD203B41FA5}">
                      <a16:colId xmlns:a16="http://schemas.microsoft.com/office/drawing/2014/main" val="2743309123"/>
                    </a:ext>
                  </a:extLst>
                </a:gridCol>
                <a:gridCol w="4166194">
                  <a:extLst>
                    <a:ext uri="{9D8B030D-6E8A-4147-A177-3AD203B41FA5}">
                      <a16:colId xmlns:a16="http://schemas.microsoft.com/office/drawing/2014/main" val="720563364"/>
                    </a:ext>
                  </a:extLst>
                </a:gridCol>
              </a:tblGrid>
              <a:tr h="593754">
                <a:tc>
                  <a:txBody>
                    <a:bodyPr/>
                    <a:lstStyle/>
                    <a:p>
                      <a:pPr marL="0" marR="0" algn="ctr" rtl="1">
                        <a:lnSpc>
                          <a:spcPct val="150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FFFFFF"/>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FFFFFF"/>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FFFFFF"/>
                    </a:solidFill>
                  </a:tcPr>
                </a:tc>
                <a:tc>
                  <a:txBody>
                    <a:bodyPr/>
                    <a:lstStyle/>
                    <a:p>
                      <a:pPr marL="0" marR="0" algn="ctr" rtl="1">
                        <a:lnSpc>
                          <a:spcPct val="150000"/>
                        </a:lnSpc>
                        <a:spcBef>
                          <a:spcPts val="0"/>
                        </a:spcBef>
                        <a:spcAft>
                          <a:spcPts val="0"/>
                        </a:spcAft>
                      </a:pPr>
                      <a:r>
                        <a:rPr lang="ar-EG" sz="24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المراجع الخارجي</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ctr" rtl="1">
                        <a:lnSpc>
                          <a:spcPct val="150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المراجع الداخلي</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extLst>
                  <a:ext uri="{0D108BD9-81ED-4DB2-BD59-A6C34878D82A}">
                    <a16:rowId xmlns:a16="http://schemas.microsoft.com/office/drawing/2014/main" val="1032253209"/>
                  </a:ext>
                </a:extLst>
              </a:tr>
              <a:tr h="2768424">
                <a:tc>
                  <a:txBody>
                    <a:bodyPr/>
                    <a:lstStyle/>
                    <a:p>
                      <a:pPr marL="0" marR="0" algn="ctr" rtl="1">
                        <a:lnSpc>
                          <a:spcPct val="150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الهدف</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justLow" rtl="1">
                        <a:lnSpc>
                          <a:spcPct val="150000"/>
                        </a:lnSpc>
                        <a:spcBef>
                          <a:spcPts val="0"/>
                        </a:spcBef>
                        <a:spcAft>
                          <a:spcPts val="0"/>
                        </a:spcAft>
                      </a:pP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الهدف الرئيسي: </a:t>
                      </a: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خدمة طرف ثالث الملاك </a:t>
                      </a:r>
                      <a:b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عن طريق إبداء الرأي عن سلامة وصدق تمثيل القوائم المالية التي أعدتها الإدارة عن نتيجة الأعمال والمركز المالي.</a:t>
                      </a:r>
                      <a:endParaRPr lang="en-US" sz="24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50000"/>
                        </a:lnSpc>
                        <a:spcBef>
                          <a:spcPts val="0"/>
                        </a:spcBef>
                        <a:spcAft>
                          <a:spcPts val="0"/>
                        </a:spcAft>
                      </a:pP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الهدف الثانوي: </a:t>
                      </a: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اكتشاف الأخطاء والغش في حدود ما تتأثر به التقارير والقوائم المالية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marL="0" marR="0" algn="justLow" rtl="1">
                        <a:lnSpc>
                          <a:spcPct val="150000"/>
                        </a:lnSpc>
                        <a:spcBef>
                          <a:spcPts val="0"/>
                        </a:spcBef>
                        <a:spcAft>
                          <a:spcPts val="0"/>
                        </a:spcAft>
                      </a:pPr>
                      <a:r>
                        <a:rPr lang="ar-EG" sz="2400" b="1" dirty="0">
                          <a:solidFill>
                            <a:srgbClr val="00B050"/>
                          </a:solidFill>
                          <a:effectLst/>
                          <a:latin typeface="Calibri" panose="020F0502020204030204" pitchFamily="34" charset="0"/>
                          <a:ea typeface="Calibri" panose="020F0502020204030204" pitchFamily="34" charset="0"/>
                          <a:cs typeface="Sakkal Majalla" panose="02000000000000000000" pitchFamily="2" charset="-78"/>
                        </a:rPr>
                        <a:t>الهدف الرئيسي: </a:t>
                      </a: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خدمة الإدارة للتأكد من أن النظام المحاسبي كفء ويقوم بيانات سليمة ودقيقة للإدارة وبذلك ينصب الهدف الرئيسي على اكتشاف ومنع الأخطاء والغش والانحراف عن السياسات الموضوعة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861114867"/>
                  </a:ext>
                </a:extLst>
              </a:tr>
              <a:tr h="1241486">
                <a:tc>
                  <a:txBody>
                    <a:bodyPr/>
                    <a:lstStyle/>
                    <a:p>
                      <a:pPr marL="0" marR="0" algn="ctr" rtl="1">
                        <a:lnSpc>
                          <a:spcPct val="150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نوعية من يقوم</a:t>
                      </a:r>
                      <a:endParaRPr lang="en-US" sz="240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50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بالمراجعة</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justLow" rtl="1">
                        <a:lnSpc>
                          <a:spcPct val="150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شخص مهني مستقل من خارج المشروع يعين بواسطة الملاك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marL="0" marR="0" algn="justLow" rtl="1">
                        <a:lnSpc>
                          <a:spcPct val="150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موظف من داخل المشروع يعين بواسطة الإدارة.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1346295051"/>
                  </a:ext>
                </a:extLst>
              </a:tr>
            </a:tbl>
          </a:graphicData>
        </a:graphic>
      </p:graphicFrame>
    </p:spTree>
    <p:extLst>
      <p:ext uri="{BB962C8B-B14F-4D97-AF65-F5344CB8AC3E}">
        <p14:creationId xmlns:p14="http://schemas.microsoft.com/office/powerpoint/2010/main" val="1651584332"/>
      </p:ext>
    </p:extLst>
  </p:cSld>
  <p:clrMapOvr>
    <a:overrideClrMapping bg1="lt1" tx1="dk1" bg2="lt2" tx2="dk2" accent1="accent1" accent2="accent2" accent3="accent3" accent4="accent4" accent5="accent5" accent6="accent6" hlink="hlink" folHlink="folHlink"/>
  </p:clrMapOvr>
</p:sld>
</file>

<file path=ppt/slides/slide9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68026" y="105539"/>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المراجع الداخلي والمراجع الخارجي</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96</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graphicFrame>
        <p:nvGraphicFramePr>
          <p:cNvPr id="2" name="Table 1">
            <a:extLst>
              <a:ext uri="{FF2B5EF4-FFF2-40B4-BE49-F238E27FC236}">
                <a16:creationId xmlns:a16="http://schemas.microsoft.com/office/drawing/2014/main" id="{D6C4453F-B333-4E4A-AD0B-17C8EC814868}"/>
              </a:ext>
            </a:extLst>
          </p:cNvPr>
          <p:cNvGraphicFramePr>
            <a:graphicFrameLocks noGrp="1"/>
          </p:cNvGraphicFramePr>
          <p:nvPr/>
        </p:nvGraphicFramePr>
        <p:xfrm>
          <a:off x="838200" y="1390344"/>
          <a:ext cx="10944664" cy="5596999"/>
        </p:xfrm>
        <a:graphic>
          <a:graphicData uri="http://schemas.openxmlformats.org/drawingml/2006/table">
            <a:tbl>
              <a:tblPr rtl="1" firstRow="1" firstCol="1" bandRow="1"/>
              <a:tblGrid>
                <a:gridCol w="2446798">
                  <a:extLst>
                    <a:ext uri="{9D8B030D-6E8A-4147-A177-3AD203B41FA5}">
                      <a16:colId xmlns:a16="http://schemas.microsoft.com/office/drawing/2014/main" val="4064755087"/>
                    </a:ext>
                  </a:extLst>
                </a:gridCol>
                <a:gridCol w="4248933">
                  <a:extLst>
                    <a:ext uri="{9D8B030D-6E8A-4147-A177-3AD203B41FA5}">
                      <a16:colId xmlns:a16="http://schemas.microsoft.com/office/drawing/2014/main" val="3975009970"/>
                    </a:ext>
                  </a:extLst>
                </a:gridCol>
                <a:gridCol w="4248933">
                  <a:extLst>
                    <a:ext uri="{9D8B030D-6E8A-4147-A177-3AD203B41FA5}">
                      <a16:colId xmlns:a16="http://schemas.microsoft.com/office/drawing/2014/main" val="648178147"/>
                    </a:ext>
                  </a:extLst>
                </a:gridCol>
              </a:tblGrid>
              <a:tr h="452846">
                <a:tc>
                  <a:txBody>
                    <a:bodyPr/>
                    <a:lstStyle/>
                    <a:p>
                      <a:pPr marL="0" marR="0" algn="ctr" rtl="1">
                        <a:lnSpc>
                          <a:spcPct val="115000"/>
                        </a:lnSpc>
                        <a:spcBef>
                          <a:spcPts val="0"/>
                        </a:spcBef>
                        <a:spcAft>
                          <a:spcPts val="0"/>
                        </a:spcAft>
                      </a:pPr>
                      <a:r>
                        <a:rPr lang="ar-EG" sz="2400" b="1">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FFFFFF"/>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FFFFFF"/>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FFFFFF"/>
                    </a:solidFill>
                  </a:tcPr>
                </a:tc>
                <a:tc>
                  <a:txBody>
                    <a:bodyPr/>
                    <a:lstStyle/>
                    <a:p>
                      <a:pPr marL="0" marR="0" algn="ctr" rtl="1">
                        <a:lnSpc>
                          <a:spcPct val="115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المراجع الخارجي</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ctr" rtl="1">
                        <a:lnSpc>
                          <a:spcPct val="115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المراجع الداخلي</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extLst>
                  <a:ext uri="{0D108BD9-81ED-4DB2-BD59-A6C34878D82A}">
                    <a16:rowId xmlns:a16="http://schemas.microsoft.com/office/drawing/2014/main" val="1752699657"/>
                  </a:ext>
                </a:extLst>
              </a:tr>
              <a:tr h="1241680">
                <a:tc>
                  <a:txBody>
                    <a:bodyPr/>
                    <a:lstStyle/>
                    <a:p>
                      <a:pPr marL="0" marR="0" algn="ctr" rtl="1">
                        <a:lnSpc>
                          <a:spcPct val="115000"/>
                        </a:lnSpc>
                        <a:spcBef>
                          <a:spcPts val="0"/>
                        </a:spcBef>
                        <a:spcAft>
                          <a:spcPts val="0"/>
                        </a:spcAft>
                      </a:pPr>
                      <a:r>
                        <a:rPr lang="ar-EG" sz="24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درجة الاستقلال في أداء العمل وابداء الرأي الفني</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يتمتع باستقلال كامل عن الإدارة في عملية الفحص والتقييم إبداء الرأي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يتمتع باستقلال جزئي فهو مستقل من بعض الإدارات مثل )الحسابات والتكاليف( ولكنه يخدم رغبات وحاجات الإدارات الأخرى</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436401814"/>
                  </a:ext>
                </a:extLst>
              </a:tr>
              <a:tr h="881705">
                <a:tc>
                  <a:txBody>
                    <a:bodyPr/>
                    <a:lstStyle/>
                    <a:p>
                      <a:pPr marL="0" marR="0" algn="ctr" rtl="1">
                        <a:lnSpc>
                          <a:spcPct val="115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المسئولية</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مسئول أمام الملاك ويقدم تقريره عن نتائج الفحص ورأيه الفني عن القوائم المالية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marL="0" marR="0" algn="justLow" rtl="1">
                        <a:lnSpc>
                          <a:spcPct val="115000"/>
                        </a:lnSpc>
                        <a:spcBef>
                          <a:spcPts val="0"/>
                        </a:spcBef>
                        <a:spcAft>
                          <a:spcPts val="0"/>
                        </a:spcAft>
                      </a:pPr>
                      <a:r>
                        <a:rPr lang="ar-EG" sz="2400" b="1">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مسئولية أمام الإدارة ومن ثم يقدم تقرير لنتائج الفحص والدراسة إلى المستويات الإدارية العليا .</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2162607729"/>
                  </a:ext>
                </a:extLst>
              </a:tr>
              <a:tr h="1239897">
                <a:tc>
                  <a:txBody>
                    <a:bodyPr/>
                    <a:lstStyle/>
                    <a:p>
                      <a:pPr marL="0" marR="0" algn="ctr" rtl="1">
                        <a:lnSpc>
                          <a:spcPct val="115000"/>
                        </a:lnSpc>
                        <a:spcBef>
                          <a:spcPts val="0"/>
                        </a:spcBef>
                        <a:spcAft>
                          <a:spcPts val="0"/>
                        </a:spcAft>
                      </a:pPr>
                      <a:r>
                        <a:rPr lang="ar-EG" sz="24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نطاق العمل</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solidFill>
                      <a:srgbClr val="C5E0B3"/>
                    </a:solidFill>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يحدده أمر التعيين والعرف السائد ومعايير المراجعة المتعارف عليها وما نصت عليه القوانين المنظمة لأعمال المراجعة الخارجية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تحدد الإدارة فبقدر المسئوليات التي تعهد بها الإدارة للمراجع الداخلي يكون نطاق عمله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28575"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769351576"/>
                  </a:ext>
                </a:extLst>
              </a:tr>
              <a:tr h="1358537">
                <a:tc>
                  <a:txBody>
                    <a:bodyPr/>
                    <a:lstStyle/>
                    <a:p>
                      <a:pPr marL="0" marR="0" algn="ctr" rtl="1">
                        <a:lnSpc>
                          <a:spcPct val="115000"/>
                        </a:lnSpc>
                        <a:spcBef>
                          <a:spcPts val="0"/>
                        </a:spcBef>
                        <a:spcAft>
                          <a:spcPts val="0"/>
                        </a:spcAft>
                      </a:pPr>
                      <a:r>
                        <a:rPr lang="ar-EG" sz="2400" b="1">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توقيت الأداء</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57150" cap="flat" cmpd="dbl"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solidFill>
                      <a:srgbClr val="C5E0B3"/>
                    </a:solidFill>
                  </a:tcPr>
                </a:tc>
                <a:tc>
                  <a:txBody>
                    <a:bodyPr/>
                    <a:lstStyle/>
                    <a:p>
                      <a:pPr marL="0" marR="0" algn="justLow" rtl="1">
                        <a:lnSpc>
                          <a:spcPct val="115000"/>
                        </a:lnSpc>
                        <a:spcBef>
                          <a:spcPts val="0"/>
                        </a:spcBef>
                        <a:spcAft>
                          <a:spcPts val="0"/>
                        </a:spcAft>
                      </a:pPr>
                      <a:r>
                        <a:rPr lang="ar-EG" sz="2400" b="1">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يتم الفحص غالبا مرة واحدة في نهاية السنة المالية وقد تكون في بعض الأحيان على فترات متقطعه خلال السنة .</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lnL w="28575" cap="flat" cmpd="sng" algn="ctr">
                      <a:solidFill>
                        <a:srgbClr val="00B050"/>
                      </a:solidFill>
                      <a:prstDash val="solid"/>
                      <a:round/>
                      <a:headEnd type="none" w="med" len="med"/>
                      <a:tailEnd type="none" w="med" len="med"/>
                    </a:lnL>
                    <a:lnR w="28575" cap="flat" cmpd="sng"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marL="0" marR="0" algn="justLow" rtl="1">
                        <a:lnSpc>
                          <a:spcPct val="115000"/>
                        </a:lnSpc>
                        <a:spcBef>
                          <a:spcPts val="0"/>
                        </a:spcBef>
                        <a:spcAft>
                          <a:spcPts val="0"/>
                        </a:spcAft>
                      </a:pPr>
                      <a:r>
                        <a:rPr lang="ar-EG" sz="24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يتم الفحص بصورة مستمرة على مدار أيام السنة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58917" marR="58917" marT="0" marB="0" anchor="ctr">
                    <a:lnL w="28575"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28575"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extLst>
                  <a:ext uri="{0D108BD9-81ED-4DB2-BD59-A6C34878D82A}">
                    <a16:rowId xmlns:a16="http://schemas.microsoft.com/office/drawing/2014/main" val="1233812252"/>
                  </a:ext>
                </a:extLst>
              </a:tr>
            </a:tbl>
          </a:graphicData>
        </a:graphic>
      </p:graphicFrame>
    </p:spTree>
    <p:extLst>
      <p:ext uri="{BB962C8B-B14F-4D97-AF65-F5344CB8AC3E}">
        <p14:creationId xmlns:p14="http://schemas.microsoft.com/office/powerpoint/2010/main" val="4075170084"/>
      </p:ext>
    </p:extLst>
  </p:cSld>
  <p:clrMapOvr>
    <a:overrideClrMapping bg1="lt1" tx1="dk1" bg2="lt2" tx2="dk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438366" y="55275"/>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المراجع الداخلي والمراجع الخارجي</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5" name="Rectangle 4">
            <a:extLst>
              <a:ext uri="{FF2B5EF4-FFF2-40B4-BE49-F238E27FC236}">
                <a16:creationId xmlns:a16="http://schemas.microsoft.com/office/drawing/2014/main" id="{282B27EB-4CBE-4B9F-B42B-3015A7F10FE3}"/>
              </a:ext>
            </a:extLst>
          </p:cNvPr>
          <p:cNvSpPr/>
          <p:nvPr/>
        </p:nvSpPr>
        <p:spPr>
          <a:xfrm>
            <a:off x="1361154" y="1288947"/>
            <a:ext cx="8515179" cy="702766"/>
          </a:xfrm>
          <a:prstGeom prst="rect">
            <a:avLst/>
          </a:prstGeom>
        </p:spPr>
        <p:txBody>
          <a:bodyPr wrap="square">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Adobe Arabic" panose="02040503050201020203" pitchFamily="18" charset="-78"/>
                <a:ea typeface="Calibri" panose="020F0502020204030204" pitchFamily="34" charset="0"/>
                <a:cs typeface="Adobe Arabic" panose="02040503050201020203" pitchFamily="18" charset="-78"/>
              </a:rPr>
              <a:t> وعلى الرغم من أوجه الخلاف بين دور كل فإن هنالك أوجه شبه ولعل أهمها :</a:t>
            </a:r>
          </a:p>
        </p:txBody>
      </p:sp>
      <p:grpSp>
        <p:nvGrpSpPr>
          <p:cNvPr id="6" name="Group 5">
            <a:extLst>
              <a:ext uri="{FF2B5EF4-FFF2-40B4-BE49-F238E27FC236}">
                <a16:creationId xmlns:a16="http://schemas.microsoft.com/office/drawing/2014/main" id="{B7A299E2-A1E6-4538-900A-1D39B9A1598B}"/>
              </a:ext>
            </a:extLst>
          </p:cNvPr>
          <p:cNvGrpSpPr/>
          <p:nvPr/>
        </p:nvGrpSpPr>
        <p:grpSpPr>
          <a:xfrm>
            <a:off x="3376246" y="2117398"/>
            <a:ext cx="8815754" cy="4238954"/>
            <a:chOff x="1763187" y="1316174"/>
            <a:chExt cx="10291836" cy="5139767"/>
          </a:xfrm>
        </p:grpSpPr>
        <p:pic>
          <p:nvPicPr>
            <p:cNvPr id="8" name="Picture 7">
              <a:extLst>
                <a:ext uri="{FF2B5EF4-FFF2-40B4-BE49-F238E27FC236}">
                  <a16:creationId xmlns:a16="http://schemas.microsoft.com/office/drawing/2014/main" id="{A8ADC42A-8B8E-4A24-B7A7-BED7A12188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0" name="Rectangle 9">
              <a:extLst>
                <a:ext uri="{FF2B5EF4-FFF2-40B4-BE49-F238E27FC236}">
                  <a16:creationId xmlns:a16="http://schemas.microsoft.com/office/drawing/2014/main" id="{57731A7E-DF14-4880-B906-8B5FB8FD4358}"/>
                </a:ext>
              </a:extLst>
            </p:cNvPr>
            <p:cNvSpPr/>
            <p:nvPr/>
          </p:nvSpPr>
          <p:spPr>
            <a:xfrm>
              <a:off x="1763187" y="1316174"/>
              <a:ext cx="7357061" cy="1231500"/>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يسعى كل منهما لضمان وجود نظام فعال للرقابة الداخلية في المشروع ومنع وتقليل حدوث الأخطاء والتلاعب .</a:t>
              </a:r>
            </a:p>
          </p:txBody>
        </p:sp>
      </p:grpSp>
      <p:sp>
        <p:nvSpPr>
          <p:cNvPr id="11" name="Rectangle 10">
            <a:extLst>
              <a:ext uri="{FF2B5EF4-FFF2-40B4-BE49-F238E27FC236}">
                <a16:creationId xmlns:a16="http://schemas.microsoft.com/office/drawing/2014/main" id="{5E76D035-C435-42E9-A91A-1F71306E251D}"/>
              </a:ext>
            </a:extLst>
          </p:cNvPr>
          <p:cNvSpPr/>
          <p:nvPr/>
        </p:nvSpPr>
        <p:spPr>
          <a:xfrm>
            <a:off x="3010486" y="3729042"/>
            <a:ext cx="618301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يعمل كل منهما لضمان وجود نظام محاسبي فعال يساعد على إعداد مجموعة من القوائم المالية الصحيحة والتي يمكن الاعتماد عليها.</a:t>
            </a:r>
          </a:p>
        </p:txBody>
      </p:sp>
      <p:sp>
        <p:nvSpPr>
          <p:cNvPr id="12" name="Rectangle 11">
            <a:extLst>
              <a:ext uri="{FF2B5EF4-FFF2-40B4-BE49-F238E27FC236}">
                <a16:creationId xmlns:a16="http://schemas.microsoft.com/office/drawing/2014/main" id="{2D1CFC88-3F9C-4F04-82AC-F24BC572B6DF}"/>
              </a:ext>
            </a:extLst>
          </p:cNvPr>
          <p:cNvSpPr/>
          <p:nvPr/>
        </p:nvSpPr>
        <p:spPr>
          <a:xfrm>
            <a:off x="966585" y="5212022"/>
            <a:ext cx="9304316"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هنالك تعاون بينهما لأن المراجع الخارجي يعتمد على إلى حد كبير على ما يعده المراجع الداخلي من تقرير</a:t>
            </a:r>
            <a:b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 عن نتيجة فحص وتقييم أنظمة الرقابة الداخلية والتعاون تحكمه عدة عوامل أهمها مدى خبرة ومؤهلات المراجع الداخلي ودرجة الاستقلال التي يتمتع بها خلال عمليات الفحص والتقييم.</a:t>
            </a:r>
          </a:p>
        </p:txBody>
      </p:sp>
      <p:pic>
        <p:nvPicPr>
          <p:cNvPr id="13" name="Picture 12">
            <a:extLst>
              <a:ext uri="{FF2B5EF4-FFF2-40B4-BE49-F238E27FC236}">
                <a16:creationId xmlns:a16="http://schemas.microsoft.com/office/drawing/2014/main" id="{73477E63-3AFC-42A5-95A3-48A66B0CC6AD}"/>
              </a:ext>
            </a:extLst>
          </p:cNvPr>
          <p:cNvPicPr/>
          <p:nvPr/>
        </p:nvPicPr>
        <p:blipFill>
          <a:blip r:embed="rId4">
            <a:extLst>
              <a:ext uri="{28A0092B-C50C-407E-A947-70E740481C1C}">
                <a14:useLocalDpi xmlns:a14="http://schemas.microsoft.com/office/drawing/2010/main" val="0"/>
              </a:ext>
            </a:extLst>
          </a:blip>
          <a:stretch>
            <a:fillRect/>
          </a:stretch>
        </p:blipFill>
        <p:spPr>
          <a:xfrm>
            <a:off x="148799" y="1931503"/>
            <a:ext cx="3051248" cy="3280519"/>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5"/>
            <a:stretch>
              <a:fillRect/>
            </a:stretch>
          </a:blipFill>
        </p:spPr>
      </p:pic>
    </p:spTree>
    <p:extLst>
      <p:ext uri="{BB962C8B-B14F-4D97-AF65-F5344CB8AC3E}">
        <p14:creationId xmlns:p14="http://schemas.microsoft.com/office/powerpoint/2010/main" val="11682328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627078" y="2167596"/>
            <a:ext cx="6269226" cy="3051517"/>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800" b="1" i="0" u="none" strike="noStrike" kern="0" cap="none" spc="0" normalizeH="0" baseline="0" noProof="0" dirty="0">
                <a:ln>
                  <a:noFill/>
                </a:ln>
                <a:solidFill>
                  <a:prstClr val="black">
                    <a:lumMod val="75000"/>
                    <a:lumOff val="25000"/>
                  </a:prstClr>
                </a:solidFill>
                <a:effectLst/>
                <a:uLnTx/>
                <a:uFillTx/>
                <a:latin typeface="Adobe Arabic" panose="02040503050201020203" pitchFamily="18" charset="-78"/>
                <a:ea typeface="+mn-ea"/>
                <a:cs typeface="Adobe Arabic" panose="02040503050201020203" pitchFamily="18" charset="-78"/>
              </a:rPr>
              <a:t>مهام ومسئوليات إدارة المراجعة الداخلية في تفعيل الحوكمة</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4" name="Picture 3" descr="149 Corporate Governance Illustrations &amp; Clip Art - iStock">
            <a:extLst>
              <a:ext uri="{FF2B5EF4-FFF2-40B4-BE49-F238E27FC236}">
                <a16:creationId xmlns:a16="http://schemas.microsoft.com/office/drawing/2014/main" id="{07561C1D-61AC-43F5-B4DB-B9AD3E029F4E}"/>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4716" y="2209800"/>
            <a:ext cx="3028013" cy="1945931"/>
          </a:xfrm>
          <a:prstGeom prst="rect">
            <a:avLst/>
          </a:prstGeom>
          <a:noFill/>
          <a:ln>
            <a:noFill/>
          </a:ln>
        </p:spPr>
      </p:pic>
    </p:spTree>
    <p:extLst>
      <p:ext uri="{BB962C8B-B14F-4D97-AF65-F5344CB8AC3E}">
        <p14:creationId xmlns:p14="http://schemas.microsoft.com/office/powerpoint/2010/main" val="31710164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7308546" y="-138149"/>
            <a:ext cx="4474710" cy="1323439"/>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rPr>
              <a:t>مهام ومسئوليات إدارة المراجعة الداخلية في تفعيل الحوكمة</a:t>
            </a:r>
          </a:p>
        </p:txBody>
      </p:sp>
      <p:sp>
        <p:nvSpPr>
          <p:cNvPr id="7" name="Slide Number Placeholder 6">
            <a:extLst>
              <a:ext uri="{FF2B5EF4-FFF2-40B4-BE49-F238E27FC236}">
                <a16:creationId xmlns:a16="http://schemas.microsoft.com/office/drawing/2014/main" id="{515D4DA3-2C7D-43D2-BC15-D2751DCAFE2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0" eaLnBrk="1" fontAlgn="auto" latinLnBrk="0" hangingPunct="1">
                <a:lnSpc>
                  <a:spcPct val="100000"/>
                </a:lnSpc>
                <a:spcBef>
                  <a:spcPts val="0"/>
                </a:spcBef>
                <a:spcAft>
                  <a:spcPts val="0"/>
                </a:spcAft>
                <a:buClrTx/>
                <a:buSzTx/>
                <a:buFontTx/>
                <a:buNone/>
                <a:tabLst/>
                <a:defRPr/>
              </a:pPr>
              <a:t>99</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pic>
        <p:nvPicPr>
          <p:cNvPr id="14" name="Picture 13" descr="The ultimate guide to internal auditing success - Universe News Network">
            <a:extLst>
              <a:ext uri="{FF2B5EF4-FFF2-40B4-BE49-F238E27FC236}">
                <a16:creationId xmlns:a16="http://schemas.microsoft.com/office/drawing/2014/main" id="{DF6BE67C-878E-4A4B-9F28-7FEC06CDD02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615250" y="1239765"/>
            <a:ext cx="3576750" cy="3643541"/>
          </a:xfrm>
          <a:prstGeom prst="rect">
            <a:avLst/>
          </a:prstGeom>
          <a:noFill/>
          <a:ln>
            <a:noFill/>
          </a:ln>
        </p:spPr>
      </p:pic>
      <p:sp>
        <p:nvSpPr>
          <p:cNvPr id="15" name="Rectangle 14">
            <a:extLst>
              <a:ext uri="{FF2B5EF4-FFF2-40B4-BE49-F238E27FC236}">
                <a16:creationId xmlns:a16="http://schemas.microsoft.com/office/drawing/2014/main" id="{B4C21DF9-C757-4806-9B62-19FC384CA18F}"/>
              </a:ext>
            </a:extLst>
          </p:cNvPr>
          <p:cNvSpPr/>
          <p:nvPr/>
        </p:nvSpPr>
        <p:spPr>
          <a:xfrm>
            <a:off x="641252" y="2160561"/>
            <a:ext cx="8332907" cy="193899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لما كانت المحاسبة والمراجعة ترتبط على المستوى المهني أو المستوى التنظيري بالحوكمة باعتبارها من أكثر المجالات العلمية والمهنية تأثيرًا وتأثرًا بها، فلا يمكن لمبادئ وإجراءات الحوكمة أن تطبق بفاعلية وتؤتي ثمارها بدون دعم مهنة المحاسبة والمراجعة، كما تعتبر مبادئ وإجراءات الحوكمة ذات أهمية كبيرة في مجال تطوير مهنة المحاسبة والمراجعة. </a:t>
            </a:r>
          </a:p>
        </p:txBody>
      </p:sp>
      <p:sp>
        <p:nvSpPr>
          <p:cNvPr id="16" name="Rectangle 15">
            <a:extLst>
              <a:ext uri="{FF2B5EF4-FFF2-40B4-BE49-F238E27FC236}">
                <a16:creationId xmlns:a16="http://schemas.microsoft.com/office/drawing/2014/main" id="{9FF9A71E-CF5D-4C3C-88D8-00CC87C1F020}"/>
              </a:ext>
            </a:extLst>
          </p:cNvPr>
          <p:cNvSpPr/>
          <p:nvPr/>
        </p:nvSpPr>
        <p:spPr>
          <a:xfrm>
            <a:off x="379828" y="5074824"/>
            <a:ext cx="11616541"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المراجعة الداخلية تأتي كمحور أساسي للحوكمة لتجسد الفعالية المنشودة، وذلك في إطار تفعيل دور أصحاب المصالح لضمان فعالية الحوكمة، فيتعين على المنظمات من أجل الحصول على قوائم مالية على درجة عالية من الشفافية والإفصاح وتتسم بالمصداقية من قبل أصحاب المصالح أن تقوم بتفعيل عملية المراجعة الداخلية</a:t>
            </a:r>
          </a:p>
        </p:txBody>
      </p:sp>
    </p:spTree>
    <p:extLst>
      <p:ext uri="{BB962C8B-B14F-4D97-AF65-F5344CB8AC3E}">
        <p14:creationId xmlns:p14="http://schemas.microsoft.com/office/powerpoint/2010/main" val="41517925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in)">
                                      <p:cBhvr>
                                        <p:cTn id="10" dur="2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in)">
                                      <p:cBhvr>
                                        <p:cTn id="1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639</TotalTime>
  <Words>11977</Words>
  <Application>Microsoft Office PowerPoint</Application>
  <PresentationFormat>شاشة عريضة</PresentationFormat>
  <Paragraphs>1439</Paragraphs>
  <Slides>148</Slides>
  <Notes>91</Notes>
  <HiddenSlides>0</HiddenSlides>
  <MMClips>0</MMClips>
  <ScaleCrop>false</ScaleCrop>
  <HeadingPairs>
    <vt:vector size="6" baseType="variant">
      <vt:variant>
        <vt:lpstr>الخطوط المستخدمة</vt:lpstr>
      </vt:variant>
      <vt:variant>
        <vt:i4>6</vt:i4>
      </vt:variant>
      <vt:variant>
        <vt:lpstr>نسق</vt:lpstr>
      </vt:variant>
      <vt:variant>
        <vt:i4>7</vt:i4>
      </vt:variant>
      <vt:variant>
        <vt:lpstr>عناوين الشرائح</vt:lpstr>
      </vt:variant>
      <vt:variant>
        <vt:i4>148</vt:i4>
      </vt:variant>
    </vt:vector>
  </HeadingPairs>
  <TitlesOfParts>
    <vt:vector size="161" baseType="lpstr">
      <vt:lpstr>Adobe Arabic</vt:lpstr>
      <vt:lpstr>Arial</vt:lpstr>
      <vt:lpstr>Calibri</vt:lpstr>
      <vt:lpstr>Calibri Light</vt:lpstr>
      <vt:lpstr>Sakkal Majalla</vt:lpstr>
      <vt:lpstr>Wingdings</vt:lpstr>
      <vt:lpstr>Office Theme</vt:lpstr>
      <vt:lpstr>3_Office Theme</vt:lpstr>
      <vt:lpstr>4_Office Theme</vt:lpstr>
      <vt:lpstr>6_Office Theme</vt:lpstr>
      <vt:lpstr>5_Office Theme</vt:lpstr>
      <vt:lpstr>13_Office Theme</vt:lpstr>
      <vt:lpstr>7_Office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Dawlia Training</cp:lastModifiedBy>
  <cp:revision>114</cp:revision>
  <dcterms:created xsi:type="dcterms:W3CDTF">2021-03-16T14:36:58Z</dcterms:created>
  <dcterms:modified xsi:type="dcterms:W3CDTF">2026-09-13T07:17:29Z</dcterms:modified>
</cp:coreProperties>
</file>